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FD8ED7-1463-4E5B-BC59-EF72F4DBFEEE}">
  <a:tblStyle styleId="{5CFD8ED7-1463-4E5B-BC59-EF72F4DBFE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76bdffff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76bdffff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76bdffff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76bdffff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76bdffff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76bdffff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76bdffff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76bdffff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76bdffff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76bdffff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76bdffff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76bdfff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76bdffff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76bdffff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76bdffff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76bdffff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76bdffff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76bdffff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76bdffff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76bdffff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dbeaf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dbeaf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76bdffff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76bdffff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76bdffff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76bdffff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76bdffff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76bdffff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76bdffff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76bdffff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76bdffff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76bdffff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78e7bae21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78e7bae21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78e7bae2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78e7bae2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76bdffff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76bdffff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78e7bae21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78e7bae21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76bdffff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76bdffff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dbeaf8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dbeaf8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76bdffff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76bdffff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76bdffff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76bdffff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76bdffff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76bdffff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76bdffff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76bdffff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78e7bae21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78e7bae21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adbeaf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adbeaf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785f7de4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785f7de4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785f7de4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785f7de4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78e7bae2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78e7bae2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6234b498f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6234b498f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76bdfff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76bdfff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6234b498f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6234b498f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6234b498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6234b498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6234b498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6234b498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76bdffff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76bdffff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4a730ea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4a730ea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4a730eaa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4a730eaa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4a730eaa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4a730eaa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4a730eaa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14a730eaa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785f7de47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1785f7de47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78e7bae2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178e7bae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76bdfff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76bdfff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178e7bae2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178e7bae2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1785f7de47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1785f7de47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4a730eaa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14a730eaa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785f7de4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1785f7de4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4a730eaa7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4a730eaa7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fdba0b, #006a42, #c22229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76bdffff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76bdffff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76bdffff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76bdfff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76bdffff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76bdffff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76bdffff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76bdffff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Relationship Id="rId4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7.png"/><Relationship Id="rId4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mozilla.org/en-US/docs/Web/CSS/cursor" TargetMode="External"/><Relationship Id="rId4" Type="http://schemas.openxmlformats.org/officeDocument/2006/relationships/image" Target="../media/image40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mozilla.org/en-US/docs/Web/CSS/cursor" TargetMode="External"/><Relationship Id="rId4" Type="http://schemas.openxmlformats.org/officeDocument/2006/relationships/image" Target="../media/image40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Relationship Id="rId5" Type="http://schemas.openxmlformats.org/officeDocument/2006/relationships/image" Target="../media/image48.png"/><Relationship Id="rId6" Type="http://schemas.openxmlformats.org/officeDocument/2006/relationships/image" Target="../media/image39.png"/><Relationship Id="rId7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7.png"/><Relationship Id="rId4" Type="http://schemas.openxmlformats.org/officeDocument/2006/relationships/image" Target="../media/image51.png"/><Relationship Id="rId5" Type="http://schemas.openxmlformats.org/officeDocument/2006/relationships/image" Target="../media/image5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w3schools.com/css/tryit.asp?filename=trycss_position_sticky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ocs.google.com/forms/d/1YguZCG6jRvAFXmho6V6GBjRs_xLh19Jk5pWmrwCuJ6U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behance.net/gallery/87986829/What-if-Bentley-website-was-luxurious-Concept" TargetMode="External"/><Relationship Id="rId4" Type="http://schemas.openxmlformats.org/officeDocument/2006/relationships/image" Target="../media/image52.png"/><Relationship Id="rId5" Type="http://schemas.openxmlformats.org/officeDocument/2006/relationships/hyperlink" Target="https://www.behance.net/gregoirevella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8.png"/><Relationship Id="rId4" Type="http://schemas.openxmlformats.org/officeDocument/2006/relationships/image" Target="../media/image60.png"/><Relationship Id="rId5" Type="http://schemas.openxmlformats.org/officeDocument/2006/relationships/image" Target="../media/image55.png"/><Relationship Id="rId6" Type="http://schemas.openxmlformats.org/officeDocument/2006/relationships/image" Target="../media/image5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3.png"/><Relationship Id="rId4" Type="http://schemas.openxmlformats.org/officeDocument/2006/relationships/image" Target="../media/image62.png"/><Relationship Id="rId5" Type="http://schemas.openxmlformats.org/officeDocument/2006/relationships/image" Target="../media/image6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3.png"/><Relationship Id="rId4" Type="http://schemas.openxmlformats.org/officeDocument/2006/relationships/image" Target="../media/image6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lietuviuzodynas.lt/terminai/Gradientas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eveloper.mozilla.org/en-US/docs/Web/CSS/CSS_Images/Using_CSS_gradients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71.png"/><Relationship Id="rId7" Type="http://schemas.openxmlformats.org/officeDocument/2006/relationships/image" Target="../media/image70.png"/><Relationship Id="rId8" Type="http://schemas.openxmlformats.org/officeDocument/2006/relationships/image" Target="../media/image7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4.png"/><Relationship Id="rId4" Type="http://schemas.openxmlformats.org/officeDocument/2006/relationships/image" Target="../media/image72.png"/><Relationship Id="rId5" Type="http://schemas.openxmlformats.org/officeDocument/2006/relationships/image" Target="../media/image75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cssgradient.io/" TargetMode="External"/><Relationship Id="rId4" Type="http://schemas.openxmlformats.org/officeDocument/2006/relationships/hyperlink" Target="https://uigradients.com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0" Type="http://schemas.openxmlformats.org/officeDocument/2006/relationships/image" Target="../media/image15.png"/><Relationship Id="rId9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37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2022-02-28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Kova su !important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Nėra sintaksės su dvigubu </a:t>
            </a:r>
            <a:r>
              <a:rPr b="1" lang="en"/>
              <a:t>!important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Naudojant </a:t>
            </a:r>
            <a:r>
              <a:rPr b="1" lang="en"/>
              <a:t>!important </a:t>
            </a:r>
            <a:r>
              <a:rPr lang="en"/>
              <a:t>visi taip pažymėti CSS properties keliaują į atskirą specifiškumo reitingavimą.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Čia visi </a:t>
            </a:r>
            <a:r>
              <a:rPr b="1" lang="en"/>
              <a:t>!important </a:t>
            </a:r>
            <a:r>
              <a:rPr lang="en"/>
              <a:t>pažymėti CSS properties vėl gali būti perrašomi pagal selector’iaus specifiškumą.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00750"/>
            <a:ext cx="5388001" cy="2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3638" y="3343188"/>
            <a:ext cx="27336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5800" y="4086075"/>
            <a:ext cx="936410" cy="2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Background-image ir KO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background-image</a:t>
            </a:r>
            <a:r>
              <a:rPr lang="en"/>
              <a:t> - nustato elemento fono paveikslėlį;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background-position</a:t>
            </a:r>
            <a:r>
              <a:rPr lang="en"/>
              <a:t> - nustato pritaikyto fono paveikslėlio poziciją elemente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background-repeat</a:t>
            </a:r>
            <a:r>
              <a:rPr lang="en"/>
              <a:t> - nustato fono paveikslėlio pakartojimą (jeigu paveikslėlis į parent elementą gali tilpti daugiau nei vieną kartą)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background-size</a:t>
            </a:r>
            <a:r>
              <a:rPr lang="en"/>
              <a:t> - nustato kaip pritaikytas fono paveikslėlis užims parent elemento erdvę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background-image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Nustato elemento fono paveikslėlio šaltinį: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88" y="1720338"/>
            <a:ext cx="60674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background-repeat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Nustato kaip paveikslėlis yra pakartojimas su tikslu užpildyti visą elemento dydį: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251" y="1919700"/>
            <a:ext cx="3627475" cy="289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background-repeat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Nustato kaip paveikslėlis yra pakartojimas su tikslu užpildyti visą elemento dydį: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451" y="1912625"/>
            <a:ext cx="3627475" cy="289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13" y="2114188"/>
            <a:ext cx="412432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311700" y="44108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Paveikslėlio dydis: 150 x 100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background-repeat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background-repeat: repeat-x;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311700" y="44108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Paveikslėlio dydis: 150 x 100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00" y="2117388"/>
            <a:ext cx="41148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67825"/>
            <a:ext cx="4331226" cy="28040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background-repeat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background-repeat: repeat-y;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311700" y="44108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Paveikslėlio dydis: 150 x 100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38" y="1905000"/>
            <a:ext cx="41243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71175"/>
            <a:ext cx="4431201" cy="34564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background-repeat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background-repeat: no-repeat;</a:t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311700" y="44108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Paveikslėlio dydis: 150 x 100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850" y="1422075"/>
            <a:ext cx="4265175" cy="2357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38" y="1786513"/>
            <a:ext cx="41433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background-position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Galima nustatyti paveikslėlio poziciją </a:t>
            </a:r>
            <a:r>
              <a:rPr b="1" lang="en"/>
              <a:t>x</a:t>
            </a:r>
            <a:r>
              <a:rPr lang="en"/>
              <a:t> ir </a:t>
            </a:r>
            <a:r>
              <a:rPr b="1" lang="en"/>
              <a:t>y </a:t>
            </a:r>
            <a:r>
              <a:rPr lang="en"/>
              <a:t>ašių atžvilgiu: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`center`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`left`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`right`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skaitinė reikšmė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2108348"/>
            <a:ext cx="4048125" cy="2529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13" y="3355900"/>
            <a:ext cx="40862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background-position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Galima nustatyti paveikslėlio poziciją </a:t>
            </a:r>
            <a:r>
              <a:rPr b="1" lang="en"/>
              <a:t>x</a:t>
            </a:r>
            <a:r>
              <a:rPr lang="en"/>
              <a:t> ir </a:t>
            </a:r>
            <a:r>
              <a:rPr b="1" lang="en"/>
              <a:t>y </a:t>
            </a:r>
            <a:r>
              <a:rPr lang="en"/>
              <a:t>ašių atžvilgiu: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`center`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`left`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`right`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skaitinė reikšmė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850" y="1960175"/>
            <a:ext cx="3515775" cy="2348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63" y="3285475"/>
            <a:ext cx="41624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background-position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Galima nustatyti paveikslėlio poziciją </a:t>
            </a:r>
            <a:r>
              <a:rPr b="1" lang="en"/>
              <a:t>x</a:t>
            </a:r>
            <a:r>
              <a:rPr lang="en"/>
              <a:t> ir </a:t>
            </a:r>
            <a:r>
              <a:rPr b="1" lang="en"/>
              <a:t>y </a:t>
            </a:r>
            <a:r>
              <a:rPr lang="en"/>
              <a:t>ašių atžvilgiu: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`center`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`left`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`right`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skaitinė reikšmė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125" y="1847402"/>
            <a:ext cx="4003775" cy="2392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" y="3256738"/>
            <a:ext cx="41338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background-size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kaip elemento fono paveikslėlis padengs elemento fono dydį: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`auto`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`contain`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`cover`</a:t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375" y="1795475"/>
            <a:ext cx="3860111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513" y="3156863"/>
            <a:ext cx="41243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background-size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kaip elemento fono paveikslėlis padengs elemento fono dydį: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`auto`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`contain`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`cover`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375" y="1932845"/>
            <a:ext cx="3860100" cy="1535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88" y="3127625"/>
            <a:ext cx="41052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background-size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kaip elemento fono paveikslėlis padengs elemento fono dydį: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`auto`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`contain`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`cover`</a:t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600" y="1715525"/>
            <a:ext cx="3916226" cy="15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107200"/>
            <a:ext cx="41814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</a:t>
            </a:r>
            <a:endParaRPr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nustatyti kaip bus vaizduojamas kursoriaus žymeklis.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Daugiau žymeklių: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https://developer.mozilla.org/en-US/docs/Web/CSS/cursor</a:t>
            </a:r>
            <a:r>
              <a:rPr lang="en"/>
              <a:t> </a:t>
            </a:r>
            <a:endParaRPr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450" y="1795975"/>
            <a:ext cx="36576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</a:t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nustatyti kaip bus vaizduojamas kursoriaus žymeklis.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cursor: help;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cursor: wait;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cursor: crosshair;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cursor: not-allowed;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cursor: zoom-in;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cursor: grab;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Daugiau žymeklių: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https://developer.mozilla.org/en-US/docs/Web/CSS/cursor</a:t>
            </a:r>
            <a:r>
              <a:rPr lang="en"/>
              <a:t> </a:t>
            </a:r>
            <a:endParaRPr/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750" y="1893888"/>
            <a:ext cx="36576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Dažniausiai įrenginiuose, turinčiuose žymeklį, </a:t>
            </a:r>
            <a:r>
              <a:rPr b="1" lang="en"/>
              <a:t>cursor</a:t>
            </a:r>
            <a:r>
              <a:rPr lang="en"/>
              <a:t> CSS property naudojamas papildomai pažymėti paspaudžiamas vietas.</a:t>
            </a:r>
            <a:endParaRPr/>
          </a:p>
        </p:txBody>
      </p:sp>
      <p:pic>
        <p:nvPicPr>
          <p:cNvPr id="257" name="Google Shape;257;p38"/>
          <p:cNvPicPr preferRelativeResize="0"/>
          <p:nvPr/>
        </p:nvPicPr>
        <p:blipFill rotWithShape="1">
          <a:blip r:embed="rId3">
            <a:alphaModFix/>
          </a:blip>
          <a:srcRect b="0" l="42343" r="0" t="0"/>
          <a:stretch/>
        </p:blipFill>
        <p:spPr>
          <a:xfrm>
            <a:off x="3480875" y="2054800"/>
            <a:ext cx="1641399" cy="21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 txBox="1"/>
          <p:nvPr/>
        </p:nvSpPr>
        <p:spPr>
          <a:xfrm>
            <a:off x="3611725" y="4340775"/>
            <a:ext cx="13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cursor: pointer;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property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CSS property nustato koks pozicionavimo mechanizmas bus naudojamas elementui. Galimos reikšmės: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fixed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absolute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sticky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position: static;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Toks pozicionavimas yra taikomas </a:t>
            </a:r>
            <a:r>
              <a:rPr b="1" lang="en"/>
              <a:t>pagal nutylėjimą</a:t>
            </a:r>
            <a:r>
              <a:rPr lang="en"/>
              <a:t> (by default). </a:t>
            </a:r>
            <a:r>
              <a:rPr i="1" lang="en"/>
              <a:t>`position: static`</a:t>
            </a:r>
            <a:r>
              <a:rPr lang="en"/>
              <a:t> pozicionuojami elementai </a:t>
            </a:r>
            <a:r>
              <a:rPr b="1" lang="en"/>
              <a:t>dėstomi įprastu būdu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Specifiškai </a:t>
            </a:r>
            <a:r>
              <a:rPr i="1" lang="en"/>
              <a:t>`position: static;`</a:t>
            </a:r>
            <a:r>
              <a:rPr lang="en"/>
              <a:t> nustatyti gali reikėti tada, kai elemento reikšmė </a:t>
            </a:r>
            <a:r>
              <a:rPr b="1" lang="en"/>
              <a:t>kaitoma dinamiškai</a:t>
            </a:r>
            <a:r>
              <a:rPr lang="en"/>
              <a:t> su kitomis position reikšmėmis (pvz. </a:t>
            </a:r>
            <a:r>
              <a:rPr i="1" lang="en"/>
              <a:t>position: absolute;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position: fixed;</a:t>
            </a:r>
            <a:endParaRPr/>
          </a:p>
        </p:txBody>
      </p:sp>
      <p:sp>
        <p:nvSpPr>
          <p:cNvPr id="276" name="Google Shape;27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pažymėtas </a:t>
            </a:r>
            <a:r>
              <a:rPr b="1" lang="en"/>
              <a:t>fixed</a:t>
            </a:r>
            <a:r>
              <a:rPr lang="en"/>
              <a:t> pozicionavimu gali būti pozicionuojamas naudojant CSS properties </a:t>
            </a:r>
            <a:r>
              <a:rPr b="1" lang="en"/>
              <a:t>left</a:t>
            </a:r>
            <a:r>
              <a:rPr lang="en"/>
              <a:t>, </a:t>
            </a:r>
            <a:r>
              <a:rPr b="1" lang="en"/>
              <a:t>top</a:t>
            </a:r>
            <a:r>
              <a:rPr lang="en"/>
              <a:t>, </a:t>
            </a:r>
            <a:r>
              <a:rPr b="1" lang="en"/>
              <a:t>right</a:t>
            </a:r>
            <a:r>
              <a:rPr lang="en"/>
              <a:t>, </a:t>
            </a:r>
            <a:r>
              <a:rPr b="1" lang="en"/>
              <a:t>bottom</a:t>
            </a:r>
            <a:r>
              <a:rPr lang="en"/>
              <a:t> priklausomai nuo </a:t>
            </a:r>
            <a:r>
              <a:rPr b="1" lang="en"/>
              <a:t>viewport</a:t>
            </a:r>
            <a:r>
              <a:rPr lang="en"/>
              <a:t> padėties.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Jeigu puslapis pastumiamas žemyn - </a:t>
            </a:r>
            <a:r>
              <a:rPr b="1" lang="en"/>
              <a:t>scrolled</a:t>
            </a:r>
            <a:r>
              <a:rPr lang="en"/>
              <a:t>, taip supozicionuoto elemento pozicija ekrane išlieka ta pati.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299" y="2737150"/>
            <a:ext cx="3626050" cy="21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922" y="2858700"/>
            <a:ext cx="2607200" cy="20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3321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position: relative;</a:t>
            </a:r>
            <a:endParaRPr/>
          </a:p>
        </p:txBody>
      </p:sp>
      <p:sp>
        <p:nvSpPr>
          <p:cNvPr id="284" name="Google Shape;28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pažymėtas </a:t>
            </a:r>
            <a:r>
              <a:rPr b="1" lang="en"/>
              <a:t>relative</a:t>
            </a:r>
            <a:r>
              <a:rPr lang="en"/>
              <a:t> pozicionavimu gali būti pozicionuojamas naudojant CSS properties </a:t>
            </a:r>
            <a:r>
              <a:rPr b="1" lang="en"/>
              <a:t>left</a:t>
            </a:r>
            <a:r>
              <a:rPr lang="en"/>
              <a:t>, </a:t>
            </a:r>
            <a:r>
              <a:rPr b="1" lang="en"/>
              <a:t>top</a:t>
            </a:r>
            <a:r>
              <a:rPr lang="en"/>
              <a:t>, </a:t>
            </a:r>
            <a:r>
              <a:rPr b="1" lang="en"/>
              <a:t>right</a:t>
            </a:r>
            <a:r>
              <a:rPr lang="en"/>
              <a:t>, </a:t>
            </a:r>
            <a:r>
              <a:rPr b="1" lang="en"/>
              <a:t>bottom</a:t>
            </a:r>
            <a:r>
              <a:rPr lang="en"/>
              <a:t> priklausomai nuo jo </a:t>
            </a:r>
            <a:r>
              <a:rPr b="1" lang="en"/>
              <a:t>įprastos padėties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388" y="2042588"/>
            <a:ext cx="14382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974838"/>
            <a:ext cx="28289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050" y="3257550"/>
            <a:ext cx="16383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5388" y="1974850"/>
            <a:ext cx="28098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7388" y="3746500"/>
            <a:ext cx="16097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position: absolute;</a:t>
            </a:r>
            <a:endParaRPr/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pažymėtas </a:t>
            </a:r>
            <a:r>
              <a:rPr b="1" lang="en"/>
              <a:t>absolute </a:t>
            </a:r>
            <a:r>
              <a:rPr lang="en"/>
              <a:t>pozicionavimu gali būti pozicionuojamas naudojant CSS properties </a:t>
            </a:r>
            <a:r>
              <a:rPr b="1" lang="en"/>
              <a:t>left</a:t>
            </a:r>
            <a:r>
              <a:rPr lang="en"/>
              <a:t>, </a:t>
            </a:r>
            <a:r>
              <a:rPr b="1" lang="en"/>
              <a:t>top</a:t>
            </a:r>
            <a:r>
              <a:rPr lang="en"/>
              <a:t>, </a:t>
            </a:r>
            <a:r>
              <a:rPr b="1" lang="en"/>
              <a:t>right</a:t>
            </a:r>
            <a:r>
              <a:rPr lang="en"/>
              <a:t>, </a:t>
            </a:r>
            <a:r>
              <a:rPr b="1" lang="en"/>
              <a:t>bottom</a:t>
            </a:r>
            <a:r>
              <a:rPr lang="en"/>
              <a:t> priklausomai nuo </a:t>
            </a:r>
            <a:r>
              <a:rPr b="1" lang="en"/>
              <a:t>artimiausio supozicionuoto </a:t>
            </a:r>
            <a:r>
              <a:rPr lang="en"/>
              <a:t>(kurio position </a:t>
            </a:r>
            <a:r>
              <a:rPr b="1" lang="en"/>
              <a:t>nėra static</a:t>
            </a:r>
            <a:r>
              <a:rPr lang="en"/>
              <a:t>)</a:t>
            </a:r>
            <a:r>
              <a:rPr b="1" lang="en"/>
              <a:t> elemento </a:t>
            </a:r>
            <a:r>
              <a:rPr lang="en"/>
              <a:t>padėties (pradedant </a:t>
            </a:r>
            <a:r>
              <a:rPr b="1" lang="en"/>
              <a:t>nuo parent elemento</a:t>
            </a:r>
            <a:r>
              <a:rPr lang="en"/>
              <a:t> ir einant HTML medžiu į viršų).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Jeigu tokio elemento nėra - naudojamas pradinis elementas (dažniausiai HTML).</a:t>
            </a:r>
            <a:endParaRPr strike="sngStrike"/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549" y="3210975"/>
            <a:ext cx="2695750" cy="1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75" y="3025175"/>
            <a:ext cx="2741175" cy="15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825" y="3025175"/>
            <a:ext cx="2437300" cy="18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Nėra artimiausio supozicionuoto elemento</a:t>
            </a:r>
            <a:endParaRPr/>
          </a:p>
        </p:txBody>
      </p:sp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311700" y="1152475"/>
            <a:ext cx="8520600" cy="3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positioned relative to its closest positioned ancestor, if any; otherwise, it is placed relative to the </a:t>
            </a:r>
            <a:r>
              <a:rPr b="1" lang="en"/>
              <a:t>initial containing block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Initial containing block: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Page media</a:t>
            </a:r>
            <a:r>
              <a:rPr lang="en"/>
              <a:t>: https://developer.mozilla.org/en-US/docs/Web/CSS/Paged_Media</a:t>
            </a:r>
            <a:endParaRPr/>
          </a:p>
        </p:txBody>
      </p:sp>
      <p:pic>
        <p:nvPicPr>
          <p:cNvPr id="305" name="Google Shape;3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2571750"/>
            <a:ext cx="75628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position: sticky;</a:t>
            </a:r>
            <a:endParaRPr/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pažymėtas </a:t>
            </a:r>
            <a:r>
              <a:rPr b="1" lang="en"/>
              <a:t>sticky </a:t>
            </a:r>
            <a:r>
              <a:rPr lang="en"/>
              <a:t>pozicionavimu gali būti pozicionuojamas naudojant CSS properties </a:t>
            </a:r>
            <a:r>
              <a:rPr b="1" lang="en"/>
              <a:t>left</a:t>
            </a:r>
            <a:r>
              <a:rPr lang="en"/>
              <a:t>, </a:t>
            </a:r>
            <a:r>
              <a:rPr b="1" lang="en"/>
              <a:t>top</a:t>
            </a:r>
            <a:r>
              <a:rPr lang="en"/>
              <a:t>, </a:t>
            </a:r>
            <a:r>
              <a:rPr b="1" lang="en"/>
              <a:t>right</a:t>
            </a:r>
            <a:r>
              <a:rPr lang="en"/>
              <a:t>, </a:t>
            </a:r>
            <a:r>
              <a:rPr b="1" lang="en"/>
              <a:t>bottom</a:t>
            </a:r>
            <a:r>
              <a:rPr lang="en"/>
              <a:t> priklausomai nuo </a:t>
            </a:r>
            <a:r>
              <a:rPr b="1" lang="en"/>
              <a:t>įprastos padėties </a:t>
            </a:r>
            <a:r>
              <a:rPr lang="en"/>
              <a:t>ir </a:t>
            </a:r>
            <a:r>
              <a:rPr b="1" lang="en"/>
              <a:t>viewport padėties.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Tol kol elementas neišeina iš </a:t>
            </a:r>
            <a:r>
              <a:rPr b="1" lang="en"/>
              <a:t>viewport</a:t>
            </a:r>
            <a:r>
              <a:rPr lang="en"/>
              <a:t> zonos jis elgiasi kaip </a:t>
            </a:r>
            <a:r>
              <a:rPr b="1" lang="en"/>
              <a:t>position: relative</a:t>
            </a:r>
            <a:r>
              <a:rPr lang="en"/>
              <a:t>; kai bandoma išeiti iš viewport padėties - elementas elgiasi kaip </a:t>
            </a:r>
            <a:r>
              <a:rPr b="1" lang="en"/>
              <a:t>position: fixed;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Gyvas pavyzdys: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https://www.w3schools.com/css/tryit.asp?filename=trycss_position_sticky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322" name="Google Shape;322;p47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https://docs.google.com/forms/d/1YguZCG6jRvAFXmho6V6GBjRs_xLh19Jk5pWmrwCuJ6U</a:t>
            </a:r>
            <a:r>
              <a:rPr lang="en"/>
              <a:t> </a:t>
            </a:r>
            <a:endParaRPr sz="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328" name="Google Shape;32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Trumpa užduotis - Hero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calc CSS funkcija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variables (custom properties)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Gradientai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Trumpa užduotis - gradientinė vėliava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 - Hero Image</a:t>
            </a:r>
            <a:endParaRPr/>
          </a:p>
        </p:txBody>
      </p: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000" y="1152475"/>
            <a:ext cx="5323649" cy="37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Konceptualus Bentley dizainas</a:t>
            </a:r>
            <a:endParaRPr/>
          </a:p>
        </p:txBody>
      </p:sp>
      <p:sp>
        <p:nvSpPr>
          <p:cNvPr id="341" name="Google Shape;341;p50"/>
          <p:cNvSpPr txBox="1"/>
          <p:nvPr>
            <p:ph idx="1" type="body"/>
          </p:nvPr>
        </p:nvSpPr>
        <p:spPr>
          <a:xfrm>
            <a:off x="710175" y="3963975"/>
            <a:ext cx="79986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https://www.behance.net/gallery/87986829/What-if-Bentley-website-was-luxurious-Concept</a:t>
            </a:r>
            <a:r>
              <a:rPr lang="en" sz="1500"/>
              <a:t> </a:t>
            </a:r>
            <a:endParaRPr sz="1500"/>
          </a:p>
        </p:txBody>
      </p:sp>
      <p:pic>
        <p:nvPicPr>
          <p:cNvPr id="342" name="Google Shape;34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4750" y="2095500"/>
            <a:ext cx="1514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0"/>
          <p:cNvSpPr txBox="1"/>
          <p:nvPr/>
        </p:nvSpPr>
        <p:spPr>
          <a:xfrm>
            <a:off x="2687400" y="3369488"/>
            <a:ext cx="3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https://www.behance.net/gregoirevella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</a:t>
            </a:r>
            <a:endParaRPr/>
          </a:p>
        </p:txBody>
      </p:sp>
      <p:sp>
        <p:nvSpPr>
          <p:cNvPr id="349" name="Google Shape;34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calc</a:t>
            </a:r>
            <a:r>
              <a:rPr lang="en"/>
              <a:t> CSS funkcija Leidžia atlikti skaičiavimus nustatant CSS property reikšmę.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Galimos operacijos: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Suma </a:t>
            </a:r>
            <a:r>
              <a:rPr b="1" lang="en"/>
              <a:t>+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Atimtis </a:t>
            </a:r>
            <a:r>
              <a:rPr b="1" lang="en"/>
              <a:t>-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Daugyba </a:t>
            </a:r>
            <a:r>
              <a:rPr b="1" lang="en"/>
              <a:t>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Dalyba </a:t>
            </a:r>
            <a:r>
              <a:rPr b="1" lang="en"/>
              <a:t>/</a:t>
            </a:r>
            <a:endParaRPr b="1"/>
          </a:p>
        </p:txBody>
      </p:sp>
      <p:pic>
        <p:nvPicPr>
          <p:cNvPr id="350" name="Google Shape;35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300" y="1771650"/>
            <a:ext cx="27432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100" y="2582400"/>
            <a:ext cx="27146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3588" y="3470100"/>
            <a:ext cx="23526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3600" y="4244363"/>
            <a:ext cx="24669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pritaikymas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Priklauso nuo: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failų užkrovimo tvarkos (pvz. pagal link elementų eiliškumą)</a:t>
            </a:r>
            <a:endParaRPr b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2759125"/>
            <a:ext cx="6629400" cy="180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6"/>
          <p:cNvCxnSpPr/>
          <p:nvPr/>
        </p:nvCxnSpPr>
        <p:spPr>
          <a:xfrm>
            <a:off x="1096625" y="3905375"/>
            <a:ext cx="0" cy="36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</a:t>
            </a:r>
            <a:endParaRPr/>
          </a:p>
        </p:txBody>
      </p:sp>
      <p:pic>
        <p:nvPicPr>
          <p:cNvPr id="359" name="Google Shape;35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00" y="2229175"/>
            <a:ext cx="5136674" cy="2349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60" name="Google Shape;36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500" y="378900"/>
            <a:ext cx="2718425" cy="43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4175" y="445025"/>
            <a:ext cx="34671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/>
          <p:nvPr>
            <p:ph type="title"/>
          </p:nvPr>
        </p:nvSpPr>
        <p:spPr>
          <a:xfrm>
            <a:off x="311700" y="30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variables (custom properties)</a:t>
            </a:r>
            <a:endParaRPr/>
          </a:p>
        </p:txBody>
      </p:sp>
      <p:sp>
        <p:nvSpPr>
          <p:cNvPr id="367" name="Google Shape;367;p53"/>
          <p:cNvSpPr txBox="1"/>
          <p:nvPr>
            <p:ph idx="1" type="body"/>
          </p:nvPr>
        </p:nvSpPr>
        <p:spPr>
          <a:xfrm>
            <a:off x="311700" y="1060375"/>
            <a:ext cx="85206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leidžia nustatyti individualias reikšmes, primenančias kintamuosius: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--main-bg-color</a:t>
            </a:r>
            <a:r>
              <a:rPr lang="en"/>
              <a:t> yra pavadinimas parinktas programuotojo (reikšmė privalo prasidėti </a:t>
            </a:r>
            <a:r>
              <a:rPr b="1" lang="en"/>
              <a:t>--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Tokias reikšmes galima panaudoti kaip CSS properties reikšmes naudojant `var` CSS funkciją: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488" y="1698638"/>
            <a:ext cx="24479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5513" y="4017275"/>
            <a:ext cx="35718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variables privalumai</a:t>
            </a:r>
            <a:endParaRPr/>
          </a:p>
        </p:txBody>
      </p:sp>
      <p:sp>
        <p:nvSpPr>
          <p:cNvPr id="375" name="Google Shape;37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Galimybė perpanaudoti reikšmę.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Galimybė keisti reikšmes centralizuotai - vienoje vietoje.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Galimybę suteikti papildomą / semantinę prasmę reikšmėms (svarbu programuotojams skaitant kodą).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Galimybė keisti tik kintamuosius esant skirtingoms sąlygoms (kita klasė, media query, kt.) nekeičiant kito kodo.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/>
          <p:cNvSpPr txBox="1"/>
          <p:nvPr>
            <p:ph type="title"/>
          </p:nvPr>
        </p:nvSpPr>
        <p:spPr>
          <a:xfrm>
            <a:off x="2759650" y="2285400"/>
            <a:ext cx="407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Kontaktų formos pavyzdys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</a:t>
            </a:r>
            <a:endParaRPr/>
          </a:p>
        </p:txBody>
      </p:sp>
      <p:sp>
        <p:nvSpPr>
          <p:cNvPr id="386" name="Google Shape;38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Gradientas</a:t>
            </a:r>
            <a:r>
              <a:rPr lang="en"/>
              <a:t> - (lot. gradiens, kilm. gradientis - </a:t>
            </a:r>
            <a:r>
              <a:rPr b="1" lang="en"/>
              <a:t>žingsniuojantis, einantis</a:t>
            </a:r>
            <a:r>
              <a:rPr lang="en"/>
              <a:t>; sk. gradijentas):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mat. vektorius, apibrėžiantis fizikinio dydžio greičiausio augimo reikšmę ir kryptį, pvz., vėjo greičio g., elektros potencialo g.;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psichol. dėsningas kiekybinis pakitimas, rodantis kurios nors savybės ar rodiklio silpnėjimą arba stiprėjimą, pvz., dirgiklio 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Šaltinis: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https://www.lietuviuzodynas.lt/terminai/Gradientas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</a:t>
            </a:r>
            <a:endParaRPr/>
          </a:p>
        </p:txBody>
      </p:sp>
      <p:sp>
        <p:nvSpPr>
          <p:cNvPr id="392" name="Google Shape;39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Linijinis:</a:t>
            </a:r>
            <a:endParaRPr/>
          </a:p>
        </p:txBody>
      </p:sp>
      <p:pic>
        <p:nvPicPr>
          <p:cNvPr id="393" name="Google Shape;39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675" y="1985913"/>
            <a:ext cx="71818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</a:t>
            </a:r>
            <a:endParaRPr/>
          </a:p>
        </p:txBody>
      </p:sp>
      <p:sp>
        <p:nvSpPr>
          <p:cNvPr id="399" name="Google Shape;39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Spindulinis:</a:t>
            </a:r>
            <a:endParaRPr/>
          </a:p>
        </p:txBody>
      </p:sp>
      <p:pic>
        <p:nvPicPr>
          <p:cNvPr id="400" name="Google Shape;40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175" y="2243950"/>
            <a:ext cx="76200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</a:t>
            </a:r>
            <a:endParaRPr/>
          </a:p>
        </p:txBody>
      </p:sp>
      <p:sp>
        <p:nvSpPr>
          <p:cNvPr id="406" name="Google Shape;406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Gradientai nustatomi CSS properčiui </a:t>
            </a:r>
            <a:r>
              <a:rPr b="1" lang="en"/>
              <a:t>background-image</a:t>
            </a:r>
            <a:r>
              <a:rPr lang="en"/>
              <a:t>. Atliekama naudojant CSS funkcijas: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linear-gradient(kryptis &lt;gali būti nenurodyta&gt;, spalva1, spalva2, &lt;kitos spalvos&gt;);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radial-gradient(spalva1, spalva2, &lt;kitos spalvos&gt;);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Tokia sintaksė taikoma paprastiems gradientams, tačiau yra ir daugiau galimybių sukurti tokią struktūrą (</a:t>
            </a:r>
            <a:r>
              <a:rPr lang="en" u="sng">
                <a:solidFill>
                  <a:schemeClr val="hlink"/>
                </a:solidFill>
                <a:hlinkClick r:id="rId3"/>
              </a:rPr>
              <a:t>MDN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 (kryptis)</a:t>
            </a:r>
            <a:endParaRPr/>
          </a:p>
        </p:txBody>
      </p:sp>
      <p:sp>
        <p:nvSpPr>
          <p:cNvPr id="412" name="Google Shape;412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žodinė išraiška - </a:t>
            </a:r>
            <a:r>
              <a:rPr b="1" lang="en"/>
              <a:t>to</a:t>
            </a:r>
            <a:r>
              <a:rPr lang="en"/>
              <a:t> kartu su vienu ar dviem kryptį horizontaliai ar vertikaliai  nurodančiais žodžiais - </a:t>
            </a:r>
            <a:r>
              <a:rPr b="1" lang="en"/>
              <a:t>left</a:t>
            </a:r>
            <a:r>
              <a:rPr lang="en"/>
              <a:t>, </a:t>
            </a:r>
            <a:r>
              <a:rPr b="1" lang="en"/>
              <a:t>right</a:t>
            </a:r>
            <a:r>
              <a:rPr lang="en"/>
              <a:t>, </a:t>
            </a:r>
            <a:r>
              <a:rPr b="1" lang="en"/>
              <a:t>top</a:t>
            </a:r>
            <a:r>
              <a:rPr lang="en"/>
              <a:t>, </a:t>
            </a:r>
            <a:r>
              <a:rPr b="1" lang="en"/>
              <a:t>bottom</a:t>
            </a:r>
            <a:r>
              <a:rPr lang="en"/>
              <a:t>, pvz.:</a:t>
            </a:r>
            <a:endParaRPr b="1"/>
          </a:p>
        </p:txBody>
      </p:sp>
      <p:pic>
        <p:nvPicPr>
          <p:cNvPr id="413" name="Google Shape;41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25" y="2898780"/>
            <a:ext cx="1767175" cy="17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225" y="2891687"/>
            <a:ext cx="1767175" cy="17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9025" y="2895224"/>
            <a:ext cx="1767175" cy="1770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118325"/>
            <a:ext cx="3841775" cy="2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0156" y="2584213"/>
            <a:ext cx="3909000" cy="2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375" y="2137325"/>
            <a:ext cx="3241214" cy="2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 (kryptis)</a:t>
            </a:r>
            <a:endParaRPr/>
          </a:p>
        </p:txBody>
      </p:sp>
      <p:sp>
        <p:nvSpPr>
          <p:cNvPr id="424" name="Google Shape;424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žodinė išraiška - </a:t>
            </a:r>
            <a:r>
              <a:rPr b="1" lang="en"/>
              <a:t>to</a:t>
            </a:r>
            <a:r>
              <a:rPr lang="en"/>
              <a:t> kartu su vienu ar dviem kryptį horizontaliai ar vertikaliai  nurodančiais žodžiais - </a:t>
            </a:r>
            <a:r>
              <a:rPr b="1" lang="en"/>
              <a:t>left</a:t>
            </a:r>
            <a:r>
              <a:rPr lang="en"/>
              <a:t>, </a:t>
            </a:r>
            <a:r>
              <a:rPr b="1" lang="en"/>
              <a:t>right</a:t>
            </a:r>
            <a:r>
              <a:rPr lang="en"/>
              <a:t>, </a:t>
            </a:r>
            <a:r>
              <a:rPr b="1" lang="en"/>
              <a:t>top</a:t>
            </a:r>
            <a:r>
              <a:rPr lang="en"/>
              <a:t>, </a:t>
            </a:r>
            <a:r>
              <a:rPr b="1" lang="en"/>
              <a:t>bottom</a:t>
            </a:r>
            <a:r>
              <a:rPr lang="en"/>
              <a:t>, pvz.:</a:t>
            </a:r>
            <a:endParaRPr b="1"/>
          </a:p>
        </p:txBody>
      </p:sp>
      <p:pic>
        <p:nvPicPr>
          <p:cNvPr id="425" name="Google Shape;42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63" y="2983792"/>
            <a:ext cx="1767175" cy="1763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200" y="3047575"/>
            <a:ext cx="1767175" cy="1774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6149" y="3043999"/>
            <a:ext cx="1767175" cy="178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050" y="2539950"/>
            <a:ext cx="2677200" cy="2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1238" y="2075825"/>
            <a:ext cx="3085000" cy="3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55100" y="2628425"/>
            <a:ext cx="2677200" cy="236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pritaikymas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Priklauso nuo: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Aprašymo pozicijos (vėliau aprašytas </a:t>
            </a:r>
            <a:r>
              <a:rPr b="1" lang="en"/>
              <a:t>lygiavertis selector’ius</a:t>
            </a:r>
            <a:r>
              <a:rPr lang="en"/>
              <a:t>, perašo ankstesnį tuo paties specifiškumo selector’ių)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Specifiškumo - skirtingi selector’iai gauna skirtingą specifiškumo įvertį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Svarbos - ar elementas išskirtas raktiniu žodžiu </a:t>
            </a:r>
            <a:r>
              <a:rPr b="1" lang="en"/>
              <a:t>!important</a:t>
            </a:r>
            <a:endParaRPr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 (kryptis)</a:t>
            </a:r>
            <a:endParaRPr/>
          </a:p>
        </p:txBody>
      </p:sp>
      <p:sp>
        <p:nvSpPr>
          <p:cNvPr id="436" name="Google Shape;436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kampu</a:t>
            </a:r>
            <a:r>
              <a:rPr lang="en"/>
              <a:t> - nusakant posūkio kampą skaitine reikšme laipsniais, pvz:</a:t>
            </a:r>
            <a:endParaRPr/>
          </a:p>
        </p:txBody>
      </p:sp>
      <p:pic>
        <p:nvPicPr>
          <p:cNvPr id="437" name="Google Shape;43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25" y="1836375"/>
            <a:ext cx="3333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2125" y="2367438"/>
            <a:ext cx="54197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4200" y="3265575"/>
            <a:ext cx="1778316" cy="17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 (spalvos dedamoji)</a:t>
            </a:r>
            <a:endParaRPr/>
          </a:p>
        </p:txBody>
      </p:sp>
      <p:sp>
        <p:nvSpPr>
          <p:cNvPr id="445" name="Google Shape;44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Spalvos dedamąją nustato: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spalvos pagrindas - spalva nuo arba iki kurios einama;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palvos pozicija - du skaičiai, kurie priklausomai nuo spalvos padėties sekoje nusako spalvos pradžia ar pabaigą; gali būti procentinė ar ilgio reikšmė.</a:t>
            </a:r>
            <a:endParaRPr/>
          </a:p>
        </p:txBody>
      </p:sp>
      <p:pic>
        <p:nvPicPr>
          <p:cNvPr id="446" name="Google Shape;44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963" y="3411200"/>
            <a:ext cx="1526400" cy="15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9075" y="3408142"/>
            <a:ext cx="1526400" cy="1529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200" y="3009275"/>
            <a:ext cx="3318100" cy="3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0275" y="3009274"/>
            <a:ext cx="4309689" cy="2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gradients papildomi įrankiai</a:t>
            </a:r>
            <a:endParaRPr/>
          </a:p>
        </p:txBody>
      </p:sp>
      <p:sp>
        <p:nvSpPr>
          <p:cNvPr id="455" name="Google Shape;45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Kadangi gradientų aprašymas kodu gali būti painus ir vizualiai neaiškus, yra sukurta keletas įrankių, kuriuos naudojant galima sugeneruoti gradiento CSS patogia vartotojo sąsaja: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Gradient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https://cssgradient.io/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uiGradients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https://uigradients.com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5"/>
          <p:cNvSpPr txBox="1"/>
          <p:nvPr>
            <p:ph type="title"/>
          </p:nvPr>
        </p:nvSpPr>
        <p:spPr>
          <a:xfrm>
            <a:off x="2545800" y="2285400"/>
            <a:ext cx="405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Kontaktų formos pavyzdys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 - gradientinė vėliava</a:t>
            </a:r>
            <a:endParaRPr/>
          </a:p>
        </p:txBody>
      </p:sp>
      <p:sp>
        <p:nvSpPr>
          <p:cNvPr id="466" name="Google Shape;46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gradientu suformuokite Lietuvos vėliavą per visą ekraną!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500" y="2505000"/>
            <a:ext cx="8572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5075" y="3028950"/>
            <a:ext cx="942050" cy="304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5072" y="3575075"/>
            <a:ext cx="997675" cy="4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4238" y="2363488"/>
            <a:ext cx="1457325" cy="1666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specifiškumas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Stiliai yra reitinguojami ir skaičiuojamas jų specifiškumo balas: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Tūkstančiais</a:t>
            </a:r>
            <a:r>
              <a:rPr lang="en"/>
              <a:t> - jei stiliaus deklaracija yra pateikta HTML elemento </a:t>
            </a:r>
            <a:r>
              <a:rPr b="1" lang="en"/>
              <a:t>style</a:t>
            </a:r>
            <a:r>
              <a:rPr lang="en"/>
              <a:t> atribute. Tokie stiliai neturi selector’ių ir jų specifiškumas visada yra 1000.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Šimtais</a:t>
            </a:r>
            <a:r>
              <a:rPr lang="en"/>
              <a:t> - vienetas šioje sekcijoje pridedamas kiekvienam </a:t>
            </a:r>
            <a:r>
              <a:rPr b="1" lang="en"/>
              <a:t>id</a:t>
            </a:r>
            <a:r>
              <a:rPr lang="en"/>
              <a:t> selector’iui visame konkretaus stiliaus selector’iaus rinkinyje.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Dešimtys</a:t>
            </a:r>
            <a:r>
              <a:rPr lang="en"/>
              <a:t> - vienetas šioje sekcijoje pridedamas kiekvienam </a:t>
            </a:r>
            <a:r>
              <a:rPr b="1" lang="en"/>
              <a:t>class</a:t>
            </a:r>
            <a:r>
              <a:rPr lang="en"/>
              <a:t>, </a:t>
            </a:r>
            <a:r>
              <a:rPr b="1" lang="en"/>
              <a:t>attribute</a:t>
            </a:r>
            <a:r>
              <a:rPr lang="en"/>
              <a:t>, </a:t>
            </a:r>
            <a:r>
              <a:rPr b="1" lang="en"/>
              <a:t>pseudo-class </a:t>
            </a:r>
            <a:r>
              <a:rPr lang="en"/>
              <a:t>selector’iui visame konkretaus stiliaus selector’iaus rinkinyje.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Vienetai</a:t>
            </a:r>
            <a:r>
              <a:rPr lang="en"/>
              <a:t> - vienetas pridedamas kiekvienam </a:t>
            </a:r>
            <a:r>
              <a:rPr b="1" lang="en"/>
              <a:t>element</a:t>
            </a:r>
            <a:r>
              <a:rPr lang="en"/>
              <a:t> arba </a:t>
            </a:r>
            <a:r>
              <a:rPr b="1" lang="en"/>
              <a:t>pseudo-element</a:t>
            </a:r>
            <a:r>
              <a:rPr lang="en"/>
              <a:t> selector.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specifiškumas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Specifiškumo skaičiavimo pavyzdys: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850" y="1557075"/>
            <a:ext cx="6998175" cy="33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7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Specifiškumo skaičiavimas</a:t>
            </a:r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311700" y="77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{5CFD8ED7-1463-4E5B-BC59-EF72F4DBFEEE}</a:tableStyleId>
              </a:tblPr>
              <a:tblGrid>
                <a:gridCol w="2840200"/>
                <a:gridCol w="3915600"/>
                <a:gridCol w="1764800"/>
              </a:tblGrid>
              <a:tr h="35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Selector’ius / lokacija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Pavyzdys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Specifiškumo įvertis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Inline stiliai - </a:t>
                      </a:r>
                      <a:r>
                        <a:rPr b="1" lang="en"/>
                        <a:t>style attribute</a:t>
                      </a:r>
                      <a:r>
                        <a:rPr lang="en"/>
                        <a:t>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aprašyta tiesiogiai dokumente;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8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 </a:t>
                      </a:r>
                      <a:r>
                        <a:rPr lang="en"/>
                        <a:t>selector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8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 </a:t>
                      </a:r>
                      <a:r>
                        <a:rPr lang="en"/>
                        <a:t>arba </a:t>
                      </a:r>
                      <a:r>
                        <a:rPr b="1" lang="en"/>
                        <a:t>attribute </a:t>
                      </a:r>
                      <a:r>
                        <a:rPr lang="en"/>
                        <a:t>selector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8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element </a:t>
                      </a:r>
                      <a:r>
                        <a:rPr lang="en"/>
                        <a:t>selector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800" y="1208975"/>
            <a:ext cx="3760350" cy="2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925" y="1857650"/>
            <a:ext cx="38481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800" y="2128725"/>
            <a:ext cx="17049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6800" y="2934405"/>
            <a:ext cx="36290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6788" y="3230963"/>
            <a:ext cx="16097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05457" y="3199074"/>
            <a:ext cx="1946668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46313" y="4267363"/>
            <a:ext cx="15906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36788" y="4003788"/>
            <a:ext cx="193357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!important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!important</a:t>
            </a:r>
            <a:r>
              <a:rPr lang="en"/>
              <a:t> iškelia CSS property iš specifiškumo reitingavimo ribų.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Gali užkloti tiek labai </a:t>
            </a:r>
            <a:r>
              <a:rPr b="1" lang="en"/>
              <a:t>specifiškus selector’ius</a:t>
            </a:r>
            <a:r>
              <a:rPr lang="en"/>
              <a:t>, tiek inline stilius </a:t>
            </a:r>
            <a:r>
              <a:rPr b="1" lang="en"/>
              <a:t>style atribute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Jis naudojamas tik tada, kai </a:t>
            </a:r>
            <a:r>
              <a:rPr b="1" lang="en"/>
              <a:t>nėra jokių kitų galimybių</a:t>
            </a:r>
            <a:r>
              <a:rPr lang="en"/>
              <a:t>!!!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2807600"/>
            <a:ext cx="3766050" cy="1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475" y="3190363"/>
            <a:ext cx="17145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322" y="2807600"/>
            <a:ext cx="3766050" cy="1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4675" y="4169425"/>
            <a:ext cx="74009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6038" y="3171313"/>
            <a:ext cx="27146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0175" y="4169425"/>
            <a:ext cx="82633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