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674739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674739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674739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674739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674739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674739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4674739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4674739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674739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674739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674739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674739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6747395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674739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46747395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46747395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6747395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46747395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74739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74739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46747395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46747395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6747395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46747395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46747395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46747395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747395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747395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46747395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46747395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4674739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4674739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6747395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46747395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46747395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46747395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46747395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46747395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46747395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46747395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46747395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46747395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747395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747395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747395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747395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747395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747395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46747395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46747395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46747395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46747395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74739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74739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46747395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46747395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46747395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46747395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46747395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46747395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67473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467473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46747395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46747395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46747395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46747395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6747395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46747395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46747395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46747395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46747395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46747395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46747395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46747395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fonts.googleapis.com/css?family=Open+Sans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https://fonts.googleapis.com/css2?family=Open+Sans&amp;display=swap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46747395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46747395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46747395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46747395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46747395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46747395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46747395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46747395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4674739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4674739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46747395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46747395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46747395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46747395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46747395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46747395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46747395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46747395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46747395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46747395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46747395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46747395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46747395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46747395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46747395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46747395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674739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674739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509379f2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509379f2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Klaidos puslapis - 4.4.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46747395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46747395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46747395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46747395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3c85f023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3c85f023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3c85f023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3c85f023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3c85f023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3c85f023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46747395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46747395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46747395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46747395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467473950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1467473950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3c85f023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13c85f023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674739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674739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3c85f023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3c85f023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3c85f023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3c85f023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559a2f297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1559a2f297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3c85f023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13c85f023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559a2f297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559a2f297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74739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74739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74739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74739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Relationship Id="rId7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Relationship Id="rId7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5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8.png"/><Relationship Id="rId4" Type="http://schemas.openxmlformats.org/officeDocument/2006/relationships/image" Target="../media/image52.png"/><Relationship Id="rId5" Type="http://schemas.openxmlformats.org/officeDocument/2006/relationships/image" Target="../media/image6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Relationship Id="rId4" Type="http://schemas.openxmlformats.org/officeDocument/2006/relationships/image" Target="../media/image62.png"/><Relationship Id="rId5" Type="http://schemas.openxmlformats.org/officeDocument/2006/relationships/image" Target="../media/image8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Relationship Id="rId4" Type="http://schemas.openxmlformats.org/officeDocument/2006/relationships/image" Target="../media/image57.png"/><Relationship Id="rId5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6.png"/><Relationship Id="rId4" Type="http://schemas.openxmlformats.org/officeDocument/2006/relationships/image" Target="../media/image71.png"/><Relationship Id="rId5" Type="http://schemas.openxmlformats.org/officeDocument/2006/relationships/image" Target="../media/image6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3.png"/><Relationship Id="rId4" Type="http://schemas.openxmlformats.org/officeDocument/2006/relationships/image" Target="../media/image7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6.png"/><Relationship Id="rId4" Type="http://schemas.openxmlformats.org/officeDocument/2006/relationships/image" Target="../media/image79.png"/><Relationship Id="rId5" Type="http://schemas.openxmlformats.org/officeDocument/2006/relationships/image" Target="../media/image9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3.png"/><Relationship Id="rId4" Type="http://schemas.openxmlformats.org/officeDocument/2006/relationships/image" Target="../media/image88.png"/><Relationship Id="rId5" Type="http://schemas.openxmlformats.org/officeDocument/2006/relationships/image" Target="../media/image7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1.png"/><Relationship Id="rId4" Type="http://schemas.openxmlformats.org/officeDocument/2006/relationships/image" Target="../media/image78.png"/><Relationship Id="rId5" Type="http://schemas.openxmlformats.org/officeDocument/2006/relationships/image" Target="../media/image8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0.png"/><Relationship Id="rId4" Type="http://schemas.openxmlformats.org/officeDocument/2006/relationships/image" Target="../media/image87.png"/><Relationship Id="rId5" Type="http://schemas.openxmlformats.org/officeDocument/2006/relationships/image" Target="../media/image8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1.png"/><Relationship Id="rId4" Type="http://schemas.openxmlformats.org/officeDocument/2006/relationships/image" Target="../media/image9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-US/docs/Web/CSS/@font-face#descriptors" TargetMode="External"/><Relationship Id="rId4" Type="http://schemas.openxmlformats.org/officeDocument/2006/relationships/image" Target="../media/image9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fontsquirrel.com/" TargetMode="External"/><Relationship Id="rId4" Type="http://schemas.openxmlformats.org/officeDocument/2006/relationships/hyperlink" Target="https://www.dafont.com/" TargetMode="External"/><Relationship Id="rId5" Type="http://schemas.openxmlformats.org/officeDocument/2006/relationships/hyperlink" Target="https://everythingfonts.com" TargetMode="External"/><Relationship Id="rId6" Type="http://schemas.openxmlformats.org/officeDocument/2006/relationships/hyperlink" Target="https://www.fonts.com/" TargetMode="External"/><Relationship Id="rId7" Type="http://schemas.openxmlformats.org/officeDocument/2006/relationships/hyperlink" Target="https://www.myfonts.com/" TargetMode="External"/><Relationship Id="rId8" Type="http://schemas.openxmlformats.org/officeDocument/2006/relationships/hyperlink" Target="https://fonts.google.com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3.png"/><Relationship Id="rId4" Type="http://schemas.openxmlformats.org/officeDocument/2006/relationships/image" Target="../media/image10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fontawesome.com/" TargetMode="External"/><Relationship Id="rId4" Type="http://schemas.openxmlformats.org/officeDocument/2006/relationships/hyperlink" Target="https://fontello.com/" TargetMode="External"/><Relationship Id="rId5" Type="http://schemas.openxmlformats.org/officeDocument/2006/relationships/hyperlink" Target="https://css-tricks.com/icon-fonts-vs-svg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2.png"/><Relationship Id="rId4" Type="http://schemas.openxmlformats.org/officeDocument/2006/relationships/image" Target="../media/image9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7.png"/><Relationship Id="rId4" Type="http://schemas.openxmlformats.org/officeDocument/2006/relationships/image" Target="../media/image105.png"/><Relationship Id="rId5" Type="http://schemas.openxmlformats.org/officeDocument/2006/relationships/image" Target="../media/image10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0.png"/><Relationship Id="rId4" Type="http://schemas.openxmlformats.org/officeDocument/2006/relationships/image" Target="../media/image10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3.png"/><Relationship Id="rId4" Type="http://schemas.openxmlformats.org/officeDocument/2006/relationships/image" Target="../media/image10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0.png"/><Relationship Id="rId4" Type="http://schemas.openxmlformats.org/officeDocument/2006/relationships/image" Target="../media/image1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flexboxfroggy.com/#lt" TargetMode="External"/><Relationship Id="rId4" Type="http://schemas.openxmlformats.org/officeDocument/2006/relationships/image" Target="../media/image1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10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meyerweb.com/eric/tools/css/reset/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131350" y="2200050"/>
            <a:ext cx="48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(text-decoration)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Galimi parametrai: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text-decoration-line</a:t>
            </a:r>
            <a:r>
              <a:rPr lang="en"/>
              <a:t> - dekoracijos linijos tipas - </a:t>
            </a:r>
            <a:r>
              <a:rPr b="1" lang="en"/>
              <a:t>none</a:t>
            </a:r>
            <a:r>
              <a:rPr lang="en"/>
              <a:t>, </a:t>
            </a:r>
            <a:r>
              <a:rPr b="1" lang="en"/>
              <a:t>underline</a:t>
            </a:r>
            <a:r>
              <a:rPr lang="en"/>
              <a:t>, </a:t>
            </a:r>
            <a:r>
              <a:rPr b="1" lang="en"/>
              <a:t>overline</a:t>
            </a:r>
            <a:r>
              <a:rPr lang="en"/>
              <a:t>, </a:t>
            </a:r>
            <a:r>
              <a:rPr b="1" lang="en"/>
              <a:t>line-through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4223425"/>
            <a:ext cx="6238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700" y="2444625"/>
            <a:ext cx="4304599" cy="9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00" y="3649175"/>
            <a:ext cx="2460875" cy="6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6688" y="3493848"/>
            <a:ext cx="2290646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9148" y="3703688"/>
            <a:ext cx="241890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(text-decoration)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taikyti kelias dekoracijas.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50" y="3765875"/>
            <a:ext cx="63589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2786888"/>
            <a:ext cx="47434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25" y="2263213"/>
            <a:ext cx="80867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(text-transform)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text-decoration-style</a:t>
            </a:r>
            <a:r>
              <a:rPr lang="en"/>
              <a:t> - dekoracijos stilius - </a:t>
            </a:r>
            <a:r>
              <a:rPr b="1" lang="en"/>
              <a:t>solid</a:t>
            </a:r>
            <a:r>
              <a:rPr lang="en"/>
              <a:t>, </a:t>
            </a:r>
            <a:r>
              <a:rPr b="1" lang="en"/>
              <a:t>double</a:t>
            </a:r>
            <a:r>
              <a:rPr lang="en"/>
              <a:t>, </a:t>
            </a:r>
            <a:r>
              <a:rPr b="1" lang="en"/>
              <a:t>dotted</a:t>
            </a:r>
            <a:r>
              <a:rPr lang="en"/>
              <a:t>, </a:t>
            </a:r>
            <a:r>
              <a:rPr b="1" lang="en"/>
              <a:t>dashed</a:t>
            </a:r>
            <a:r>
              <a:rPr lang="en"/>
              <a:t>, </a:t>
            </a:r>
            <a:r>
              <a:rPr b="1" lang="en"/>
              <a:t>wavy</a:t>
            </a:r>
            <a:r>
              <a:rPr lang="en"/>
              <a:t>.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725" y="4291375"/>
            <a:ext cx="5918450" cy="4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063" y="2089175"/>
            <a:ext cx="46958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25" y="3396872"/>
            <a:ext cx="2368600" cy="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6611" y="3396875"/>
            <a:ext cx="2535962" cy="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9150" y="3417198"/>
            <a:ext cx="2368600" cy="72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(text-transform)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text-decoration-style</a:t>
            </a:r>
            <a:r>
              <a:rPr lang="en"/>
              <a:t> - dekoracijos stilius - </a:t>
            </a:r>
            <a:r>
              <a:rPr b="1" lang="en"/>
              <a:t>solid</a:t>
            </a:r>
            <a:r>
              <a:rPr lang="en"/>
              <a:t>, </a:t>
            </a:r>
            <a:r>
              <a:rPr b="1" lang="en"/>
              <a:t>double</a:t>
            </a:r>
            <a:r>
              <a:rPr lang="en"/>
              <a:t>, </a:t>
            </a:r>
            <a:r>
              <a:rPr b="1" lang="en"/>
              <a:t>dotted</a:t>
            </a:r>
            <a:r>
              <a:rPr lang="en"/>
              <a:t>, </a:t>
            </a:r>
            <a:r>
              <a:rPr b="1" lang="en"/>
              <a:t>dashed</a:t>
            </a:r>
            <a:r>
              <a:rPr lang="en"/>
              <a:t>, </a:t>
            </a:r>
            <a:r>
              <a:rPr b="1" lang="en"/>
              <a:t>wavy</a:t>
            </a:r>
            <a:r>
              <a:rPr lang="en"/>
              <a:t>.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88" y="4279313"/>
            <a:ext cx="44958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388" y="1947100"/>
            <a:ext cx="4867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213" y="3209988"/>
            <a:ext cx="30575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6">
            <a:alphaModFix/>
          </a:blip>
          <a:srcRect b="3306" l="0" r="0" t="0"/>
          <a:stretch/>
        </p:blipFill>
        <p:spPr>
          <a:xfrm>
            <a:off x="4931175" y="3176675"/>
            <a:ext cx="3095625" cy="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(text-shadow)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text-decoration-color</a:t>
            </a:r>
            <a:r>
              <a:rPr lang="en"/>
              <a:t> - dekoracijos spalva.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text-decoration-thickness - </a:t>
            </a:r>
            <a:r>
              <a:rPr lang="en"/>
              <a:t>dekoracijos storis.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500" y="4174713"/>
            <a:ext cx="25336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925" y="2849550"/>
            <a:ext cx="2919325" cy="12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000" y="2370450"/>
            <a:ext cx="4058650" cy="2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(text-transform)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/ ar bus keičiamos mažosios / didžiosios raidės: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capitalize </a:t>
            </a:r>
            <a:r>
              <a:rPr lang="en"/>
              <a:t>- pirma didžioji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uppercase </a:t>
            </a:r>
            <a:r>
              <a:rPr lang="en"/>
              <a:t>- visos didžiosios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lowercase </a:t>
            </a:r>
            <a:r>
              <a:rPr lang="en"/>
              <a:t>- mažosios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none </a:t>
            </a:r>
            <a:r>
              <a:rPr lang="en"/>
              <a:t>- palikti originaliai (numatytoji reikšmė)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650" y="4598450"/>
            <a:ext cx="4600650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775" y="2921113"/>
            <a:ext cx="4680875" cy="88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75" y="3946725"/>
            <a:ext cx="2142850" cy="5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9437" y="3858312"/>
            <a:ext cx="19834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925" y="3858300"/>
            <a:ext cx="21915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(text-shadow)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teksto šešėlį (ar kelis šešėlius). Galima parinkti x, y poslinkį nuo teksto, suliejimo kiekį ir spalvą.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12" y="4065650"/>
            <a:ext cx="7830375" cy="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699" y="1931850"/>
            <a:ext cx="3420600" cy="8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35925"/>
            <a:ext cx="2830225" cy="6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7325" y="2776275"/>
            <a:ext cx="2701575" cy="6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4188" y="3494825"/>
            <a:ext cx="4775600" cy="5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Raidžių ir žodžių erdvės parametrai (letter-spacing)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atstumą tarp raidžių horizontaliai: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38" y="3628063"/>
            <a:ext cx="39909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513" y="3937625"/>
            <a:ext cx="3971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51567"/>
            <a:ext cx="3900425" cy="8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675" y="1755398"/>
            <a:ext cx="3900424" cy="85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7185" y="2832338"/>
            <a:ext cx="16823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3550" y="2853502"/>
            <a:ext cx="1782725" cy="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Raidžių ir žodžių erdvės parametrai (word-spacing)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tarpo tarp žodžių dydį: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311575"/>
            <a:ext cx="4724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00" y="2471524"/>
            <a:ext cx="7799850" cy="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500" y="1789838"/>
            <a:ext cx="21812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374975" y="47501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mėlynai žymėtas NBSP tarpas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Raidžių ir žodžių erdvės parametrai (word-spacing)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225" y="3715650"/>
            <a:ext cx="45148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50" y="2357826"/>
            <a:ext cx="8012101" cy="8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025" y="1526713"/>
            <a:ext cx="21812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Tuščios erdvės valdymas (white-space)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kaip tarpai ir eilučių atskyrimai yra traktuojami elemente: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normal</a:t>
            </a:r>
            <a:r>
              <a:rPr lang="en"/>
              <a:t> - iš eilės einantys </a:t>
            </a:r>
            <a:r>
              <a:rPr b="1" lang="en"/>
              <a:t>tarpai apjungiami</a:t>
            </a:r>
            <a:r>
              <a:rPr lang="en"/>
              <a:t>, naujos eilutės simboliai </a:t>
            </a:r>
            <a:r>
              <a:rPr b="1" lang="en"/>
              <a:t>laikomi tarpais</a:t>
            </a:r>
            <a:r>
              <a:rPr lang="en"/>
              <a:t>, tekstas į kitą eilutę </a:t>
            </a:r>
            <a:r>
              <a:rPr b="1" lang="en"/>
              <a:t>keliamas kai netelpa ribose</a:t>
            </a:r>
            <a:r>
              <a:rPr lang="en"/>
              <a:t>;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63" y="2680163"/>
            <a:ext cx="22383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122" y="3902072"/>
            <a:ext cx="3721775" cy="114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075" y="2456850"/>
            <a:ext cx="5911225" cy="12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Tuščios erdvės valdymas (white-space)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nowrap </a:t>
            </a:r>
            <a:r>
              <a:rPr lang="en"/>
              <a:t>- iš eilės einantys </a:t>
            </a:r>
            <a:r>
              <a:rPr b="1" lang="en"/>
              <a:t>tarpai apjungiami</a:t>
            </a:r>
            <a:r>
              <a:rPr lang="en"/>
              <a:t>, visas tekstas </a:t>
            </a:r>
            <a:r>
              <a:rPr b="1" lang="en"/>
              <a:t>paliekamas vienoje eilutėje </a:t>
            </a:r>
            <a:r>
              <a:rPr lang="en"/>
              <a:t>net jei netelpa ribose;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825" y="2200652"/>
            <a:ext cx="5619475" cy="10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750" y="4143650"/>
            <a:ext cx="5128501" cy="39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650" y="2372913"/>
            <a:ext cx="22288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Tuščios erdvės valdymas (white-space)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</a:t>
            </a:r>
            <a:r>
              <a:rPr lang="en"/>
              <a:t> - iš eilės einantys </a:t>
            </a:r>
            <a:r>
              <a:rPr b="1" lang="en"/>
              <a:t>tarpai paliekami</a:t>
            </a:r>
            <a:r>
              <a:rPr lang="en"/>
              <a:t>, tekstas keliamas į naują eilutę su naujos eilutės simboliu ir </a:t>
            </a:r>
            <a:r>
              <a:rPr b="1" lang="en"/>
              <a:t>br</a:t>
            </a:r>
            <a:r>
              <a:rPr lang="en"/>
              <a:t> elementu;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980450"/>
            <a:ext cx="6409024" cy="13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63" y="2386300"/>
            <a:ext cx="18954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825" y="3524450"/>
            <a:ext cx="4026725" cy="155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Tuščios erdvės valdymas (white-space)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pre-wrap</a:t>
            </a:r>
            <a:r>
              <a:rPr lang="en"/>
              <a:t> - iš eilės einantys </a:t>
            </a:r>
            <a:r>
              <a:rPr b="1" lang="en"/>
              <a:t>tarpai paliekami</a:t>
            </a:r>
            <a:r>
              <a:rPr lang="en"/>
              <a:t>, tekstas keliamas į naują eilutę su naujos eilutės simboliu, </a:t>
            </a:r>
            <a:r>
              <a:rPr b="1" lang="en"/>
              <a:t>br</a:t>
            </a:r>
            <a:r>
              <a:rPr lang="en"/>
              <a:t> elementu ir jei netelpa ribose.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08" y="2285400"/>
            <a:ext cx="19885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425" y="1969024"/>
            <a:ext cx="6388749" cy="13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313" y="3375475"/>
            <a:ext cx="6081375" cy="159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Tuščios erdvės valdymas (white-space)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pre-line </a:t>
            </a:r>
            <a:r>
              <a:rPr lang="en"/>
              <a:t>- iš eilės einantys </a:t>
            </a:r>
            <a:r>
              <a:rPr b="1" lang="en"/>
              <a:t>tarpai apjungiami</a:t>
            </a:r>
            <a:r>
              <a:rPr lang="en"/>
              <a:t>, tekstas keliamas į naują eilutę su naujos eilutės simboliu, </a:t>
            </a:r>
            <a:r>
              <a:rPr b="1" lang="en"/>
              <a:t>br</a:t>
            </a:r>
            <a:r>
              <a:rPr lang="en"/>
              <a:t> elementu ir jei netelpa ribose.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89613"/>
            <a:ext cx="23526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363" y="3436325"/>
            <a:ext cx="3039275" cy="159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2" name="Google Shape;27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475" y="1989821"/>
            <a:ext cx="5983828" cy="1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3113250" y="2223775"/>
            <a:ext cx="29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turinys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kokiu būdu yra valdomas turinys, kuris netelpa į elementą: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yra galimybė nustatyti skirtingoms ašims (</a:t>
            </a:r>
            <a:r>
              <a:rPr b="1" lang="en"/>
              <a:t>overflow-y</a:t>
            </a:r>
            <a:r>
              <a:rPr lang="en"/>
              <a:t>, </a:t>
            </a:r>
            <a:r>
              <a:rPr b="1" lang="en"/>
              <a:t>overflow-x</a:t>
            </a:r>
            <a:r>
              <a:rPr lang="en"/>
              <a:t> CSS properties)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visible;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Numatytoji </a:t>
            </a:r>
            <a:r>
              <a:rPr b="1" lang="en"/>
              <a:t>overflow </a:t>
            </a:r>
            <a:r>
              <a:rPr lang="en"/>
              <a:t>reikšmė. Nustato, kad netelpantis turinys bus vaizduojamas, kai išeis iš elemento ribų:</a:t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281250"/>
            <a:ext cx="50196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hidden;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Nustato, kad turinys kuris netelpa į elementą bus nukertamas ties elemento riba ir nerodomas.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25" y="2571750"/>
            <a:ext cx="5029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auto;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Nustato, kad elementas į kurį turinys netelpa turės slinkties juosta (scroll bar). Scroll bar rodomas tik tada, kai jo prireikia.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Turinys netelpa: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Turinys telpa:</a:t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75" y="1894649"/>
            <a:ext cx="4434850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474" y="3437900"/>
            <a:ext cx="4474500" cy="1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scroll;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Nustato, kad elementas visada turės slinkties juostas, nepriklausomai nuo to ar jos reikalingos.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Turinys netelpa: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Turinys telpa:</a:t>
            </a:r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25" y="3539475"/>
            <a:ext cx="4821675" cy="148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125" y="2027175"/>
            <a:ext cx="4821675" cy="1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"/>
          <p:cNvSpPr txBox="1"/>
          <p:nvPr>
            <p:ph type="title"/>
          </p:nvPr>
        </p:nvSpPr>
        <p:spPr>
          <a:xfrm>
            <a:off x="3113250" y="2223775"/>
            <a:ext cx="29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ar perkelti tekstą į kitą eilutę toje vietoje, kur jis nebetilps.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normal </a:t>
            </a:r>
            <a:r>
              <a:rPr lang="en"/>
              <a:t>- (numatytoji reikšmė) - jei teksto eilutėje yra tarpas, tab’as ar nauja eilutė, bandys netelpantį tekstą </a:t>
            </a:r>
            <a:r>
              <a:rPr b="1" lang="en"/>
              <a:t>perkelti per šiuos simbolius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63" y="3800438"/>
            <a:ext cx="26384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325" y="2571749"/>
            <a:ext cx="7148849" cy="10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375" y="3662325"/>
            <a:ext cx="30861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break-all</a:t>
            </a:r>
            <a:r>
              <a:rPr lang="en"/>
              <a:t> - jei teksto eilutė netelpa į elementą, perkels tekstą į kitą eilutę </a:t>
            </a:r>
            <a:r>
              <a:rPr b="1" lang="en"/>
              <a:t>per bet kurį simbolį</a:t>
            </a:r>
            <a:r>
              <a:rPr lang="en"/>
              <a:t>, ties kuriuo netilps;</a:t>
            </a:r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663" y="3644850"/>
            <a:ext cx="24860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50" y="2175113"/>
            <a:ext cx="79152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288" y="3387663"/>
            <a:ext cx="29622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keep-all</a:t>
            </a:r>
            <a:r>
              <a:rPr lang="en"/>
              <a:t> - tas pats kaip ir </a:t>
            </a:r>
            <a:r>
              <a:rPr b="1" lang="en"/>
              <a:t>normal</a:t>
            </a:r>
            <a:r>
              <a:rPr lang="en"/>
              <a:t>, tik kitaip nei jis - neperkelia į kitą eilutę kinų / japonų / korėjiečių simbolių;</a:t>
            </a: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13" y="3825925"/>
            <a:ext cx="2333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2227363"/>
            <a:ext cx="79533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750" y="3749725"/>
            <a:ext cx="31623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break-word</a:t>
            </a:r>
            <a:r>
              <a:rPr lang="en"/>
              <a:t> - bandys netelpantį tekstą perkelti į kitą eilutę per tarpą, tab’ą, naujos eilutės simbolį, tačiau jeigu nepavyks, netelpantį tekstą perkels į kitą eilutę už to simbolio, po kuri tekstas netelpa.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25" y="3861113"/>
            <a:ext cx="2495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13" y="2422125"/>
            <a:ext cx="80105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850" y="3508149"/>
            <a:ext cx="2594825" cy="13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4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Nurodo kaip tekstas išeinantis iš parent elemento ribų yra vaizduojamas vartotojui.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Veikia tik tam tikromis sąlygomis: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tekstas turi išeiti iš ribų ir būti </a:t>
            </a:r>
            <a:r>
              <a:rPr b="1" lang="en"/>
              <a:t>specifiškai nevaizduojamas </a:t>
            </a:r>
            <a:r>
              <a:rPr lang="en"/>
              <a:t>(overflow: hidden);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tekstas turi netilpti </a:t>
            </a:r>
            <a:r>
              <a:rPr b="1" lang="en"/>
              <a:t>vienoje eilutėje</a:t>
            </a:r>
            <a:r>
              <a:rPr lang="en"/>
              <a:t> (white-space: nowrap). </a:t>
            </a:r>
            <a:r>
              <a:rPr b="1" lang="en"/>
              <a:t>Keletai eilučių netaikoma.</a:t>
            </a:r>
            <a:endParaRPr/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25" y="36503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3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clip</a:t>
            </a:r>
            <a:r>
              <a:rPr lang="en"/>
              <a:t> - tekstas nukertamas ties riba, kuria išeinama iš ribų (</a:t>
            </a:r>
            <a:r>
              <a:rPr b="1" lang="en"/>
              <a:t>numatytoji reikšmė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ellipsis</a:t>
            </a:r>
            <a:r>
              <a:rPr lang="en"/>
              <a:t> - tekstas ties ta pačia riba, tačiau prie teksto pridedamas simbolis `…`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apie ellipsis   - https://css-tricks.com/snippets/css/truncate-string-with-ellipsis/</a:t>
            </a:r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00" y="35088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taisyklės (At-rules)</a:t>
            </a:r>
            <a:endParaRPr/>
          </a:p>
        </p:txBody>
      </p:sp>
      <p:sp>
        <p:nvSpPr>
          <p:cNvPr id="378" name="Google Shape;378;p51"/>
          <p:cNvSpPr txBox="1"/>
          <p:nvPr>
            <p:ph idx="1" type="body"/>
          </p:nvPr>
        </p:nvSpPr>
        <p:spPr>
          <a:xfrm>
            <a:off x="311700" y="1000075"/>
            <a:ext cx="46707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konstrukcijos, kurios nusako kaip CSS turėtų elgtis tam tikrose situacijose arba kokį veiksmą turėtų įgyvendinti, pvz.: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@font-face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@charset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@keyframes</a:t>
            </a:r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025" y="1336675"/>
            <a:ext cx="2738811" cy="3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025" y="2103625"/>
            <a:ext cx="3729650" cy="120026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1"/>
          <p:cNvSpPr txBox="1"/>
          <p:nvPr/>
        </p:nvSpPr>
        <p:spPr>
          <a:xfrm>
            <a:off x="311700" y="4280050"/>
            <a:ext cx="67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Dažniausiai rašoma </a:t>
            </a:r>
            <a:r>
              <a:rPr b="1" lang="en" sz="1800">
                <a:solidFill>
                  <a:schemeClr val="dk2"/>
                </a:solidFill>
              </a:rPr>
              <a:t>failo lygyje</a:t>
            </a:r>
            <a:r>
              <a:rPr lang="en" sz="1800">
                <a:solidFill>
                  <a:schemeClr val="dk2"/>
                </a:solidFill>
              </a:rPr>
              <a:t>, o ne selector’iaus bloke.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sulygiuoti </a:t>
            </a:r>
            <a:r>
              <a:rPr b="1" lang="en"/>
              <a:t>inline</a:t>
            </a:r>
            <a:r>
              <a:rPr lang="en"/>
              <a:t>, </a:t>
            </a:r>
            <a:r>
              <a:rPr b="1" lang="en"/>
              <a:t>inline-block </a:t>
            </a:r>
            <a:r>
              <a:rPr lang="en"/>
              <a:t>arba </a:t>
            </a:r>
            <a:r>
              <a:rPr b="1" lang="en"/>
              <a:t>table-cell</a:t>
            </a:r>
            <a:r>
              <a:rPr lang="en"/>
              <a:t> elementus vertikaliai. Naudojama kai: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inline elementą reikia supozicionuoti eilutėje </a:t>
            </a:r>
            <a:r>
              <a:rPr b="1" lang="en"/>
              <a:t>kitų inline elementų atžvilgiu </a:t>
            </a:r>
            <a:r>
              <a:rPr lang="en"/>
              <a:t>vertikaliai.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vertikaliai lygiuojant lentelės celės turinį.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property negali būti naudojamas vertikaliai lygiuoti </a:t>
            </a:r>
            <a:r>
              <a:rPr b="1" lang="en"/>
              <a:t>block</a:t>
            </a:r>
            <a:r>
              <a:rPr lang="en"/>
              <a:t> elementų.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šrifto `font-family` reikšmę, šaltinio failą, storį ir kitus </a:t>
            </a:r>
            <a:r>
              <a:rPr lang="en" u="sng">
                <a:solidFill>
                  <a:schemeClr val="hlink"/>
                </a:solidFill>
                <a:hlinkClick r:id="rId3"/>
              </a:rPr>
              <a:t>susijusius parametrus</a:t>
            </a:r>
            <a:r>
              <a:rPr lang="en"/>
              <a:t>, pvz. font-weight, font-style.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@font-face negali būti deklaruojamas CSS selector’iuje.</a:t>
            </a:r>
            <a:endParaRPr/>
          </a:p>
        </p:txBody>
      </p:sp>
      <p:pic>
        <p:nvPicPr>
          <p:cNvPr id="388" name="Google Shape;38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25" y="3070513"/>
            <a:ext cx="5924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šrifto šaltinį galima nurodyti keletą </a:t>
            </a:r>
            <a:r>
              <a:rPr b="1" lang="en"/>
              <a:t>skirtingų tipų</a:t>
            </a:r>
            <a:r>
              <a:rPr lang="en"/>
              <a:t> failų. </a:t>
            </a:r>
            <a:r>
              <a:rPr b="1" lang="en"/>
              <a:t>format</a:t>
            </a:r>
            <a:r>
              <a:rPr lang="en"/>
              <a:t> CSS funkcija leidžia iš anksto nusakyti konkrečiame faile saugomo šrifto formatą.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Naršyklė užkraus pirmą failą, kurio formatą ji palaikys.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Galimos šios reikšmės: </a:t>
            </a:r>
            <a:r>
              <a:rPr b="1" lang="en"/>
              <a:t>woff</a:t>
            </a:r>
            <a:r>
              <a:rPr lang="en"/>
              <a:t>, </a:t>
            </a:r>
            <a:r>
              <a:rPr b="1" lang="en"/>
              <a:t>woff2</a:t>
            </a:r>
            <a:r>
              <a:rPr lang="en"/>
              <a:t>, truetype, opentype, embedded-opentype, svg.</a:t>
            </a:r>
            <a:endParaRPr/>
          </a:p>
        </p:txBody>
      </p:sp>
      <p:pic>
        <p:nvPicPr>
          <p:cNvPr id="395" name="Google Shape;3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3375313"/>
            <a:ext cx="5924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Šriftų formatai</a:t>
            </a:r>
            <a:endParaRPr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311700" y="4280350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https://medium.com/geekculture/one-font-format-to-rule-them-all-woff2-d053e2e5165a</a:t>
            </a:r>
            <a:endParaRPr/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0" y="1209549"/>
            <a:ext cx="7853199" cy="2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Šriftų formatai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Moderniose naršyklėse siūloma naudoti WOFF2 formatą, kuris yra glaudesnis.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Jeigu reikalingas truputi senesnių naršyklių (pvz. IE11) palaikymas, galima pridėti WOFF (pirmą versiją) kaip atsarginį formatą.</a:t>
            </a:r>
            <a:endParaRPr/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63" y="2647951"/>
            <a:ext cx="5867675" cy="13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311700" y="4280350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https://medium.com/geekculture/one-font-format-to-rule-them-all-woff2-d053e2e5165a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rasti šriftų?</a:t>
            </a:r>
            <a:endParaRPr/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 Squirrel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https://www.fontsquirrel.com/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DaFont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https://www.dafont.com/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EveryThingFonts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https://everythingfonts.com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Fonts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https://www.fonts.com/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MyFonts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https://www.myfonts.com/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šriftų servisas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Fonts -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Alternatyvus šriftų įkėlimas - @import / HTML link</a:t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@import</a:t>
            </a:r>
            <a:r>
              <a:rPr lang="en"/>
              <a:t> leidžia į CSS failą importuoti kitą CSS failą. Failas gali būti nurodomas tiek absoliučia, tiek reliatyvia nuoroda.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Galite įkelti CSS failą su šriftų aprašymais iš internetinių šriftų servisų: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galima įkelti šrifto CSS failą naudojant HTML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2516863"/>
            <a:ext cx="42854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50" y="3717813"/>
            <a:ext cx="8515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Fonts</a:t>
            </a:r>
            <a:endParaRPr/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Nors inline-svg yra labiau siūlomas taikyti būdas vaizduoti įvairias vektorines ikonėles, tikėtina, kad susidursite su šriftais, kurie bus sudaryti vien iš ikonėlių.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FontAwesome</a:t>
            </a:r>
            <a:r>
              <a:rPr lang="en"/>
              <a:t> - ikonėlių paketas, kuris pateikiamas kaip šriftas.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Fontello</a:t>
            </a:r>
            <a:r>
              <a:rPr lang="en"/>
              <a:t> - iš kelių nemokamų ikonėlių paketų leidžia sugeneruoti savo šriftą, sudarytą tik iš reikalingų ikonėlų.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Tikslesnės priežastys kodėl naudoti vieną ar kitą variantą: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https://css-tricks.com/icon-fonts-vs-svg/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type="title"/>
          </p:nvPr>
        </p:nvSpPr>
        <p:spPr>
          <a:xfrm>
            <a:off x="3100650" y="2421925"/>
            <a:ext cx="29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 layout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Klasikinė situacija…</a:t>
            </a:r>
            <a:endParaRPr/>
          </a:p>
        </p:txBody>
      </p:sp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Turime HTML elementą, kuriame yra keletas kitų HTML elementų.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Juos tėvinio elemento (parent) atžvilgiu norime supozicionuoti…</a:t>
            </a:r>
            <a:endParaRPr/>
          </a:p>
        </p:txBody>
      </p:sp>
      <p:pic>
        <p:nvPicPr>
          <p:cNvPr id="442" name="Google Shape;4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435850"/>
            <a:ext cx="3857625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 flex;</a:t>
            </a:r>
            <a:endParaRPr/>
          </a:p>
        </p:txBody>
      </p:sp>
      <p:sp>
        <p:nvSpPr>
          <p:cNvPr id="448" name="Google Shape;44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layout - CSS mechanizmas leidžiantis tai galime įgyvendinti.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Tikslai: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Lankstus elementų pozicionavimas;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Prisitaikantis dizainas;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Elementų išdėliojimas horizontaliai;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874" y="1404875"/>
            <a:ext cx="2513800" cy="32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581425" y="1573750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Default: </a:t>
            </a:r>
            <a:r>
              <a:rPr b="1" lang="en"/>
              <a:t>baseline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425" y="2697075"/>
            <a:ext cx="23907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425" y="3863050"/>
            <a:ext cx="2266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 flex;</a:t>
            </a:r>
            <a:endParaRPr/>
          </a:p>
        </p:txBody>
      </p:sp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elementui, kurio viduje norime pozicionuoti elementus, nustatome CSS property </a:t>
            </a:r>
            <a:r>
              <a:rPr b="1" lang="en"/>
              <a:t>display: flex;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 nusako, kad parent elementas išorėje elgsis kaip block elementas, o viduje </a:t>
            </a:r>
            <a:r>
              <a:rPr b="1" lang="en"/>
              <a:t>tiesioginiai vaikiniai</a:t>
            </a:r>
            <a:r>
              <a:rPr lang="en"/>
              <a:t> elementai bus pozicionuojami pagal </a:t>
            </a:r>
            <a:r>
              <a:rPr b="1" lang="en"/>
              <a:t>flexbox</a:t>
            </a:r>
            <a:r>
              <a:rPr lang="en"/>
              <a:t> taisykles.</a:t>
            </a:r>
            <a:endParaRPr/>
          </a:p>
        </p:txBody>
      </p:sp>
      <p:pic>
        <p:nvPicPr>
          <p:cNvPr id="455" name="Google Shape;45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00" y="2817750"/>
            <a:ext cx="30765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363" y="4072338"/>
            <a:ext cx="3343275" cy="77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Išdėliojimo kryptis - flex-direction</a:t>
            </a:r>
            <a:endParaRPr/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Flex konteineriui (parent elementui su </a:t>
            </a:r>
            <a:r>
              <a:rPr b="1" lang="en"/>
              <a:t>display: flex</a:t>
            </a:r>
            <a:r>
              <a:rPr lang="en"/>
              <a:t>) galima nustatyti kokia kryptimi flex item’ai (tiesioginiai vaikai) bus išdėstomi:</a:t>
            </a:r>
            <a:endParaRPr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88" y="2635425"/>
            <a:ext cx="3457575" cy="72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4" name="Google Shape;46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88" y="3991900"/>
            <a:ext cx="3495675" cy="8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5" name="Google Shape;465;p63"/>
          <p:cNvSpPr txBox="1"/>
          <p:nvPr/>
        </p:nvSpPr>
        <p:spPr>
          <a:xfrm>
            <a:off x="421050" y="2157875"/>
            <a:ext cx="4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row; /* numatytoji flex-direction reikšmė */</a:t>
            </a:r>
            <a:endParaRPr/>
          </a:p>
        </p:txBody>
      </p:sp>
      <p:sp>
        <p:nvSpPr>
          <p:cNvPr id="466" name="Google Shape;466;p63"/>
          <p:cNvSpPr txBox="1"/>
          <p:nvPr/>
        </p:nvSpPr>
        <p:spPr>
          <a:xfrm>
            <a:off x="1215838" y="3591700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row-reverse;</a:t>
            </a:r>
            <a:endParaRPr/>
          </a:p>
        </p:txBody>
      </p:sp>
      <p:pic>
        <p:nvPicPr>
          <p:cNvPr id="467" name="Google Shape;46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625" y="2719900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Išdėliojimo kryptis - flex-direction</a:t>
            </a:r>
            <a:endParaRPr/>
          </a:p>
        </p:txBody>
      </p:sp>
      <p:sp>
        <p:nvSpPr>
          <p:cNvPr id="473" name="Google Shape;47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Flex konteineriui (parent elementui su </a:t>
            </a:r>
            <a:r>
              <a:rPr b="1" lang="en"/>
              <a:t>display: flex</a:t>
            </a:r>
            <a:r>
              <a:rPr lang="en"/>
              <a:t>) galima nustatyti kokia kryptimi flex item’ai (tiesioginiai vaikai) bus išdėstomi:</a:t>
            </a:r>
            <a:endParaRPr/>
          </a:p>
        </p:txBody>
      </p:sp>
      <p:sp>
        <p:nvSpPr>
          <p:cNvPr id="474" name="Google Shape;474;p64"/>
          <p:cNvSpPr txBox="1"/>
          <p:nvPr/>
        </p:nvSpPr>
        <p:spPr>
          <a:xfrm>
            <a:off x="1437813" y="2016375"/>
            <a:ext cx="19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column;</a:t>
            </a:r>
            <a:endParaRPr/>
          </a:p>
        </p:txBody>
      </p:sp>
      <p:sp>
        <p:nvSpPr>
          <p:cNvPr id="475" name="Google Shape;475;p64"/>
          <p:cNvSpPr txBox="1"/>
          <p:nvPr/>
        </p:nvSpPr>
        <p:spPr>
          <a:xfrm>
            <a:off x="5542851" y="2016375"/>
            <a:ext cx="27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column-reverse;</a:t>
            </a:r>
            <a:endParaRPr/>
          </a:p>
        </p:txBody>
      </p:sp>
      <p:pic>
        <p:nvPicPr>
          <p:cNvPr id="476" name="Google Shape;476;p64"/>
          <p:cNvPicPr preferRelativeResize="0"/>
          <p:nvPr/>
        </p:nvPicPr>
        <p:blipFill rotWithShape="1">
          <a:blip r:embed="rId3">
            <a:alphaModFix/>
          </a:blip>
          <a:srcRect b="0" l="0" r="0" t="2267"/>
          <a:stretch/>
        </p:blipFill>
        <p:spPr>
          <a:xfrm>
            <a:off x="673375" y="2539925"/>
            <a:ext cx="3495675" cy="223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77" name="Google Shape;477;p64"/>
          <p:cNvPicPr preferRelativeResize="0"/>
          <p:nvPr/>
        </p:nvPicPr>
        <p:blipFill rotWithShape="1">
          <a:blip r:embed="rId4">
            <a:alphaModFix/>
          </a:blip>
          <a:srcRect b="0" l="0" r="0" t="3465"/>
          <a:stretch/>
        </p:blipFill>
        <p:spPr>
          <a:xfrm>
            <a:off x="5173375" y="2571750"/>
            <a:ext cx="3495675" cy="219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(flex-wrap)</a:t>
            </a:r>
            <a:endParaRPr/>
          </a:p>
        </p:txBody>
      </p:sp>
      <p:sp>
        <p:nvSpPr>
          <p:cNvPr id="483" name="Google Shape;48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3171913"/>
            <a:ext cx="5476875" cy="94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5" name="Google Shape;485;p65"/>
          <p:cNvSpPr txBox="1"/>
          <p:nvPr/>
        </p:nvSpPr>
        <p:spPr>
          <a:xfrm>
            <a:off x="1346798" y="2729275"/>
            <a:ext cx="40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no-wrap; /* numatytoji reikšmė */</a:t>
            </a:r>
            <a:endParaRPr/>
          </a:p>
        </p:txBody>
      </p:sp>
      <p:sp>
        <p:nvSpPr>
          <p:cNvPr id="486" name="Google Shape;486;p65"/>
          <p:cNvSpPr txBox="1"/>
          <p:nvPr/>
        </p:nvSpPr>
        <p:spPr>
          <a:xfrm>
            <a:off x="388574" y="2176675"/>
            <a:ext cx="1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row;</a:t>
            </a:r>
            <a:endParaRPr/>
          </a:p>
        </p:txBody>
      </p:sp>
      <p:pic>
        <p:nvPicPr>
          <p:cNvPr id="487" name="Google Shape;48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325" y="2508075"/>
            <a:ext cx="2170000" cy="1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(flex-wrap)</a:t>
            </a:r>
            <a:endParaRPr/>
          </a:p>
        </p:txBody>
      </p:sp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6"/>
          <p:cNvSpPr txBox="1"/>
          <p:nvPr/>
        </p:nvSpPr>
        <p:spPr>
          <a:xfrm>
            <a:off x="3851086" y="2695525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wrap;</a:t>
            </a:r>
            <a:endParaRPr/>
          </a:p>
        </p:txBody>
      </p:sp>
      <p:sp>
        <p:nvSpPr>
          <p:cNvPr id="495" name="Google Shape;495;p66"/>
          <p:cNvSpPr txBox="1"/>
          <p:nvPr/>
        </p:nvSpPr>
        <p:spPr>
          <a:xfrm>
            <a:off x="388575" y="2176675"/>
            <a:ext cx="4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row; /* ribojantis faktorius - plotis */</a:t>
            </a:r>
            <a:endParaRPr/>
          </a:p>
        </p:txBody>
      </p:sp>
      <p:pic>
        <p:nvPicPr>
          <p:cNvPr id="496" name="Google Shape;49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738" y="3095725"/>
            <a:ext cx="3800475" cy="173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(flex-wrap)</a:t>
            </a:r>
            <a:endParaRPr/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7"/>
          <p:cNvSpPr txBox="1"/>
          <p:nvPr/>
        </p:nvSpPr>
        <p:spPr>
          <a:xfrm>
            <a:off x="3458880" y="2660575"/>
            <a:ext cx="24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wrap-reverse;</a:t>
            </a:r>
            <a:endParaRPr/>
          </a:p>
        </p:txBody>
      </p:sp>
      <p:pic>
        <p:nvPicPr>
          <p:cNvPr id="504" name="Google Shape;50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3240663"/>
            <a:ext cx="3771900" cy="164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05" name="Google Shape;505;p67"/>
          <p:cNvSpPr txBox="1"/>
          <p:nvPr/>
        </p:nvSpPr>
        <p:spPr>
          <a:xfrm>
            <a:off x="388575" y="2176675"/>
            <a:ext cx="4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row; /* ribojantis faktorius - plotis */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(flex-wrap)</a:t>
            </a:r>
            <a:endParaRPr/>
          </a:p>
        </p:txBody>
      </p:sp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8"/>
          <p:cNvSpPr txBox="1"/>
          <p:nvPr/>
        </p:nvSpPr>
        <p:spPr>
          <a:xfrm>
            <a:off x="1236952" y="2558975"/>
            <a:ext cx="14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wrap;</a:t>
            </a:r>
            <a:endParaRPr/>
          </a:p>
        </p:txBody>
      </p:sp>
      <p:sp>
        <p:nvSpPr>
          <p:cNvPr id="513" name="Google Shape;513;p68"/>
          <p:cNvSpPr txBox="1"/>
          <p:nvPr/>
        </p:nvSpPr>
        <p:spPr>
          <a:xfrm>
            <a:off x="388575" y="2024275"/>
            <a:ext cx="44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column; /* ribojantis faktorius - aukštis */</a:t>
            </a:r>
            <a:endParaRPr/>
          </a:p>
        </p:txBody>
      </p:sp>
      <p:pic>
        <p:nvPicPr>
          <p:cNvPr id="514" name="Google Shape;5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45" y="3093669"/>
            <a:ext cx="2410200" cy="1681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5" name="Google Shape;51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750" y="3093671"/>
            <a:ext cx="2525734" cy="168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16" name="Google Shape;516;p68"/>
          <p:cNvSpPr txBox="1"/>
          <p:nvPr/>
        </p:nvSpPr>
        <p:spPr>
          <a:xfrm>
            <a:off x="5617917" y="2584375"/>
            <a:ext cx="24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wrap-reverse;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flexbox varlytė</a:t>
            </a:r>
            <a:endParaRPr/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086124" y="4421775"/>
            <a:ext cx="30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https://flexboxfroggy.com/#lt</a:t>
            </a:r>
            <a:endParaRPr/>
          </a:p>
        </p:txBody>
      </p:sp>
      <p:pic>
        <p:nvPicPr>
          <p:cNvPr id="523" name="Google Shape;52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25" y="1236975"/>
            <a:ext cx="2971774" cy="29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534" name="Google Shape;534;p7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400" y="1489300"/>
            <a:ext cx="2184425" cy="31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825" y="1435563"/>
            <a:ext cx="25527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425" y="3779163"/>
            <a:ext cx="26765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825" y="2571738"/>
            <a:ext cx="2266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540" name="Google Shape;540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Reset failas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Holy grail layout naudojant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 - klaidos puslapis.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Jeigu flex konteineryje išdėliojus flex item’us lieka erdvės, joje elementus </a:t>
            </a:r>
            <a:r>
              <a:rPr b="1" lang="en"/>
              <a:t>galima išskirstyti</a:t>
            </a:r>
            <a:r>
              <a:rPr lang="en"/>
              <a:t>. </a:t>
            </a:r>
            <a:r>
              <a:rPr b="1" lang="en"/>
              <a:t>justify-content</a:t>
            </a:r>
            <a:r>
              <a:rPr lang="en"/>
              <a:t> leidžia parinkti elementų paskirstymą </a:t>
            </a:r>
            <a:r>
              <a:rPr b="1" lang="en"/>
              <a:t>pagrindinėje ašyje </a:t>
            </a:r>
            <a:r>
              <a:rPr lang="en"/>
              <a:t>(toje, kuri parinkti flex-direction - arba row, arba column).</a:t>
            </a:r>
            <a:endParaRPr/>
          </a:p>
        </p:txBody>
      </p:sp>
      <p:sp>
        <p:nvSpPr>
          <p:cNvPr id="546" name="Google Shape;54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(justify-content)</a:t>
            </a:r>
            <a:endParaRPr/>
          </a:p>
        </p:txBody>
      </p:sp>
      <p:pic>
        <p:nvPicPr>
          <p:cNvPr id="547" name="Google Shape;54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0" y="1081725"/>
            <a:ext cx="24802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4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Elementus paskirstyti priešingoje pagrindiniai ašiai leidžia </a:t>
            </a:r>
            <a:r>
              <a:rPr b="1" lang="en"/>
              <a:t>align-items</a:t>
            </a:r>
            <a:r>
              <a:rPr lang="en"/>
              <a:t> CSS property.</a:t>
            </a:r>
            <a:endParaRPr/>
          </a:p>
        </p:txBody>
      </p:sp>
      <p:sp>
        <p:nvSpPr>
          <p:cNvPr id="553" name="Google Shape;5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(align-items)</a:t>
            </a:r>
            <a:endParaRPr/>
          </a:p>
        </p:txBody>
      </p:sp>
      <p:pic>
        <p:nvPicPr>
          <p:cNvPr id="554" name="Google Shape;5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25" y="1102950"/>
            <a:ext cx="29540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5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Jeigu nutinka taip, flex elementai </a:t>
            </a:r>
            <a:r>
              <a:rPr b="1" lang="en"/>
              <a:t>netilpo vienoje eilutėje </a:t>
            </a:r>
            <a:r>
              <a:rPr lang="en"/>
              <a:t>ir buvo suwrap’inti (flex-wrap) ,</a:t>
            </a:r>
            <a:r>
              <a:rPr lang="en"/>
              <a:t> o parent elemente vis dar lieka vietos - šią vietą taip pat galime paskirstyti naudojant </a:t>
            </a:r>
            <a:r>
              <a:rPr b="1" lang="en"/>
              <a:t>align-content</a:t>
            </a:r>
            <a:r>
              <a:rPr lang="en"/>
              <a:t> CSS property.</a:t>
            </a:r>
            <a:endParaRPr/>
          </a:p>
        </p:txBody>
      </p:sp>
      <p:sp>
        <p:nvSpPr>
          <p:cNvPr id="560" name="Google Shape;56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(align-content)</a:t>
            </a:r>
            <a:endParaRPr/>
          </a:p>
        </p:txBody>
      </p:sp>
      <p:pic>
        <p:nvPicPr>
          <p:cNvPr id="561" name="Google Shape;56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088475"/>
            <a:ext cx="30559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(gap)</a:t>
            </a:r>
            <a:endParaRPr/>
          </a:p>
        </p:txBody>
      </p:sp>
      <p:sp>
        <p:nvSpPr>
          <p:cNvPr id="567" name="Google Shape;567;p76"/>
          <p:cNvSpPr txBox="1"/>
          <p:nvPr>
            <p:ph idx="1" type="body"/>
          </p:nvPr>
        </p:nvSpPr>
        <p:spPr>
          <a:xfrm>
            <a:off x="311700" y="1152475"/>
            <a:ext cx="48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tarp flex elementų reikalingas atskiriamasis tarpas, galima panaudoti CSS properčius </a:t>
            </a:r>
            <a:r>
              <a:rPr b="1" lang="en"/>
              <a:t>row-gap</a:t>
            </a:r>
            <a:r>
              <a:rPr lang="en"/>
              <a:t> ir </a:t>
            </a:r>
            <a:r>
              <a:rPr b="1" lang="en"/>
              <a:t>column-gap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Jie nustato tarpą </a:t>
            </a:r>
            <a:r>
              <a:rPr b="1" lang="en"/>
              <a:t>horizontaliai</a:t>
            </a:r>
            <a:r>
              <a:rPr lang="en"/>
              <a:t> ar </a:t>
            </a:r>
            <a:r>
              <a:rPr b="1" lang="en"/>
              <a:t>vertikaliai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Šias reikšmes bendrai galima nustatyti naudojant </a:t>
            </a:r>
            <a:r>
              <a:rPr b="1" lang="en"/>
              <a:t>gap </a:t>
            </a:r>
            <a:r>
              <a:rPr lang="en"/>
              <a:t>CSS property.</a:t>
            </a:r>
            <a:endParaRPr/>
          </a:p>
        </p:txBody>
      </p:sp>
      <p:pic>
        <p:nvPicPr>
          <p:cNvPr id="568" name="Google Shape;5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25" y="1046350"/>
            <a:ext cx="3363175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311700" y="1152475"/>
            <a:ext cx="35343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</a:t>
            </a:r>
            <a:r>
              <a:rPr b="1" lang="en"/>
              <a:t>rder</a:t>
            </a:r>
            <a:r>
              <a:rPr lang="en"/>
              <a:t> - leidžia nustatyti kokia tvarka parent elemente išdėliojami flex-item’ai; by default, išdėstomi taip kaip aprašyti. Sveikasis skaičius su initial reikšmę </a:t>
            </a:r>
            <a:r>
              <a:rPr b="1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575" name="Google Shape;5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275" y="529700"/>
            <a:ext cx="4610025" cy="39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flex-grow </a:t>
            </a:r>
            <a:r>
              <a:rPr lang="en"/>
              <a:t>- </a:t>
            </a:r>
            <a:r>
              <a:rPr b="1" lang="en"/>
              <a:t>nustato proporciją </a:t>
            </a:r>
            <a:r>
              <a:rPr lang="en"/>
              <a:t>lyginant su kitais item’ais, kiek erdvės elementas gali užimti, jeigu flex item’ai </a:t>
            </a:r>
            <a:r>
              <a:rPr b="1" lang="en"/>
              <a:t>turi daugiau erdvės </a:t>
            </a:r>
            <a:r>
              <a:rPr lang="en"/>
              <a:t>nei jiems būtina; nusakoma </a:t>
            </a:r>
            <a:r>
              <a:rPr b="1" lang="en"/>
              <a:t>skaitine teigiama</a:t>
            </a:r>
            <a:r>
              <a:rPr lang="en"/>
              <a:t> reikšme (gali būti tiek sveikas, tiek trupmeninis skaičius). Initial reikšmė </a:t>
            </a:r>
            <a:r>
              <a:rPr b="1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582" name="Google Shape;5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23" y="3325750"/>
            <a:ext cx="4074101" cy="171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588" name="Google Shape;58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flex-shrink</a:t>
            </a:r>
            <a:r>
              <a:rPr lang="en"/>
              <a:t> - </a:t>
            </a:r>
            <a:r>
              <a:rPr b="1" lang="en"/>
              <a:t>nustato proporciją </a:t>
            </a:r>
            <a:r>
              <a:rPr lang="en"/>
              <a:t>lyginant su kitais item’ais, kiek erdvės elementas gali užimti, jeigu flex item’ai </a:t>
            </a:r>
            <a:r>
              <a:rPr b="1" lang="en"/>
              <a:t>turi mažiau erdvės</a:t>
            </a:r>
            <a:r>
              <a:rPr lang="en"/>
              <a:t> nei jiems būtina (kai jie turi siaurėti); nusakoma skaitine sveika teigiama reikšme (initial reikšmė - </a:t>
            </a:r>
            <a:r>
              <a:rPr b="1" lang="en"/>
              <a:t>1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flex-basis</a:t>
            </a:r>
            <a:r>
              <a:rPr lang="en"/>
              <a:t> - nustato, kiek erdvės užims flex-item’ais, kai jam nereikia nei plėstis, nei trauktis… Leidžiamos reikšmės tokios kaip </a:t>
            </a:r>
            <a:r>
              <a:rPr b="1" lang="en"/>
              <a:t>width </a:t>
            </a:r>
            <a:r>
              <a:rPr lang="en"/>
              <a:t>ar </a:t>
            </a:r>
            <a:r>
              <a:rPr b="1" lang="en"/>
              <a:t>height</a:t>
            </a:r>
            <a:r>
              <a:rPr lang="en"/>
              <a:t> galimos reikšmės.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594" name="Google Shape;59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flex</a:t>
            </a:r>
            <a:r>
              <a:rPr lang="en"/>
              <a:t> - yra shorthand CSS property, kuris apjungia tris prieš tai aptartas reikšmęs į vieną: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flex: &lt;flex grow&gt; &lt;flex shrink&gt; &lt;flex basis&gt;;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pvz.: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flex: 1 0 auto;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flex: 1;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flex: 0 0 50px;</a:t>
            </a:r>
            <a:endParaRPr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600" name="Google Shape;600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align-self</a:t>
            </a:r>
            <a:r>
              <a:rPr lang="en"/>
              <a:t> - vieno flex-item lygyje perrašo parent’o nustatytą align-items reikšmę.</a:t>
            </a:r>
            <a:endParaRPr/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13" y="2787301"/>
            <a:ext cx="4153177" cy="21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63" y="1361800"/>
            <a:ext cx="26955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400" y="1783700"/>
            <a:ext cx="2324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350" y="3395125"/>
            <a:ext cx="23622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specific CSS properties</a:t>
            </a:r>
            <a:endParaRPr/>
          </a:p>
        </p:txBody>
      </p:sp>
      <p:sp>
        <p:nvSpPr>
          <p:cNvPr id="607" name="Google Shape;60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Aptarti CSS properčiai veikia tik tada, kai elementas yra flex konteineris - jam uždėtas CSS property </a:t>
            </a:r>
            <a:r>
              <a:rPr b="1" lang="en"/>
              <a:t>display: flex;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flex-box item’ams skirti CSS </a:t>
            </a:r>
            <a:r>
              <a:rPr lang="en"/>
              <a:t>properties yra veiksnūs tik tada, kai jų parent elementas turi </a:t>
            </a:r>
            <a:r>
              <a:rPr b="1" lang="en"/>
              <a:t>display: flex;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complete guide</a:t>
            </a:r>
            <a:endParaRPr/>
          </a:p>
        </p:txBody>
      </p:sp>
      <p:sp>
        <p:nvSpPr>
          <p:cNvPr id="613" name="Google Shape;613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Labai glaustai ir aiškiai flexbox principai apibrėžti CSS-Tricks puslapyje: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https://css-tricks.com/snippets/css/a-guide-to-flexbox/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Didžioji dalis </a:t>
            </a:r>
            <a:r>
              <a:rPr b="1" lang="en"/>
              <a:t>flexbox</a:t>
            </a:r>
            <a:r>
              <a:rPr lang="en"/>
              <a:t> iliustracijų buvo paimta </a:t>
            </a:r>
            <a:r>
              <a:rPr b="1" lang="en"/>
              <a:t>iš šio gido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125" y="3087800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Reset failas</a:t>
            </a:r>
            <a:endParaRPr/>
          </a:p>
        </p:txBody>
      </p:sp>
      <p:sp>
        <p:nvSpPr>
          <p:cNvPr id="620" name="Google Shape;620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tam tikrus CSS properties HTML dokumente, su tikslu </a:t>
            </a:r>
            <a:r>
              <a:rPr b="1" lang="en"/>
              <a:t>tarp skirtingų naršyklių</a:t>
            </a:r>
            <a:r>
              <a:rPr lang="en"/>
              <a:t> išlyginti jų rodymą.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naudojamas siekiant nustatyti į </a:t>
            </a:r>
            <a:r>
              <a:rPr b="1" lang="en"/>
              <a:t>neutralią padėtį</a:t>
            </a:r>
            <a:r>
              <a:rPr lang="en"/>
              <a:t> tam tikrų elementų išvaizdą.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https://meyerweb.com/eric/tools/css/reset/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Holy grail layout pavyzdys</a:t>
            </a:r>
            <a:endParaRPr/>
          </a:p>
        </p:txBody>
      </p:sp>
      <p:sp>
        <p:nvSpPr>
          <p:cNvPr id="626" name="Google Shape;626;p85"/>
          <p:cNvSpPr txBox="1"/>
          <p:nvPr>
            <p:ph idx="1" type="body"/>
          </p:nvPr>
        </p:nvSpPr>
        <p:spPr>
          <a:xfrm>
            <a:off x="311700" y="447297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https://cubicleninjas.com/ultimate-guide-to-contact-forms/</a:t>
            </a:r>
            <a:endParaRPr/>
          </a:p>
        </p:txBody>
      </p:sp>
      <p:pic>
        <p:nvPicPr>
          <p:cNvPr id="627" name="Google Shape;62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025" y="1261750"/>
            <a:ext cx="4482900" cy="2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klaidos puslapis</a:t>
            </a:r>
            <a:endParaRPr/>
          </a:p>
        </p:txBody>
      </p:sp>
      <p:pic>
        <p:nvPicPr>
          <p:cNvPr id="633" name="Google Shape;63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25" y="1514077"/>
            <a:ext cx="6617950" cy="2860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(writing-mode)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teksto rašymo kryptį - horizontaliai ar vertikaliai.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375" y="1893675"/>
            <a:ext cx="3182125" cy="3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(writing-mode)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5" y="3593875"/>
            <a:ext cx="5099300" cy="1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125" y="1178425"/>
            <a:ext cx="2615225" cy="24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75" y="1819675"/>
            <a:ext cx="2676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75" y="2744875"/>
            <a:ext cx="27908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70875" y="1221825"/>
            <a:ext cx="4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Numatytoji </a:t>
            </a:r>
            <a:r>
              <a:rPr b="1" lang="en"/>
              <a:t>horizontal-tb </a:t>
            </a:r>
            <a:r>
              <a:rPr lang="en"/>
              <a:t>reikšmė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