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E585CB-65B5-4561-B74E-01E6402C0102}">
  <a:tblStyle styleId="{02E585CB-65B5-4561-B74E-01E6402C0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hareus.com/windows/image-formats-comparison-webp-vs-jpg-vs-png.html" TargetMode="External"/><Relationship Id="rId3" Type="http://schemas.openxmlformats.org/officeDocument/2006/relationships/hyperlink" Target="https://developers.google.com/speed/webp/faq" TargetMode="External"/><Relationship Id="rId4" Type="http://schemas.openxmlformats.org/officeDocument/2006/relationships/hyperlink" Target="https://developers.google.com/speed/webp" TargetMode="External"/><Relationship Id="rId5" Type="http://schemas.openxmlformats.org/officeDocument/2006/relationships/hyperlink" Target="https://developers.google.com/speed/webp/docs/compression" TargetMode="External"/><Relationship Id="rId6" Type="http://schemas.openxmlformats.org/officeDocument/2006/relationships/hyperlink" Target="https://caniuse.com/apng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HTTP/Basics_of_HTTP/Data_URIs" TargetMode="External"/><Relationship Id="rId3" Type="http://schemas.openxmlformats.org/officeDocument/2006/relationships/hyperlink" Target="https://www.base64-image.de/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se64decode.org/" TargetMode="External"/><Relationship Id="rId3" Type="http://schemas.openxmlformats.org/officeDocument/2006/relationships/hyperlink" Target="https://datatracker.ietf.org/doc/html/rfc4648" TargetMode="Externa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Learn/HTML/Multimedia_and_embedding/Responsive_images#resolution_switching_different_sizes" TargetMode="External"/><Relationship Id="rId3" Type="http://schemas.openxmlformats.org/officeDocument/2006/relationships/hyperlink" Target="https://developer.mozilla.org/en-US/docs/Learn/HTML/Multimedia_and_embedding/Responsive_images#resolution_switching_same_size_different_resolutions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b9b59839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b9b59839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fb9b5983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fb9b5983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b9b59839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b9b59839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b9b59839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b9b59839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b9b59839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b9b59839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b9b59839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fb9b5983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b9b59839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b9b59839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b9b5983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fb9b5983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fb9b59839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fb9b59839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b9b59839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b9b59839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b9b59839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fb9b59839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fb9b59839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fb9b59839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9b5983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9b5983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b9b59839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b9b59839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fb9b59839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fb9b59839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dbeaf8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dbeaf8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0c39cd8c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0c39cd8c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b08e31a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b08e31a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fb9b59839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fb9b59839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b9b59839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b9b59839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fb9b59839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fb9b59839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fb9b59839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fb9b59839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fb9b59839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fb9b59839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b9b59839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fb9b59839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fb9b598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fb9b598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fb9b59839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fb9b59839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fb9b5983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fb9b598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fb9b5983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fb9b5983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b9b5983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b9b5983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b9b59839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b9b59839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https://www.keycdn.com/support/jpg-to-webp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b9b59839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b9b59839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https://www.shareus.com/windows/image-formats-comparison-webp-vs-jpg-vs-png.html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https://developers.google.com/speed/webp/faq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https://developers.google.com/speed/webp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https://developers.google.com/speed/webp/docs/compression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https://caniuse.com/apng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fb9b598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fb9b598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fb9b59839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fb9b59839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fb9b5983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fb9b5983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fb9b5983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fb9b5983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b9b5983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b9b5983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fb9b598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fb9b598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fb9b5983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fb9b5983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https://developer.mozilla.org/en-US/docs/Web/HTTP/Basics_of_HTTP/Data_URIs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https://www.base64-image.de/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06a7fa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06a7fa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b9b59839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b9b59839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c39cd8c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0c39cd8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https://developer.mozilla.org/en-US/docs/Web/HTTP/Basics_of_HTTP/MIME_types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0c39cd8c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0c39cd8c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https://www.base64decode.org/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https://datatracker.ietf.org/doc/html/rfc4648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06a7fa66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06a7fa6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fb9b5983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fb9b5983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fb9b59839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fb9b59839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fb9b59839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fb9b59839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fb9b5983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fb9b5983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fb9b59839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fb9b59839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fb9b5983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fb9b5983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https://developer.mozilla.org/en-US/docs/Learn/HTML/Multimedia_and_embedding/Responsive_images#resolution_switching_different_sizes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https://developer.mozilla.org/en-US/docs/Learn/HTML/Multimedia_and_embedding/Responsive_images#resolution_switching_same_size_different_resolutions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fb9b5983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fb9b5983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b9b59839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b9b5983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fb9b5983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fb9b5983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fb9b5983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fb9b5983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fb9b59839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fb9b59839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0c39cd8c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10c39cd8c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fb9b5983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fb9b5983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b9b5983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b9b5983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b9b59839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fb9b59839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v.bit.lt/login" TargetMode="External"/><Relationship Id="rId4" Type="http://schemas.openxmlformats.org/officeDocument/2006/relationships/hyperlink" Target="https://interactive-examples.mdn.mozilla.net/media/cc0-images/grapefruit-slice-332-332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nv.bit.lt/css/app.css" TargetMode="External"/><Relationship Id="rId4" Type="http://schemas.openxmlformats.org/officeDocument/2006/relationships/hyperlink" Target="http://www.inv.bit.l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b.dev/browser-level-image-lazy-loadin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-US/docs/Web/HTML/Element/a#security_and_privacy" TargetMode="External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aniuse.com/apng" TargetMode="External"/><Relationship Id="rId4" Type="http://schemas.openxmlformats.org/officeDocument/2006/relationships/hyperlink" Target="https://developers.google.com/speed/webp/faq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atatracker.ietf.org/doc/html/rfc6838" TargetMode="External"/><Relationship Id="rId4" Type="http://schemas.openxmlformats.org/officeDocument/2006/relationships/hyperlink" Target="https://www.iana.org/assignments/media-types/media-types.x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6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tinypng.com/" TargetMode="External"/><Relationship Id="rId4" Type="http://schemas.openxmlformats.org/officeDocument/2006/relationships/image" Target="../media/image6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eveloper.mozilla.org/en-US/docs/Learn/HTML/Multimedia_and_embedding/Responsive_images#resolution_switching_different_sizes" TargetMode="External"/><Relationship Id="rId4" Type="http://schemas.openxmlformats.org/officeDocument/2006/relationships/hyperlink" Target="https://developer.mozilla.org/en-US/docs/Learn/HTML/Multimedia_and_embedding/Responsive_images#resolution_switching_same_size_different_resolution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html/html_block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2022-01-27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elementų savybės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Visada prasideda naujoje eilutėje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Visada užima visą galimą plotį (kiek pavyksta į kairę ir į dešinę)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Turi atitraukimus (</a:t>
            </a:r>
            <a:r>
              <a:rPr b="1" i="1" lang="en"/>
              <a:t>margin</a:t>
            </a:r>
            <a:r>
              <a:rPr lang="en"/>
              <a:t>, </a:t>
            </a:r>
            <a:r>
              <a:rPr b="1" i="1" lang="en"/>
              <a:t>padding</a:t>
            </a:r>
            <a:r>
              <a:rPr lang="en"/>
              <a:t>) į viršų ir į apačią (kitaip nei inline elementai).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676563"/>
            <a:ext cx="8096250" cy="101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3867988"/>
            <a:ext cx="58674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elementų pavyzdžiai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0" y="1145950"/>
            <a:ext cx="80676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0" y="2798176"/>
            <a:ext cx="7982076" cy="1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elementų savybės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Neprasideda naujoje eilutėje (nenutraukia esamos eilutės tėkmės)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Užima tik tokį plotį koks reikalingas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2277250"/>
            <a:ext cx="8069974" cy="53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838" y="3384550"/>
            <a:ext cx="59150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99850" y="2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elementų pavyzdžiai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100" y="938025"/>
            <a:ext cx="7342100" cy="4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elementų pavyzdžiai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570613"/>
            <a:ext cx="6915150" cy="248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Bendriniai konteineriai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span</a:t>
            </a:r>
            <a:r>
              <a:rPr lang="en"/>
              <a:t> ir </a:t>
            </a:r>
            <a:r>
              <a:rPr b="1" i="1" lang="en"/>
              <a:t>div</a:t>
            </a:r>
            <a:r>
              <a:rPr i="1" lang="en"/>
              <a:t> </a:t>
            </a:r>
            <a:r>
              <a:rPr lang="en"/>
              <a:t>HTML elementai yra bendriniai </a:t>
            </a:r>
            <a:r>
              <a:rPr i="1" lang="en"/>
              <a:t>inline</a:t>
            </a:r>
            <a:r>
              <a:rPr lang="en"/>
              <a:t> ir </a:t>
            </a:r>
            <a:r>
              <a:rPr i="1" lang="en"/>
              <a:t>block</a:t>
            </a:r>
            <a:r>
              <a:rPr lang="en"/>
              <a:t> konteineriai, kurie skirti apjungti turinio elementus. Jie neturi jokio papildomo funkcionalumo, specifinio numatytojo stiliaus (išskyrus tai, kad turi inline arba block savybes), neturi semantinės prasmės (ją aptarsime vėliau).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Reikiamas funkcionalumas ar stilius šiems elementams gali būti suteikiamas pritaikant atributus bei specifinį JavaScript ar CSS.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sąrašai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turi trijų tipų sąrašus: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Ordered list</a:t>
            </a:r>
            <a:r>
              <a:rPr i="1" lang="en"/>
              <a:t>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surikiuotas sąrašas, </a:t>
            </a:r>
            <a:r>
              <a:rPr b="1" i="1" lang="en"/>
              <a:t>ol</a:t>
            </a:r>
            <a:r>
              <a:rPr lang="en"/>
              <a:t> 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Unordered list </a:t>
            </a:r>
            <a:r>
              <a:rPr lang="en"/>
              <a:t>- nerikiuotas sąrašas, </a:t>
            </a:r>
            <a:r>
              <a:rPr b="1" i="1" lang="en"/>
              <a:t>ul </a:t>
            </a:r>
            <a:r>
              <a:rPr lang="en"/>
              <a:t>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Description list</a:t>
            </a:r>
            <a:r>
              <a:rPr lang="en"/>
              <a:t> - apibrėžimų sąrašas, </a:t>
            </a:r>
            <a:r>
              <a:rPr b="1" i="1" lang="en"/>
              <a:t>dl</a:t>
            </a:r>
            <a:r>
              <a:rPr i="1" lang="en"/>
              <a:t> </a:t>
            </a:r>
            <a:r>
              <a:rPr lang="en"/>
              <a:t>elementas;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ol</a:t>
            </a:r>
            <a:r>
              <a:rPr lang="en"/>
              <a:t> ir </a:t>
            </a:r>
            <a:r>
              <a:rPr b="1" i="1" lang="en"/>
              <a:t>ul</a:t>
            </a:r>
            <a:r>
              <a:rPr b="1" lang="en"/>
              <a:t> </a:t>
            </a:r>
            <a:r>
              <a:rPr lang="en"/>
              <a:t>sąrašai yra sudaryti iš </a:t>
            </a:r>
            <a:r>
              <a:rPr b="1" i="1" lang="en"/>
              <a:t>li</a:t>
            </a:r>
            <a:r>
              <a:rPr i="1" lang="en"/>
              <a:t> </a:t>
            </a:r>
            <a:r>
              <a:rPr lang="en"/>
              <a:t>elementų (list item), kurie reprezentuoja sąrašo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dl</a:t>
            </a:r>
            <a:r>
              <a:rPr i="1" lang="en"/>
              <a:t> </a:t>
            </a:r>
            <a:r>
              <a:rPr lang="en"/>
              <a:t>sąrašai yra sudaryti iš </a:t>
            </a:r>
            <a:r>
              <a:rPr b="1" i="1" lang="en"/>
              <a:t>dt</a:t>
            </a:r>
            <a:r>
              <a:rPr i="1" lang="en"/>
              <a:t> </a:t>
            </a:r>
            <a:r>
              <a:rPr lang="en"/>
              <a:t>(description term) ir </a:t>
            </a:r>
            <a:r>
              <a:rPr b="1" i="1" lang="en"/>
              <a:t>dd</a:t>
            </a:r>
            <a:r>
              <a:rPr lang="en"/>
              <a:t> (description details) elementų, kurie atitinkamai nusako aprašomą terminą ir jo detales. </a:t>
            </a:r>
            <a:r>
              <a:rPr b="1" i="1" lang="en"/>
              <a:t>dl</a:t>
            </a:r>
            <a:r>
              <a:rPr b="1" lang="en"/>
              <a:t> </a:t>
            </a:r>
            <a:r>
              <a:rPr lang="en"/>
              <a:t>sudaro viena ir daugiau </a:t>
            </a:r>
            <a:r>
              <a:rPr b="1" i="1" lang="en"/>
              <a:t>dt</a:t>
            </a:r>
            <a:r>
              <a:rPr lang="en"/>
              <a:t> ir </a:t>
            </a:r>
            <a:r>
              <a:rPr b="1" i="1" lang="en"/>
              <a:t>dd</a:t>
            </a:r>
            <a:r>
              <a:rPr lang="en"/>
              <a:t> elementų grupių.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ol</a:t>
            </a:r>
            <a:r>
              <a:rPr lang="en"/>
              <a:t> ir </a:t>
            </a:r>
            <a:r>
              <a:rPr b="1" i="1" lang="en"/>
              <a:t>ul</a:t>
            </a:r>
            <a:endParaRPr b="1" i="1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Šie sąrašai yra dažniausiai naudojami HTML dokumentuose.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50" y="1389850"/>
            <a:ext cx="1409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638" y="1389850"/>
            <a:ext cx="12287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599" y="1365086"/>
            <a:ext cx="1228725" cy="98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113" y="1437475"/>
            <a:ext cx="7905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2448350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1875" y="3122350"/>
            <a:ext cx="5677400" cy="2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dl</a:t>
            </a:r>
            <a:r>
              <a:rPr lang="en"/>
              <a:t> sąrašas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13" y="3173650"/>
            <a:ext cx="6829425" cy="16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963" y="1402563"/>
            <a:ext cx="5953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Nuorodos į failus </a:t>
            </a:r>
            <a:r>
              <a:rPr lang="en"/>
              <a:t>- gali būti skirtos pasiekti per </a:t>
            </a:r>
            <a:r>
              <a:rPr b="1" lang="en"/>
              <a:t>internetą prieinamus šaltinius</a:t>
            </a:r>
            <a:r>
              <a:rPr lang="en"/>
              <a:t> arba </a:t>
            </a:r>
            <a:r>
              <a:rPr b="1" lang="en"/>
              <a:t>kompiuterio failų sistemoje</a:t>
            </a:r>
            <a:r>
              <a:rPr lang="en"/>
              <a:t> esančius failus.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 internetą: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https://www.inv.bit.lt/login</a:t>
            </a:r>
            <a:r>
              <a:rPr lang="en"/>
              <a:t> - HTML dokumentą;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https://interactive-examples.mdn.mozilla.net/media/cc0-images/grapefruit-slice-332-332.jpg</a:t>
            </a:r>
            <a:r>
              <a:rPr lang="en"/>
              <a:t> - nuotrauką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 failų sistemą: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D:\Individuali veikla\BIT\Kursai\frontend-basics-2021-01-17\1 savaitė\1.2\headings.html - </a:t>
            </a:r>
            <a:r>
              <a:rPr b="1" lang="en"/>
              <a:t>HTML dokumentą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D:/Individuali veikla/BIT/Kursai/frontend-basics-2021-01-17/1 savaitė/1.2/raudona-citrina.jpg - </a:t>
            </a:r>
            <a:r>
              <a:rPr b="1" lang="en"/>
              <a:t>nuotrauką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Per internetą: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https://inv.bit.lt/css/app.css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https</a:t>
            </a:r>
            <a:r>
              <a:rPr lang="en"/>
              <a:t>:// - protokolas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www.inv.bit.lt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lt</a:t>
            </a:r>
            <a:r>
              <a:rPr lang="en"/>
              <a:t> - aukščiausio lygio domenas (top-level domain), pvz. com, net, eu, lt, ir pan. - valdo domeno valdytojas;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bit</a:t>
            </a:r>
            <a:r>
              <a:rPr lang="en"/>
              <a:t> - domeno vardas, </a:t>
            </a:r>
            <a:r>
              <a:rPr b="1" lang="en"/>
              <a:t>bit.lt</a:t>
            </a:r>
            <a:r>
              <a:rPr lang="en"/>
              <a:t> gali išsipirkti įmonės arba asmenys;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inv</a:t>
            </a:r>
            <a:r>
              <a:rPr lang="en"/>
              <a:t> - sub-domenas, gali susikurti </a:t>
            </a:r>
            <a:r>
              <a:rPr b="1" lang="en"/>
              <a:t>bit.lt</a:t>
            </a:r>
            <a:r>
              <a:rPr lang="en"/>
              <a:t> domeno savininkas;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www</a:t>
            </a:r>
            <a:r>
              <a:rPr lang="en"/>
              <a:t> - dar vienas sub-domentas, gali susikurti </a:t>
            </a:r>
            <a:r>
              <a:rPr b="1" lang="en"/>
              <a:t>bit.lt</a:t>
            </a:r>
            <a:r>
              <a:rPr lang="en"/>
              <a:t> domeno savininkas;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/css/</a:t>
            </a:r>
            <a:r>
              <a:rPr lang="en"/>
              <a:t> - aplankas serveryje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app.css</a:t>
            </a:r>
            <a:r>
              <a:rPr lang="en"/>
              <a:t> - CSS failas serveryje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.css</a:t>
            </a:r>
            <a:r>
              <a:rPr lang="en"/>
              <a:t> - failo plėtinys nusako koks yra galimas failo formatas (formatas gali ir neatitikti plėtinio!)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Per failų sistemą (Windows):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D:\Individuali veikla\BIT\Kursai\frontend-basics-2021-01-17\1 savaitė\1.2\headings.html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D: </a:t>
            </a:r>
            <a:r>
              <a:rPr lang="en"/>
              <a:t>- disko raidė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Individuali veikla\BIT\Kursai\frontend-basics-2021-01-17\1 savaitė\1.2</a:t>
            </a:r>
            <a:r>
              <a:rPr lang="en"/>
              <a:t> - aplankų struktūra, aplankai atskirti </a:t>
            </a:r>
            <a:r>
              <a:rPr b="1" lang="en"/>
              <a:t>\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headings.html </a:t>
            </a:r>
            <a:r>
              <a:rPr lang="en"/>
              <a:t>- failas failų sistemoje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.html</a:t>
            </a:r>
            <a:r>
              <a:rPr lang="en"/>
              <a:t> - failo plėtinys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Per failų sistemą (Linux / MacOS):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/home/Individuali veikla/BIT/Kursai/frontend-basics-2021-01-17/1 savaitė/1.2/headings.html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/home </a:t>
            </a:r>
            <a:r>
              <a:rPr lang="en"/>
              <a:t>- vartotojo aplankas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Individuali veikla/BIT/Kursai/frontend-basics-2021-01-17/1 savaitė/1.2</a:t>
            </a:r>
            <a:r>
              <a:rPr lang="en"/>
              <a:t> - aplankų struktūra, aplankai atskirti </a:t>
            </a:r>
            <a:r>
              <a:rPr b="1" lang="en"/>
              <a:t>/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headings.html </a:t>
            </a:r>
            <a:r>
              <a:rPr lang="en"/>
              <a:t>- failas failų sistemoje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.html</a:t>
            </a:r>
            <a:r>
              <a:rPr lang="en"/>
              <a:t> - failo plėtinys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Absoliučios nuorodos </a:t>
            </a:r>
            <a:r>
              <a:rPr lang="en"/>
              <a:t>- nurodo pilną kelią iki dokumento (su protokolu / disko raide);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 </a:t>
            </a:r>
            <a:r>
              <a:rPr lang="en" u="sng"/>
              <a:t>D:\Individuali veikla\BIT\Kursai\frontend-basics-2021-08-16\1 savaitė\1.2\</a:t>
            </a:r>
            <a:r>
              <a:rPr lang="en"/>
              <a:t>links.html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 </a:t>
            </a:r>
            <a:r>
              <a:rPr lang="en" u="sng"/>
              <a:t>D:\Individuali veikla\BIT\Kursai\frontend-basics-2021-08-16\1 savaitė\1.2\</a:t>
            </a:r>
            <a:r>
              <a:rPr lang="en"/>
              <a:t>relative\relative-page.html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Realityvios nuorodos</a:t>
            </a:r>
            <a:r>
              <a:rPr lang="en"/>
              <a:t> - kelią iki šaltinio pateikia nuo esamo dokumento.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Iš </a:t>
            </a:r>
            <a:r>
              <a:rPr lang="en" u="sng"/>
              <a:t>./</a:t>
            </a:r>
            <a:r>
              <a:rPr lang="en"/>
              <a:t>links.html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Į </a:t>
            </a:r>
            <a:r>
              <a:rPr lang="en" u="sng"/>
              <a:t>./</a:t>
            </a:r>
            <a:r>
              <a:rPr lang="en"/>
              <a:t>relative/relative-page.html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42050" y="1152475"/>
            <a:ext cx="8520600" cy="4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vieno HTML dokumento (puslapio) į kitą pereiti leidžia </a:t>
            </a:r>
            <a:r>
              <a:rPr b="1" lang="en"/>
              <a:t>a </a:t>
            </a:r>
            <a:r>
              <a:rPr lang="en"/>
              <a:t>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href</a:t>
            </a:r>
            <a:r>
              <a:rPr lang="en"/>
              <a:t> atributas nurodo, į kokį dokumentą bus nukreiptas vartotojas, paspaudus nuorodą.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 elemento turinys - tekstas ar kitokie </a:t>
            </a:r>
            <a:r>
              <a:rPr b="1" lang="en"/>
              <a:t>nespaustini </a:t>
            </a:r>
            <a:r>
              <a:rPr lang="en"/>
              <a:t>elementai (unclickable); galima pridėti </a:t>
            </a:r>
            <a:r>
              <a:rPr b="1" lang="en"/>
              <a:t>ikonėlę</a:t>
            </a:r>
            <a:r>
              <a:rPr lang="en"/>
              <a:t>, paveiksliuką, bet </a:t>
            </a:r>
            <a:r>
              <a:rPr b="1" lang="en"/>
              <a:t>negalima pridėti mygtuko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Keliavimas nuorodomis iš dokumento į dokumentą yra bene </a:t>
            </a:r>
            <a:r>
              <a:rPr b="1" lang="en"/>
              <a:t>esminė hipertekstų funkcija</a:t>
            </a:r>
            <a:r>
              <a:rPr lang="en"/>
              <a:t>!</a:t>
            </a:r>
            <a:endParaRPr/>
          </a:p>
        </p:txBody>
      </p:sp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22"/>
              <a:t>Nuorodos elementas </a:t>
            </a:r>
            <a:r>
              <a:rPr b="1" lang="en" sz="3022"/>
              <a:t>a</a:t>
            </a:r>
            <a:endParaRPr b="1" sz="3022"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13" y="1726600"/>
            <a:ext cx="111527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5" y="2118900"/>
            <a:ext cx="8679851" cy="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</a:t>
            </a:r>
            <a:r>
              <a:rPr lang="en"/>
              <a:t>e… </a:t>
            </a:r>
            <a:r>
              <a:rPr lang="en"/>
              <a:t>Namų darbą </a:t>
            </a:r>
            <a:r>
              <a:rPr lang="en"/>
              <a:t>😜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Užduotis. </a:t>
            </a:r>
            <a:r>
              <a:rPr lang="en"/>
              <a:t>Bazinė struktūra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Užduotis.</a:t>
            </a:r>
            <a:r>
              <a:rPr lang="en"/>
              <a:t> Savaitės valgiaraštis.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elementų naudojimo pavyzdžiai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Paveikslėlių tipai - rastrinė grafika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Lossless arba lossy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Taškinių paveikslėlių glaudinimas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 lossless geriau už lossy?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Rastrinių formatų palyginimas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Paveikslėlių tipai - vektorinė grafika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svg elementas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Vektorinė grafika prieš taškinę (rastrinę)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Paveikslėliai HTML dokumente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img</a:t>
            </a:r>
            <a:r>
              <a:rPr lang="en"/>
              <a:t> 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alt </a:t>
            </a:r>
            <a:r>
              <a:rPr lang="en"/>
              <a:t>atributas - alternatyvus tekstas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paveikslėlių </a:t>
            </a:r>
            <a:r>
              <a:rPr b="1" i="1" lang="en"/>
              <a:t>Base64</a:t>
            </a:r>
            <a:r>
              <a:rPr lang="en"/>
              <a:t> kodavimas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loading</a:t>
            </a:r>
            <a:r>
              <a:rPr lang="en"/>
              <a:t> atributas - lazy loading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web.dev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srcset</a:t>
            </a:r>
            <a:r>
              <a:rPr lang="en"/>
              <a:t> atributas - paveikslėlio pritaikymas skirtingoms sąlygoms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picture</a:t>
            </a:r>
            <a:r>
              <a:rPr lang="en"/>
              <a:t> elementas - skirtingas paveikslėlis skirtingomis sąlygomis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Paveikslėlių problemos interneto puslapiuose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optimaliai naudoti paveikslėlius?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Paveikslėlių optimizavimas - TinyPNG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i</a:t>
            </a:r>
            <a:r>
              <a:rPr b="1" i="1" lang="en"/>
              <a:t>mg</a:t>
            </a:r>
            <a:r>
              <a:rPr lang="en"/>
              <a:t> elemento </a:t>
            </a:r>
            <a:r>
              <a:rPr b="1" lang="en"/>
              <a:t>loading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img</a:t>
            </a:r>
            <a:r>
              <a:rPr lang="en"/>
              <a:t> elemento </a:t>
            </a:r>
            <a:r>
              <a:rPr b="1" lang="en"/>
              <a:t>src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picture </a:t>
            </a:r>
            <a:r>
              <a:rPr lang="en"/>
              <a:t>elementas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42050" y="1152475"/>
            <a:ext cx="8520600" cy="4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vieno HTML dokumento (puslapio) į kitą pereiti leidžia </a:t>
            </a:r>
            <a:r>
              <a:rPr b="1" lang="en"/>
              <a:t>a </a:t>
            </a:r>
            <a:r>
              <a:rPr lang="en"/>
              <a:t>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href</a:t>
            </a:r>
            <a:r>
              <a:rPr lang="en"/>
              <a:t> atributas nurodo, į kokį dokumentą bus nukreiptas vartotojas, paspaudus nuorodą.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 elemento turinys - tekstas ar kitokie </a:t>
            </a:r>
            <a:r>
              <a:rPr b="1" lang="en"/>
              <a:t>nespaustini </a:t>
            </a:r>
            <a:r>
              <a:rPr lang="en"/>
              <a:t>elementai (unclickable); galima pridėti </a:t>
            </a:r>
            <a:r>
              <a:rPr b="1" lang="en"/>
              <a:t>ikonėlę</a:t>
            </a:r>
            <a:r>
              <a:rPr lang="en"/>
              <a:t>, paveiksliuką, bet </a:t>
            </a:r>
            <a:r>
              <a:rPr b="1" lang="en"/>
              <a:t>negalima pridėti mygtuko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Keliavimas nuorodomis iš dokumento į dokumentą yra bene </a:t>
            </a:r>
            <a:r>
              <a:rPr b="1" lang="en"/>
              <a:t>esminė hipertekstų funkcija</a:t>
            </a:r>
            <a:r>
              <a:rPr lang="en"/>
              <a:t>!</a:t>
            </a:r>
            <a:endParaRPr/>
          </a:p>
        </p:txBody>
      </p:sp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22"/>
              <a:t>Nuorodos elementas </a:t>
            </a:r>
            <a:r>
              <a:rPr b="1" lang="en" sz="3022"/>
              <a:t>a</a:t>
            </a:r>
            <a:endParaRPr b="1" sz="3022"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13" y="1726600"/>
            <a:ext cx="111527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5" y="2118900"/>
            <a:ext cx="8679851" cy="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" sz="3022"/>
              <a:t>Nuorodos elementas </a:t>
            </a:r>
            <a:r>
              <a:rPr b="1" lang="en" sz="3022"/>
              <a:t>a</a:t>
            </a:r>
            <a:endParaRPr b="1"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Nuorodos elementu galima kreipti tiek į vietinius, tiek į nutolusius dokumentus. Taip žiniatinklyje susiejami bet kur esantys puslapiai į vieną nenutrūkstamą patirtį.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475" y="2089250"/>
            <a:ext cx="46386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5" y="2968675"/>
            <a:ext cx="8277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</a:t>
            </a:r>
            <a:r>
              <a:rPr lang="en"/>
              <a:t> atributas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target</a:t>
            </a:r>
            <a:r>
              <a:rPr lang="en"/>
              <a:t> atributas nurodo kur bus vaizduojama pateikta nuoroda. Atributo reikšmės gali būti šios: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_self </a:t>
            </a:r>
            <a:r>
              <a:rPr lang="en"/>
              <a:t>- nuoroda atidaroma esamame lange / tab’e (numatytoji reikšmė, jeigu </a:t>
            </a:r>
            <a:r>
              <a:rPr b="1" i="1" lang="en"/>
              <a:t>target</a:t>
            </a:r>
            <a:r>
              <a:rPr i="1" lang="en"/>
              <a:t> </a:t>
            </a:r>
            <a:r>
              <a:rPr lang="en"/>
              <a:t>atributas nenurodytas);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_blank</a:t>
            </a:r>
            <a:r>
              <a:rPr lang="en"/>
              <a:t> - dažniausiai naujas tab’as, jeigu naršyklė nesukonfigūruota kitaip;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_parent, _top </a:t>
            </a:r>
            <a:r>
              <a:rPr lang="en"/>
              <a:t>- susijusios su nerekomenduojamu </a:t>
            </a:r>
            <a:r>
              <a:rPr b="1" lang="en"/>
              <a:t>frame </a:t>
            </a:r>
            <a:r>
              <a:rPr lang="en"/>
              <a:t>funkcionalumu.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Atidarant nuorodą naujame lange rekomenduojama naudoti </a:t>
            </a:r>
            <a:r>
              <a:rPr b="1" i="1" lang="en"/>
              <a:t>rel</a:t>
            </a:r>
            <a:r>
              <a:rPr lang="en"/>
              <a:t> atributą su reikšmę “noopener noreferrer”, siekiant vartotoją apsaugoti nuo tam tikrų </a:t>
            </a:r>
            <a:r>
              <a:rPr lang="en" u="sng">
                <a:solidFill>
                  <a:schemeClr val="hlink"/>
                </a:solidFill>
                <a:hlinkClick r:id="rId3"/>
              </a:rPr>
              <a:t>perteklinių duomenų perdavimo</a:t>
            </a:r>
            <a:r>
              <a:rPr lang="en"/>
              <a:t> į kitą langą.</a:t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750" y="4271200"/>
            <a:ext cx="4797341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Failo parsiuntimas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Norint suteikti vartotojui galimybę parsisiųsti turinį, kuris saugomas nuorodos adresu pateiktame šaltinyje, galime </a:t>
            </a:r>
            <a:r>
              <a:rPr b="1" lang="en"/>
              <a:t>a</a:t>
            </a:r>
            <a:r>
              <a:rPr lang="en"/>
              <a:t> elementui priskirti atributą </a:t>
            </a:r>
            <a:r>
              <a:rPr b="1" i="1" lang="en"/>
              <a:t>download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Šio atributo reikšmė bus naudojama kaip failo pavadinimas, jeigu pavadinimas nėra nurodytas, jį naršyklė parinks pati (nustatys pagal failo vardą nuorodoje, kitus pasiekiamus parametrus).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Šis funkcionalumas yra ribojamas tam tikrų saugumo mechanizmų (</a:t>
            </a:r>
            <a:r>
              <a:rPr b="1" lang="en" sz="1400"/>
              <a:t>Same Origin Policy</a:t>
            </a:r>
            <a:r>
              <a:rPr lang="en" sz="1400"/>
              <a:t>), todėl leidžiant šį kodą naršyklėje lokaliai gali neveikti.</a:t>
            </a:r>
            <a:endParaRPr sz="1400"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00" y="3032375"/>
            <a:ext cx="35337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025" y="3316425"/>
            <a:ext cx="62579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420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Nuorodomis galime nukreipti ne tik į dokumentus, bet į </a:t>
            </a:r>
            <a:r>
              <a:rPr b="1" lang="en"/>
              <a:t>el. pašto adresus</a:t>
            </a:r>
            <a:r>
              <a:rPr lang="en"/>
              <a:t> bei </a:t>
            </a:r>
            <a:r>
              <a:rPr b="1" lang="en"/>
              <a:t>telefono numerius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Naudojant </a:t>
            </a:r>
            <a:r>
              <a:rPr b="1" lang="en"/>
              <a:t>id </a:t>
            </a:r>
            <a:r>
              <a:rPr lang="en"/>
              <a:t>atributą ir groteles (</a:t>
            </a:r>
            <a:r>
              <a:rPr b="1" lang="en"/>
              <a:t>#</a:t>
            </a:r>
            <a:r>
              <a:rPr lang="en"/>
              <a:t>) nuorodoje, galima nukreipti vartotoją tiesiai į HTML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25" y="1947200"/>
            <a:ext cx="5162500" cy="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532075" y="4238725"/>
            <a:ext cx="28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į kurį naviguojama</a:t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0" y="3571225"/>
            <a:ext cx="2213270" cy="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375" y="3571227"/>
            <a:ext cx="3635375" cy="2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 txBox="1"/>
          <p:nvPr/>
        </p:nvSpPr>
        <p:spPr>
          <a:xfrm>
            <a:off x="5126575" y="4131025"/>
            <a:ext cx="28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Navigacija į </a:t>
            </a:r>
            <a:r>
              <a:rPr b="1" lang="en"/>
              <a:t>id </a:t>
            </a:r>
            <a:r>
              <a:rPr lang="en"/>
              <a:t>atributu pažymėtą elementą</a:t>
            </a:r>
            <a:endParaRPr/>
          </a:p>
        </p:txBody>
      </p:sp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445025"/>
            <a:ext cx="85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Papildomas nuorodų funkcionalumas (email, phone, element)</a:t>
            </a:r>
            <a:endParaRPr sz="302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URL percent encoding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Simboliai nuorodų adresuose yra ribojami naudoti tik ASCII koduotę tam, kad būtų sėkmingai perduoti internetu. Tam, kad išspręsti simbolių, kurie netelpa į ASCII koduotę būvimą nuorodose, buvo sukurta speciali techniką užkoduoti šiuos simbolius: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%&lt;simbolio numeris UTF8 koduotėje&gt;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https://github.com/DeividasBakanas/1</a:t>
            </a:r>
            <a:r>
              <a:rPr b="1" lang="en"/>
              <a:t>%20</a:t>
            </a:r>
            <a:r>
              <a:rPr lang="en"/>
              <a:t>savait</a:t>
            </a:r>
            <a:r>
              <a:rPr b="1" lang="en"/>
              <a:t>%C4%97</a:t>
            </a:r>
            <a:r>
              <a:rPr lang="en"/>
              <a:t>/1.2/U</a:t>
            </a:r>
            <a:r>
              <a:rPr b="1" lang="en"/>
              <a:t>%C5%BE</a:t>
            </a:r>
            <a:r>
              <a:rPr lang="en"/>
              <a:t>duotis</a:t>
            </a:r>
            <a:r>
              <a:rPr b="1" lang="en"/>
              <a:t>%20</a:t>
            </a:r>
            <a:r>
              <a:rPr lang="en"/>
              <a:t>-</a:t>
            </a:r>
            <a:r>
              <a:rPr b="1" lang="en"/>
              <a:t>%20</a:t>
            </a:r>
            <a:r>
              <a:rPr lang="en"/>
              <a:t>valgymai.docx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3977950"/>
            <a:ext cx="8185499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5" y="4521550"/>
            <a:ext cx="818550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Paveikslėlių tipai - rastrinė (taškinė) grafika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48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Veikimo principas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Nusakomos kiekvieno taško paveikslėlyje savybės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Panaudojimo sritys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Nuotraukos, sudėtingi vaizdai nesudaryti iš primityvių elementų (linijų, teksto, kt.)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Failų formatai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BMP, PNG, JPG, GIF, WebP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Glaudinimas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yra naudojami algoritmai, kurie leidžia aprašyti ne kiekvieną pixel’į.</a:t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100" y="1017725"/>
            <a:ext cx="3505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Lossless </a:t>
            </a:r>
            <a:r>
              <a:rPr lang="en"/>
              <a:t>arba </a:t>
            </a:r>
            <a:r>
              <a:rPr b="1" lang="en"/>
              <a:t>lossy</a:t>
            </a:r>
            <a:endParaRPr b="1"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Rastrinių paveikslėlių formatus pagal tai </a:t>
            </a:r>
            <a:r>
              <a:rPr b="1" lang="en"/>
              <a:t>ar</a:t>
            </a:r>
            <a:r>
              <a:rPr lang="en"/>
              <a:t> </a:t>
            </a:r>
            <a:r>
              <a:rPr b="1" lang="en"/>
              <a:t>glaudinami praranda kokybę</a:t>
            </a:r>
            <a:r>
              <a:rPr lang="en"/>
              <a:t> galima skirstyti į </a:t>
            </a:r>
            <a:r>
              <a:rPr b="1" lang="en"/>
              <a:t>lossless</a:t>
            </a:r>
            <a:r>
              <a:rPr lang="en"/>
              <a:t> arba </a:t>
            </a:r>
            <a:r>
              <a:rPr b="1" lang="en"/>
              <a:t>lossy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BMP</a:t>
            </a:r>
            <a:r>
              <a:rPr lang="en"/>
              <a:t> - nepraranda kokybės, nes nėra glaudinamas.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JPG</a:t>
            </a:r>
            <a:r>
              <a:rPr lang="en"/>
              <a:t> - </a:t>
            </a:r>
            <a:r>
              <a:rPr b="1" lang="en"/>
              <a:t>lossy</a:t>
            </a:r>
            <a:r>
              <a:rPr lang="en"/>
              <a:t> formatas, užsaugant paveikslėlius šiuo formatu, glaudinami jie </a:t>
            </a:r>
            <a:r>
              <a:rPr b="1" lang="en"/>
              <a:t>praranda</a:t>
            </a:r>
            <a:r>
              <a:rPr lang="en"/>
              <a:t> kokybę.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GIF, PNG</a:t>
            </a:r>
            <a:r>
              <a:rPr lang="en"/>
              <a:t> - </a:t>
            </a:r>
            <a:r>
              <a:rPr b="1" lang="en"/>
              <a:t>lossless</a:t>
            </a:r>
            <a:r>
              <a:rPr lang="en"/>
              <a:t> formatai, užsaugant paveikslėlius šiuo formatu, glaudinami jie </a:t>
            </a:r>
            <a:r>
              <a:rPr b="1" lang="en"/>
              <a:t>nepraranda</a:t>
            </a:r>
            <a:r>
              <a:rPr lang="en"/>
              <a:t> kokybės.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WebP - </a:t>
            </a:r>
            <a:r>
              <a:rPr lang="en"/>
              <a:t>gali būti tiek </a:t>
            </a:r>
            <a:r>
              <a:rPr b="1" lang="en"/>
              <a:t>lossy</a:t>
            </a:r>
            <a:r>
              <a:rPr lang="en"/>
              <a:t>, tiek </a:t>
            </a:r>
            <a:r>
              <a:rPr b="1" lang="en"/>
              <a:t>lossless </a:t>
            </a:r>
            <a:r>
              <a:rPr lang="en"/>
              <a:t>palaiko keletą glaudinimo variantų.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Taškinių paveikslėlių glaudinimas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88" y="1290145"/>
            <a:ext cx="66076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Taškinių paveikslėlių glaudinimas</a:t>
            </a:r>
            <a:endParaRPr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25" y="1230700"/>
            <a:ext cx="4913150" cy="3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Tuščių simbolių (whitespace) traktavimas HTML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Naršyklė tuščius pasikartojančius simbolius HTML faile traktuoja </a:t>
            </a:r>
            <a:r>
              <a:rPr b="1" lang="en"/>
              <a:t>kaip vieną tuščią simbolį</a:t>
            </a:r>
            <a:r>
              <a:rPr lang="en"/>
              <a:t>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5" y="2135428"/>
            <a:ext cx="8495826" cy="137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91503"/>
            <a:ext cx="8601999" cy="86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lossless geriau už lossy?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Renkantis formatus reikėtų atsižvelgti į poreikius bei probleminės srities ribojimus. Dažniausiai bandoma rasti </a:t>
            </a:r>
            <a:r>
              <a:rPr b="1" lang="en"/>
              <a:t>kompromisą</a:t>
            </a:r>
            <a:r>
              <a:rPr lang="en"/>
              <a:t> tarp paveikslėlių </a:t>
            </a:r>
            <a:r>
              <a:rPr b="1" lang="en"/>
              <a:t>dydžio ir jo kokybės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Tam tikras </a:t>
            </a:r>
            <a:r>
              <a:rPr b="1" lang="en"/>
              <a:t>kokybės degradavimas</a:t>
            </a:r>
            <a:r>
              <a:rPr lang="en"/>
              <a:t> </a:t>
            </a:r>
            <a:r>
              <a:rPr b="1" lang="en"/>
              <a:t>yra leidžiamas</a:t>
            </a:r>
            <a:r>
              <a:rPr lang="en"/>
              <a:t>, jeigu dėl to paveikslėlis tampa </a:t>
            </a:r>
            <a:r>
              <a:rPr b="1" lang="en"/>
              <a:t>ženkliai lengvesnis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Formatai taikydami skirtingas glaudinimo technikas sugeba išgauti geresnius rezultatus su minimaliais paveikslėlio kokybės nuokrypiais.</a:t>
            </a:r>
            <a:endParaRPr/>
          </a:p>
        </p:txBody>
      </p:sp>
      <p:pic>
        <p:nvPicPr>
          <p:cNvPr id="338" name="Google Shape;3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25" y="3428698"/>
            <a:ext cx="6286150" cy="35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Rastrinių formatų palyginimas</a:t>
            </a:r>
            <a:endParaRPr/>
          </a:p>
        </p:txBody>
      </p:sp>
      <p:graphicFrame>
        <p:nvGraphicFramePr>
          <p:cNvPr id="344" name="Google Shape;344;p53"/>
          <p:cNvGraphicFramePr/>
          <p:nvPr/>
        </p:nvGraphicFramePr>
        <p:xfrm>
          <a:off x="608338" y="1195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{02E585CB-65B5-4561-B74E-01E6402C0102}</a:tableStyleId>
              </a:tblPr>
              <a:tblGrid>
                <a:gridCol w="1885325"/>
                <a:gridCol w="1285575"/>
                <a:gridCol w="1585475"/>
                <a:gridCol w="1585475"/>
                <a:gridCol w="1585475"/>
              </a:tblGrid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Savybė / Formatas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JPG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WebP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Glaudinimas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lossless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lossless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</a:t>
                      </a:r>
                      <a:r>
                        <a:rPr b="1" lang="en"/>
                        <a:t>ossy / lossless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Permatomumas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nėra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Animacijos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nėra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r>
                        <a:rPr b="1" lang="en"/>
                        <a:t>ra</a:t>
                      </a:r>
                      <a:r>
                        <a:rPr lang="en"/>
                        <a:t>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(APNG)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Metadata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nėra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yra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Spalvos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r>
                        <a:rPr b="1" lang="en"/>
                        <a:t>ki</a:t>
                      </a:r>
                      <a:r>
                        <a:rPr b="1" lang="en"/>
                        <a:t> 16M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</a:t>
                      </a:r>
                      <a:r>
                        <a:rPr b="1" lang="en"/>
                        <a:t>irš 16M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</a:t>
                      </a:r>
                      <a:r>
                        <a:rPr b="1" lang="en"/>
                        <a:t>irš 16M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Palaikymas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puikus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puikus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puikus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gerėja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Paveikslėlių tipai - v</a:t>
            </a:r>
            <a:r>
              <a:rPr lang="en"/>
              <a:t>ektorinė grafika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Veikimo principas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Naudojami geometrinės figūros, pvz taškai, linijos, kreivės, formos arba daugiakampiai, kurios visos remiasi matematinėmis lygtimis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Panaudojimo sritys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Vaizduojami logotipai, ikonėlės, šriftai, kiti iš primityvių elementų sudaryti vaizdai.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Failų formatai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svg, ai, eps, cdr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vg</a:t>
            </a:r>
            <a:r>
              <a:rPr lang="en"/>
              <a:t> elementas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 formato paveikslėlius galima naudoti tiesiogiai HTML dokumente. Tam naudojami </a:t>
            </a:r>
            <a:r>
              <a:rPr b="1" lang="en"/>
              <a:t>svg</a:t>
            </a:r>
            <a:r>
              <a:rPr lang="en"/>
              <a:t>, </a:t>
            </a:r>
            <a:r>
              <a:rPr b="1" lang="en"/>
              <a:t>g</a:t>
            </a:r>
            <a:r>
              <a:rPr lang="en"/>
              <a:t>,</a:t>
            </a:r>
            <a:r>
              <a:rPr lang="en"/>
              <a:t> </a:t>
            </a:r>
            <a:r>
              <a:rPr b="1" lang="en"/>
              <a:t>path, circle, rect </a:t>
            </a:r>
            <a:r>
              <a:rPr lang="en"/>
              <a:t>ir kiti SVG formatui specifiniai HTML elementai.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SVG paveikslėlių elementų išvaizdą galima pakeisti </a:t>
            </a:r>
            <a:r>
              <a:rPr lang="en"/>
              <a:t>naudojant CSS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3252775"/>
            <a:ext cx="6362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138" y="3892850"/>
            <a:ext cx="10572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Vektorinė grafika prieš taškinę (rastrinę)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didinant vektorinį vaizdą, neprarandama kokybė;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vektorinis vaizdas užima nedaug vietos;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vektorinį vaizdą lengva redaguoti, keisti spalvas (net ir naudojant CSS).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vektorinį vaizdą galima tiesiogiai naudoti HTML dokumente (inline).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img </a:t>
            </a:r>
            <a:r>
              <a:rPr lang="en"/>
              <a:t>elementas</a:t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</a:t>
            </a:r>
            <a:r>
              <a:rPr b="1" i="1" lang="en"/>
              <a:t>mg</a:t>
            </a:r>
            <a:r>
              <a:rPr i="1" lang="en"/>
              <a:t> </a:t>
            </a:r>
            <a:r>
              <a:rPr lang="en"/>
              <a:t>elementas yra skirtas puslapyje atvaizduoti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Paveikslėlio nuoroda nurodoma privalomu specifiniu </a:t>
            </a:r>
            <a:r>
              <a:rPr b="1" i="1" lang="en"/>
              <a:t>src</a:t>
            </a:r>
            <a:r>
              <a:rPr lang="en"/>
              <a:t> atributu.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s</a:t>
            </a:r>
            <a:r>
              <a:rPr b="1" i="1" lang="en"/>
              <a:t>rc</a:t>
            </a:r>
            <a:r>
              <a:rPr i="1" lang="en"/>
              <a:t> </a:t>
            </a:r>
            <a:r>
              <a:rPr lang="en"/>
              <a:t>gali kreipti į vietinį ar nutolusį šaltinį.</a:t>
            </a:r>
            <a:endParaRPr/>
          </a:p>
        </p:txBody>
      </p:sp>
      <p:pic>
        <p:nvPicPr>
          <p:cNvPr id="371" name="Google Shape;3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850" y="2891225"/>
            <a:ext cx="3463275" cy="197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2" name="Google Shape;3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188" y="3410200"/>
            <a:ext cx="3061525" cy="2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img </a:t>
            </a:r>
            <a:r>
              <a:rPr lang="en"/>
              <a:t>elementas (</a:t>
            </a:r>
            <a:r>
              <a:rPr b="1" lang="en"/>
              <a:t>alt</a:t>
            </a:r>
            <a:r>
              <a:rPr lang="en"/>
              <a:t> atributas)</a:t>
            </a:r>
            <a:endParaRPr/>
          </a:p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lt</a:t>
            </a:r>
            <a:r>
              <a:rPr lang="en"/>
              <a:t> atributas yra skirtas pateikti paveikslėlio aprašymą, kaip alternatyvą jeigu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paveikslėlio nepavyko užkrauti (pvz. </a:t>
            </a:r>
            <a:r>
              <a:rPr lang="en"/>
              <a:t>d</a:t>
            </a:r>
            <a:r>
              <a:rPr lang="en"/>
              <a:t>ingo interneto ryšys);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artotojas negali matyti paveikslėlio (pvz. </a:t>
            </a:r>
            <a:r>
              <a:rPr lang="en"/>
              <a:t>p</a:t>
            </a:r>
            <a:r>
              <a:rPr lang="en"/>
              <a:t>uslapį neregiui skaito skaityklė).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Šis atributas nėra privalomas, bet </a:t>
            </a:r>
            <a:r>
              <a:rPr b="1" lang="en"/>
              <a:t>griežtai rekomenduojamas!</a:t>
            </a:r>
            <a:endParaRPr b="1"/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3674375"/>
            <a:ext cx="2762250" cy="12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0" name="Google Shape;3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5" y="3141925"/>
            <a:ext cx="63436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en"/>
              <a:t>img </a:t>
            </a:r>
            <a:r>
              <a:rPr lang="en"/>
              <a:t>elementas naudojant nuorodą į šaltinį</a:t>
            </a:r>
            <a:endParaRPr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25" y="2604025"/>
            <a:ext cx="3978600" cy="229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825" y="3946850"/>
            <a:ext cx="282525" cy="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513" y="1477500"/>
            <a:ext cx="55149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URI</a:t>
            </a:r>
            <a:endParaRPr/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Kaip </a:t>
            </a:r>
            <a:r>
              <a:rPr b="1" i="1" lang="en"/>
              <a:t>src</a:t>
            </a:r>
            <a:r>
              <a:rPr lang="en"/>
              <a:t> elemento reikšmę galime pateikti ne tik nuorodą, bet ir tam tikra forma (Base64) užkoduotą paveikslėlį.</a:t>
            </a:r>
            <a:endParaRPr/>
          </a:p>
        </p:txBody>
      </p:sp>
      <p:sp>
        <p:nvSpPr>
          <p:cNvPr id="395" name="Google Shape;395;p60"/>
          <p:cNvSpPr txBox="1"/>
          <p:nvPr/>
        </p:nvSpPr>
        <p:spPr>
          <a:xfrm>
            <a:off x="455875" y="3063300"/>
            <a:ext cx="83001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:image/png;base64,iVBORw0KGgoAAAANSUhEUgAAACAAAAAgCAIAAAGLH901AAAACXBIWXMAAAsTAAALEwEAmpwYAAAG0mlUWHRYTUw6Y29tLmFkb2JlLnhtcAAAAAAAPD94cGFja2V0IGJlZ2luPSLvu78iIGlkPSJXNU0wTXBDZWhpSHpyZVN6TlRjemtjOWQiPz4gPHg6eG1wbWV0YSB4bWxuczp4PSJhZG9iZTpuczptZXRhLyIgeDp4bXB0az0iQWRvYmUgWE1QIENvcmUgNS42LWMxNDUgNzkuMTYzNDk5LCAyMDE4LzA4LzEzLTE2OjQwOjIyICAgICAgICAiPiA8cmRmOlJERiB4bWxuczpyZGY9Imh0dHA6Ly93d3cudzMub3JnLzE5OTkvMDIvMjItcmRmLXN5bnRheC1ucyMiPiA8cmRmOkRlc2NyaXB0aW9uIHJkZjphYm91dD0iIiB4bWxuczp4bXA9Imh0dHA6Ly9ucy5hZG9iZS5jb20veGFwLzEuMC8iIHhtbG5zOmRjPSJodHRwOi8vcHVybC5vcmcvZGMvZWxlbWVudHMvMS4xLyIgeG1sbnM6cGhvdG9zaG9wPSJodHRwOi8vbnMuYWRvYmUuY29tL3Bob3Rvc2hvcC8xLjAvIiB4bWxuczp4bXBNTT0iaHR0cDovL25zLmFkb2JlLmNvbS94YXAvMS4wL21tLyIgeG1sbnM6c3RFdnQ9Imh0dHA6Ly9ucy5hZG9iZS5jb20veGFwLzEuMC9zVHlwZS9SZXNvdXJjZUV2ZW50IyIgeG1wOkNyZWF0b3JUb29sPSJBZG9iZSBQaG90b3Nob3AgQ0MgMjAxOSAoTWFjaW50b3NoKSIgeG1wOkNyZWF0ZURhdGU9IjIwMTgtMTEtMjlUMTA6NTI6MzArMDI6MDAiIHhtcDpNb2RpZnlEYXRlPSIyMDE4LTExLTI5VDEwOjU1OjA3KzAyOjAwIiB4bXA6TWV0YWRhdGFEYXRlPSIyMDE4LTExLTI5VDEwOjU1OjA3KzAyOjAwIiBkYzpmb3JtYXQ9ImltYWdlL3BuZyIgcGhvdG9zaG9wOkNvbG9yTW9kZT0iMyIgcGhvdG9zaG9wOklDQ1Byb2ZpbGU9InNSR0IgSUVDNjE5NjYtMi4xIiB4bXBNTTpJbnN0YW5jZUlEPSJ4bXAuaWlkOmE3MGJhZDk3LTNmODMtNGYzMy05MGM0LTQ0NWI4ZmRiZGM3NyIgeG1wTU06RG9jdW1lbnRJRD0iYWRvYmU6ZG9jaWQ6cGhvdG9zaG9wOjYzMmU4N2QxLWE5MTItZjc0OS1hMTY0LTQwZGI2NjdhYWYyMCIgeG1wTU06T3JpZ2luYWxEb2N1bWVudElEPSJ4bXAuZGlkOjg2MTkwYzQyLWE5ZDAtNDgxMS05YzM4LWUyZTg2NDM4YzVjOCI+IDx4bXBNTTpIaXN0b3J5PiA8cmRmOlNlcT4gPHJkZjpsaSBzdEV2dDphY3Rpb249ImNyZWF0ZWQiIHN0RXZ0Omluc3RhbmNlSUQ9InhtcC5paWQ6ODYxOTBjNDItYTlkMC00ODExLTljMzgtZTJlODY0MzhjNWM4IiBzdEV2dDp3aGVuPSIyMDE4LTExLTI5VDEwOjUyOjMwKzAyOjAwIiBzdEV2dDpzb2Z0d2FyZUFnZW50PSJBZG9iZSBQaG90b3Nob3AgQ0MgMjAxOSAoTWFjaW50b3NoKSIvPiA8cmRmOmxpIHN0RXZ0OmFjdGlvbj0ic2F2ZWQiIHN0RXZ0Omluc3RhbmNlSUQ9InhtcC5paWQ6NDU3ZGM0MTktZTk2MS00YzcyLTgxOGQtOWQwOGM0MDM2ZjhjIiBzdEV2dDp3aGVuPSIyMDE4LTExLTI5VDEwOjU1OjA3KzAyOjAwIiBzdEV2dDpzb2Z0d2FyZUFnZW50PSJBZG9iZSBQaG90b3Nob3AgQ0MgMjAxOSAoTWFjaW50b3NoKSIgc3RFdnQ6Y2hhbmdlZD0iLyIvPiA8cmRmOmxpIHN0RXZ0OmFjdGlvbj0ic2F2ZWQiIHN0RXZ0Omluc3RhbmNlSUQ9InhtcC5paWQ6YTcwYmFkOTctM2Y4My00ZjMzLTkwYzQtNDQ1YjhmZGJkYzc3IiBzdEV2dDp3aGVuPSIyMDE4LTExLTI5VDEwOjU1OjA3KzAyOjAwIiBzdEV2dDpzb2Z0d2FyZUFnZW50PSJBZG9iZSBQaG90b3Nob3AgQ0MgMjAxOSAoTWFjaW50b3NoKSIgc3RFdnQ6Y2hhbmdlZD0iLyIvPiA8L3JkZjpTZXE+IDwveG1wTU06SGlzdG9yeT4gPC9yZGY6RGVzY3JpcHRpb24+IDwvcmRmOlJERj4gPC94OnhtcG1ldGE+IDw/eHBhY2tldCBlbmQ9InIiPz5yM8k8AAABC0lEQVRIie1V2xGEIAxcHAuwNO1IK7EFS7ADS9AOLCH3wYwXYiDia+Zmbr8CeWxCAgACREREwRpAsUnSOPApuLKQ1gZ8iI0l1z0dVofb651ziu8mOLnm5qpHibC0ruuMjJ2h1+i+6z36vrfD8Eh+WVWV4cCxrms2AzdwXBeLIk/7WWT34a6RPcgoMM9znoNHXdfcTBbtK/MHr059dtE6Q2ARttlgGIbBYOTT5uVpmuyUEkWXavZcXpZFZ4iN97uzfQaP5MeP48378xpi9y6Gtm2fJaDkU2E0mbdLTCwlPlKGe5o8juNJT/Nw7O/yIgFZv+WP9CCBcr9FkXcvtg+gaZoMzuOzf7XDfwAAPqaz0C5z2wYWAAAAAElFTkSuQmCC</a:t>
            </a:r>
            <a:endParaRPr sz="1100"/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75" y="2721050"/>
            <a:ext cx="140225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/>
        </p:nvSpPr>
        <p:spPr>
          <a:xfrm>
            <a:off x="2475875" y="2122563"/>
            <a:ext cx="3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data:[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mediatype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1B1B1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][;base64],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6D6D6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img</a:t>
            </a:r>
            <a:r>
              <a:rPr lang="en"/>
              <a:t> elementas naudojant Data URI</a:t>
            </a:r>
            <a:endParaRPr/>
          </a:p>
        </p:txBody>
      </p:sp>
      <p:pic>
        <p:nvPicPr>
          <p:cNvPr id="403" name="Google Shape;4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675" y="2043400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688" y="2926575"/>
            <a:ext cx="48006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1"/>
          <p:cNvSpPr txBox="1"/>
          <p:nvPr/>
        </p:nvSpPr>
        <p:spPr>
          <a:xfrm>
            <a:off x="259000" y="45736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- ilgas Data URI netilptų į ekraną…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Non-breaking Space (nepertraukiamas tarpas)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96775"/>
            <a:ext cx="85206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Nors šis specialus simbolis yra vaizduojamas kaip </a:t>
            </a:r>
            <a:r>
              <a:rPr b="1" lang="en"/>
              <a:t>paprastas tarpas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jis turi </a:t>
            </a:r>
            <a:r>
              <a:rPr b="1" lang="en"/>
              <a:t>papildomą funkcionalumą</a:t>
            </a:r>
            <a:r>
              <a:rPr lang="en"/>
              <a:t> - esant tam tikroms sąlygoms, kai naršyklė turi kelti tekstą į kitą eilutę (pvz. tekstas netelpa į ekraną), šioje vietoje, kur naudojamos nepertraukiamas tarpas, </a:t>
            </a:r>
            <a:r>
              <a:rPr b="1" lang="en"/>
              <a:t>tekstas nebus pertraukiamas</a:t>
            </a:r>
            <a:r>
              <a:rPr lang="en"/>
              <a:t>.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922375" y="847500"/>
            <a:ext cx="90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&amp;nbsp;</a:t>
            </a:r>
            <a:endParaRPr b="1"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63" y="3273100"/>
            <a:ext cx="5043931" cy="5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900" y="2801175"/>
            <a:ext cx="5848939" cy="4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038" y="3847725"/>
            <a:ext cx="6335599" cy="4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475" y="4454325"/>
            <a:ext cx="5043925" cy="57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MIME type</a:t>
            </a:r>
            <a:endParaRPr/>
          </a:p>
        </p:txBody>
      </p:sp>
      <p:sp>
        <p:nvSpPr>
          <p:cNvPr id="411" name="Google Shape;41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MIME (Multipurpose Internet Mail Extensions)</a:t>
            </a:r>
            <a:r>
              <a:rPr b="1" lang="en"/>
              <a:t> type </a:t>
            </a:r>
            <a:r>
              <a:rPr lang="en"/>
              <a:t>nurodo duomenų (failo / dvejetainės išraiškos) kilmę ir formatą.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Visos MIME tipų galimos reikšmės yra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standartizuotos</a:t>
            </a:r>
            <a:r>
              <a:rPr lang="en"/>
              <a:t> ir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aprašytos</a:t>
            </a:r>
            <a:r>
              <a:rPr lang="en"/>
              <a:t>, pvz: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text/plain</a:t>
            </a:r>
            <a:r>
              <a:rPr lang="en"/>
              <a:t> - paprastas tekstas;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application/javascript</a:t>
            </a:r>
            <a:r>
              <a:rPr lang="en"/>
              <a:t> - JavaScript kodas;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image/jpeg</a:t>
            </a:r>
            <a:r>
              <a:rPr lang="en"/>
              <a:t>, </a:t>
            </a:r>
            <a:r>
              <a:rPr b="1" lang="en"/>
              <a:t>image/webp</a:t>
            </a:r>
            <a:r>
              <a:rPr lang="en"/>
              <a:t>, </a:t>
            </a:r>
            <a:r>
              <a:rPr b="1" lang="en"/>
              <a:t>image/png </a:t>
            </a:r>
            <a:r>
              <a:rPr lang="en"/>
              <a:t>- paveikslėliai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text/html</a:t>
            </a:r>
            <a:r>
              <a:rPr lang="en"/>
              <a:t>, </a:t>
            </a:r>
            <a:r>
              <a:rPr b="1" lang="en"/>
              <a:t>text/css</a:t>
            </a:r>
            <a:r>
              <a:rPr lang="en"/>
              <a:t> - HTML ir CSS tekstiniai failai.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video/webm </a:t>
            </a:r>
            <a:r>
              <a:rPr lang="en"/>
              <a:t>- vaizdo įrašai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audio/wave</a:t>
            </a:r>
            <a:r>
              <a:rPr lang="en"/>
              <a:t>, </a:t>
            </a:r>
            <a:r>
              <a:rPr b="1" lang="en"/>
              <a:t>audio/wav</a:t>
            </a:r>
            <a:r>
              <a:rPr lang="en"/>
              <a:t>, </a:t>
            </a:r>
            <a:r>
              <a:rPr b="1" lang="en"/>
              <a:t>audio/x-wav</a:t>
            </a:r>
            <a:r>
              <a:rPr lang="en"/>
              <a:t>, </a:t>
            </a:r>
            <a:r>
              <a:rPr b="1" lang="en"/>
              <a:t>audio/x-pn-wav</a:t>
            </a:r>
            <a:r>
              <a:rPr lang="en"/>
              <a:t> - garso įrašai</a:t>
            </a:r>
            <a:endParaRPr/>
          </a:p>
        </p:txBody>
      </p:sp>
      <p:sp>
        <p:nvSpPr>
          <p:cNvPr id="412" name="Google Shape;412;p62"/>
          <p:cNvSpPr txBox="1"/>
          <p:nvPr/>
        </p:nvSpPr>
        <p:spPr>
          <a:xfrm>
            <a:off x="3403000" y="1872663"/>
            <a:ext cx="3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type/subtype</a:t>
            </a:r>
            <a:endParaRPr sz="1200">
              <a:solidFill>
                <a:srgbClr val="6D6D6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 pavyzdys</a:t>
            </a:r>
            <a:endParaRPr/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Tekstas </a:t>
            </a:r>
            <a:r>
              <a:rPr b="1" lang="en"/>
              <a:t>Man</a:t>
            </a:r>
            <a:r>
              <a:rPr lang="en"/>
              <a:t> užkoduotas Base64 yra </a:t>
            </a:r>
            <a:r>
              <a:rPr b="1" lang="en"/>
              <a:t>TWFu</a:t>
            </a:r>
            <a:r>
              <a:rPr lang="en"/>
              <a:t>. </a:t>
            </a:r>
            <a:r>
              <a:rPr b="1" lang="en"/>
              <a:t>M</a:t>
            </a:r>
            <a:r>
              <a:rPr lang="en"/>
              <a:t> </a:t>
            </a:r>
            <a:r>
              <a:rPr b="1" lang="en"/>
              <a:t>a</a:t>
            </a:r>
            <a:r>
              <a:rPr lang="en"/>
              <a:t> ir </a:t>
            </a:r>
            <a:r>
              <a:rPr b="1" lang="en"/>
              <a:t>n </a:t>
            </a:r>
            <a:r>
              <a:rPr lang="en"/>
              <a:t>atitinka baitus 77, 97 ir 110 ASCII koduotėje, perrašius juos į dvejetainę formą gautume </a:t>
            </a:r>
            <a:r>
              <a:rPr b="1" lang="en"/>
              <a:t>01001101</a:t>
            </a:r>
            <a:r>
              <a:rPr lang="en"/>
              <a:t>, </a:t>
            </a:r>
            <a:r>
              <a:rPr b="1" lang="en"/>
              <a:t>01100001</a:t>
            </a:r>
            <a:r>
              <a:rPr lang="en"/>
              <a:t>, ir </a:t>
            </a:r>
            <a:r>
              <a:rPr b="1" lang="en"/>
              <a:t>01101110</a:t>
            </a:r>
            <a:r>
              <a:rPr lang="en"/>
              <a:t>. Jie apjungiami į vieną eilutę </a:t>
            </a:r>
            <a:r>
              <a:rPr b="1" lang="en"/>
              <a:t>010011010110000101101110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Kadangi vienam </a:t>
            </a:r>
            <a:r>
              <a:rPr b="1" lang="en"/>
              <a:t>Base64</a:t>
            </a:r>
            <a:r>
              <a:rPr lang="en"/>
              <a:t> simboliui reikia užkoduoti 6 bitų (6 bituose telpa visi </a:t>
            </a:r>
            <a:r>
              <a:rPr b="1" lang="en"/>
              <a:t>64 </a:t>
            </a:r>
            <a:r>
              <a:rPr lang="en"/>
              <a:t>Base64 koduotės simboliai), dalijame bendrą grandinę į dalis po 6 bitus ir parenkame atitinkamą Base64 raidę.</a:t>
            </a:r>
            <a:endParaRPr/>
          </a:p>
        </p:txBody>
      </p:sp>
      <p:pic>
        <p:nvPicPr>
          <p:cNvPr id="419" name="Google Shape;41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3559138"/>
            <a:ext cx="4972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 pavyzdys</a:t>
            </a:r>
            <a:endParaRPr/>
          </a:p>
        </p:txBody>
      </p:sp>
      <p:pic>
        <p:nvPicPr>
          <p:cNvPr id="425" name="Google Shape;4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75" y="1003060"/>
            <a:ext cx="3826050" cy="24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75" y="3674263"/>
            <a:ext cx="4972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img </a:t>
            </a:r>
            <a:r>
              <a:rPr lang="en"/>
              <a:t>elementas (aspect ratio)</a:t>
            </a:r>
            <a:endParaRPr/>
          </a:p>
        </p:txBody>
      </p:sp>
      <p:sp>
        <p:nvSpPr>
          <p:cNvPr id="432" name="Google Shape;43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Siekiant nustatyti nuotraukos dydį taip, kad jis išlaikytų originalų kraštinių santykį (aspect ratio), nustatomas tik vienas iš dydžio parametrų - arba </a:t>
            </a:r>
            <a:r>
              <a:rPr b="1" lang="en"/>
              <a:t>width</a:t>
            </a:r>
            <a:r>
              <a:rPr lang="en"/>
              <a:t>, arba </a:t>
            </a:r>
            <a:r>
              <a:rPr b="1" lang="en"/>
              <a:t>height</a:t>
            </a:r>
            <a:r>
              <a:rPr lang="en"/>
              <a:t>.</a:t>
            </a:r>
            <a:endParaRPr/>
          </a:p>
        </p:txBody>
      </p:sp>
      <p:pic>
        <p:nvPicPr>
          <p:cNvPr id="433" name="Google Shape;43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25" y="2316413"/>
            <a:ext cx="1248050" cy="26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388" y="2748530"/>
            <a:ext cx="2847975" cy="176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350" y="3265376"/>
            <a:ext cx="3067249" cy="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Paveikslėlių problemos interneto puslapiuose</a:t>
            </a:r>
            <a:endParaRPr/>
          </a:p>
        </p:txBody>
      </p:sp>
      <p:sp>
        <p:nvSpPr>
          <p:cNvPr id="441" name="Google Shape;44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Paveikslėliai suteikia galimybę praplėsti vartotojo patirtį, tačiau dažniausiai </a:t>
            </a:r>
            <a:r>
              <a:rPr lang="en"/>
              <a:t>sudaro didžiąją dalį interneto puslapio dydžio.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Dideli kokybiški paveikslėliai </a:t>
            </a:r>
            <a:r>
              <a:rPr b="1" lang="en"/>
              <a:t>yra patrauklūs</a:t>
            </a:r>
            <a:r>
              <a:rPr lang="en"/>
              <a:t>, bet užima </a:t>
            </a:r>
            <a:r>
              <a:rPr b="1" lang="en"/>
              <a:t>daug vietos</a:t>
            </a:r>
            <a:r>
              <a:rPr lang="en"/>
              <a:t> ir vartotojui </a:t>
            </a:r>
            <a:r>
              <a:rPr b="1" lang="en"/>
              <a:t>užtrunka</a:t>
            </a:r>
            <a:r>
              <a:rPr lang="en"/>
              <a:t> juos parsisiųsti.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Kuo </a:t>
            </a:r>
            <a:r>
              <a:rPr b="1" lang="en"/>
              <a:t>ilgiau trunka </a:t>
            </a:r>
            <a:r>
              <a:rPr lang="en"/>
              <a:t>puslapio parsiuntimas ir užkrovimas, tuo </a:t>
            </a:r>
            <a:r>
              <a:rPr b="1" lang="en"/>
              <a:t>prastesnė tampa </a:t>
            </a:r>
            <a:r>
              <a:rPr lang="en"/>
              <a:t>vartotojo patirtis…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optimaliai naudoti paveikslėlius?</a:t>
            </a:r>
            <a:endParaRPr/>
          </a:p>
        </p:txBody>
      </p:sp>
      <p:sp>
        <p:nvSpPr>
          <p:cNvPr id="447" name="Google Shape;447;p67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Parinkti problemai sprėsti </a:t>
            </a:r>
            <a:r>
              <a:rPr b="1" lang="en"/>
              <a:t>tinkamus paveikslėlių dydžius </a:t>
            </a:r>
            <a:r>
              <a:rPr lang="en"/>
              <a:t>(nenaudoti plakato dydžio paveikslėlio ikonėlei…);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Parinkti tinkamus paveikslėlių formatus (pvz. WebP paveikslėliai yra </a:t>
            </a:r>
            <a:r>
              <a:rPr b="1" lang="en"/>
              <a:t>apie 30% mažesni </a:t>
            </a:r>
            <a:r>
              <a:rPr lang="en"/>
              <a:t>nei taip pat atrodantys JPG ir PNG);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Optimizuoti paveikslėlius (naudoti geresnius </a:t>
            </a:r>
            <a:r>
              <a:rPr b="1" lang="en"/>
              <a:t>glaudinimo algoritmus</a:t>
            </a:r>
            <a:r>
              <a:rPr lang="en"/>
              <a:t>, </a:t>
            </a:r>
            <a:r>
              <a:rPr b="1" lang="en"/>
              <a:t>išmesti meta duomenis</a:t>
            </a:r>
            <a:r>
              <a:rPr lang="en"/>
              <a:t> kai jų nereikia).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Vartotojui užkrauti paveikslėlius tik tada, </a:t>
            </a:r>
            <a:r>
              <a:rPr b="1" lang="en"/>
              <a:t>kai juos reikia matyti</a:t>
            </a:r>
            <a:r>
              <a:rPr lang="en"/>
              <a:t> (lazy loading);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Užkrauti paveikslėlius pagal </a:t>
            </a:r>
            <a:r>
              <a:rPr lang="en"/>
              <a:t>vartotojo </a:t>
            </a:r>
            <a:r>
              <a:rPr b="1" lang="en"/>
              <a:t>ekrano</a:t>
            </a:r>
            <a:r>
              <a:rPr b="1" lang="en"/>
              <a:t> raišką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Užkrauti skirtingus paveikslėlius pagal kitus vartotojo </a:t>
            </a:r>
            <a:r>
              <a:rPr b="1" lang="en"/>
              <a:t>ekrano parametrus</a:t>
            </a:r>
            <a:r>
              <a:rPr lang="en"/>
              <a:t>, pvz. plotį.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Paveikslėlių optimizavimas (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TinyPNG</a:t>
            </a:r>
            <a:r>
              <a:rPr lang="en"/>
              <a:t>)</a:t>
            </a:r>
            <a:endParaRPr/>
          </a:p>
        </p:txBody>
      </p:sp>
      <p:sp>
        <p:nvSpPr>
          <p:cNvPr id="453" name="Google Shape;45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TinyPNG naudoja </a:t>
            </a:r>
            <a:r>
              <a:rPr b="1" lang="en"/>
              <a:t>lossy</a:t>
            </a:r>
            <a:r>
              <a:rPr lang="en"/>
              <a:t> glaudinimo technikas siekdamas sumažinti WEBP, JPEG ir PNG failus. Parenkant </a:t>
            </a:r>
            <a:r>
              <a:rPr b="1" lang="en"/>
              <a:t>mažesnį kiekį spalvų</a:t>
            </a:r>
            <a:r>
              <a:rPr lang="en"/>
              <a:t> tam pačiam paveikslėliui atvaizduoti, galima </a:t>
            </a:r>
            <a:r>
              <a:rPr b="1" lang="en"/>
              <a:t>sutaupyti </a:t>
            </a:r>
            <a:r>
              <a:rPr lang="en"/>
              <a:t>paveikslėlyje </a:t>
            </a:r>
            <a:r>
              <a:rPr b="1" lang="en"/>
              <a:t>saugomų duomenų kiekį</a:t>
            </a:r>
            <a:r>
              <a:rPr lang="en"/>
              <a:t>. Vizualiai tai </a:t>
            </a:r>
            <a:r>
              <a:rPr b="1" lang="en"/>
              <a:t>sunkiai pastebima</a:t>
            </a:r>
            <a:r>
              <a:rPr lang="en"/>
              <a:t>, bet išgaunamas drastiškas paveikslėlio dydžio sumažėjimas.</a:t>
            </a:r>
            <a:endParaRPr/>
          </a:p>
        </p:txBody>
      </p:sp>
      <p:pic>
        <p:nvPicPr>
          <p:cNvPr id="454" name="Google Shape;45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500" y="2908800"/>
            <a:ext cx="4572750" cy="20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mg </a:t>
            </a:r>
            <a:r>
              <a:rPr lang="en"/>
              <a:t>elementas (</a:t>
            </a:r>
            <a:r>
              <a:rPr b="1" lang="en"/>
              <a:t>loading</a:t>
            </a:r>
            <a:r>
              <a:rPr lang="en"/>
              <a:t> atributas)</a:t>
            </a:r>
            <a:r>
              <a:rPr lang="en"/>
              <a:t> </a:t>
            </a:r>
            <a:endParaRPr/>
          </a:p>
        </p:txBody>
      </p:sp>
      <p:sp>
        <p:nvSpPr>
          <p:cNvPr id="460" name="Google Shape;46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 dar ekperimentinis, bet vis labiau palaikomas atributas, kuris leidžia nustatyti, kada vartotojui bus užkraunami paveikslėliai: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</a:t>
            </a:r>
            <a:r>
              <a:rPr b="1" lang="en"/>
              <a:t>ager </a:t>
            </a:r>
            <a:r>
              <a:rPr lang="en"/>
              <a:t>- paveikslėliai bus užkraunami iškart atsidarius puslapį, nesvarbu ar vartotojas mato paveikslėlį (numatytoji reikšmė);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</a:t>
            </a:r>
            <a:r>
              <a:rPr b="1" lang="en"/>
              <a:t>azy </a:t>
            </a:r>
            <a:r>
              <a:rPr lang="en"/>
              <a:t>- atideda paveikslėlio krovimą tol, kol vartotojas nepriartės prie paveikslėlio (turima galvoje scroll position) naršyklės nustatytu atstumu.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Tokio parametro tikslas leisti sutaupyti interneto srautą kraunant tik tuos paveikslėlius, kuriuos vartotojas pamatys.</a:t>
            </a:r>
            <a:endParaRPr/>
          </a:p>
        </p:txBody>
      </p:sp>
      <p:sp>
        <p:nvSpPr>
          <p:cNvPr id="461" name="Google Shape;461;p69"/>
          <p:cNvSpPr txBox="1"/>
          <p:nvPr/>
        </p:nvSpPr>
        <p:spPr>
          <a:xfrm>
            <a:off x="311700" y="4568875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pavyzdys neveikia leidžiant iš failų sistemos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img </a:t>
            </a:r>
            <a:r>
              <a:rPr lang="en"/>
              <a:t>elementas (</a:t>
            </a:r>
            <a:r>
              <a:rPr b="1" lang="en"/>
              <a:t>srcset</a:t>
            </a:r>
            <a:r>
              <a:rPr lang="en"/>
              <a:t> atributas)</a:t>
            </a:r>
            <a:endParaRPr/>
          </a:p>
        </p:txBody>
      </p:sp>
      <p:sp>
        <p:nvSpPr>
          <p:cNvPr id="467" name="Google Shape;46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srcset</a:t>
            </a:r>
            <a:r>
              <a:rPr lang="en"/>
              <a:t> nurodo paveikslėlio šaltinį pagal jo plotį arba tikslinę rezoliuciją.</a:t>
            </a:r>
            <a:endParaRPr/>
          </a:p>
        </p:txBody>
      </p:sp>
      <p:sp>
        <p:nvSpPr>
          <p:cNvPr id="468" name="Google Shape;468;p70"/>
          <p:cNvSpPr txBox="1"/>
          <p:nvPr/>
        </p:nvSpPr>
        <p:spPr>
          <a:xfrm>
            <a:off x="2208950" y="1890925"/>
            <a:ext cx="502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Pavyzdys Nr. 1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</a:rPr>
              <a:t>:</a:t>
            </a:r>
            <a:endParaRPr sz="1200">
              <a:solidFill>
                <a:srgbClr val="6D6D6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elva-fairy-480w.jpg 480w,</a:t>
            </a:r>
            <a:endParaRPr sz="1200">
              <a:solidFill>
                <a:srgbClr val="00528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elva-fairy-800w.jpg 800w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A300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sizes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(max-width: 600px) 480px,</a:t>
            </a:r>
            <a:endParaRPr sz="1200">
              <a:solidFill>
                <a:srgbClr val="00528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800px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A300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elva-fairy-800w.jpg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A300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Elva dressed as a fairy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endParaRPr sz="1200">
              <a:solidFill>
                <a:srgbClr val="6D6D6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70"/>
          <p:cNvSpPr txBox="1"/>
          <p:nvPr/>
        </p:nvSpPr>
        <p:spPr>
          <a:xfrm>
            <a:off x="2379150" y="3533975"/>
            <a:ext cx="43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Pavyzdys Nr. 2</a:t>
            </a:r>
            <a:endParaRPr sz="1200">
              <a:solidFill>
                <a:srgbClr val="6D6D6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elva-fairy-320w.jpg,</a:t>
            </a:r>
            <a:endParaRPr sz="1200">
              <a:solidFill>
                <a:srgbClr val="00528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elva-fairy-480w.jpg 1.5x,</a:t>
            </a:r>
            <a:endParaRPr sz="1200">
              <a:solidFill>
                <a:srgbClr val="00528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elva-fairy-640w.jpg 2x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A300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elva-fairy-640w.jpg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A300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>
                <a:solidFill>
                  <a:srgbClr val="A300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005A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00528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Elva dressed as a fairy</a:t>
            </a:r>
            <a:r>
              <a:rPr lang="en" sz="1200">
                <a:solidFill>
                  <a:srgbClr val="6D6D6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>
              <a:solidFill>
                <a:srgbClr val="6D6D6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picture</a:t>
            </a:r>
            <a:r>
              <a:rPr lang="en"/>
              <a:t> elementas</a:t>
            </a:r>
            <a:endParaRPr/>
          </a:p>
        </p:txBody>
      </p:sp>
      <p:sp>
        <p:nvSpPr>
          <p:cNvPr id="475" name="Google Shape;475;p71"/>
          <p:cNvSpPr txBox="1"/>
          <p:nvPr>
            <p:ph idx="1" type="body"/>
          </p:nvPr>
        </p:nvSpPr>
        <p:spPr>
          <a:xfrm>
            <a:off x="311700" y="113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esant skirtingiems </a:t>
            </a:r>
            <a:r>
              <a:rPr b="1" lang="en"/>
              <a:t>ekranų dydžiams </a:t>
            </a:r>
            <a:r>
              <a:rPr lang="en"/>
              <a:t>/ </a:t>
            </a:r>
            <a:r>
              <a:rPr b="1" lang="en"/>
              <a:t>formatams</a:t>
            </a:r>
            <a:r>
              <a:rPr lang="en"/>
              <a:t> / </a:t>
            </a:r>
            <a:r>
              <a:rPr b="1" lang="en"/>
              <a:t>ekrano rezoliucijai</a:t>
            </a:r>
            <a:r>
              <a:rPr lang="en"/>
              <a:t> / </a:t>
            </a:r>
            <a:r>
              <a:rPr b="1" lang="en"/>
              <a:t>paveikslėlio dydžiui</a:t>
            </a:r>
            <a:r>
              <a:rPr lang="en"/>
              <a:t> užkrauti skirtingą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Į </a:t>
            </a:r>
            <a:r>
              <a:rPr b="1" lang="en"/>
              <a:t>picture</a:t>
            </a:r>
            <a:r>
              <a:rPr lang="en"/>
              <a:t> elementą talpinami dviejų tipų elementai - </a:t>
            </a:r>
            <a:r>
              <a:rPr b="1" lang="en"/>
              <a:t>source</a:t>
            </a:r>
            <a:r>
              <a:rPr lang="en"/>
              <a:t> ir </a:t>
            </a:r>
            <a:r>
              <a:rPr b="1" lang="en"/>
              <a:t>img</a:t>
            </a:r>
            <a:r>
              <a:rPr lang="en"/>
              <a:t>.</a:t>
            </a:r>
            <a:endParaRPr/>
          </a:p>
        </p:txBody>
      </p:sp>
      <p:pic>
        <p:nvPicPr>
          <p:cNvPr id="476" name="Google Shape;476;p71"/>
          <p:cNvPicPr preferRelativeResize="0"/>
          <p:nvPr/>
        </p:nvPicPr>
        <p:blipFill rotWithShape="1">
          <a:blip r:embed="rId3">
            <a:alphaModFix/>
          </a:blip>
          <a:srcRect b="0" l="-1190" r="1189" t="0"/>
          <a:stretch/>
        </p:blipFill>
        <p:spPr>
          <a:xfrm>
            <a:off x="1806450" y="2935425"/>
            <a:ext cx="5162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</a:t>
            </a:r>
            <a:r>
              <a:rPr lang="en"/>
              <a:t> elementas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HTML elementas skirtas jau </a:t>
            </a:r>
            <a:r>
              <a:rPr b="1" lang="en"/>
              <a:t>suformatuotam </a:t>
            </a:r>
            <a:r>
              <a:rPr lang="en"/>
              <a:t>(</a:t>
            </a:r>
            <a:r>
              <a:rPr b="1" i="1" lang="en"/>
              <a:t>pre</a:t>
            </a:r>
            <a:r>
              <a:rPr i="1" lang="en"/>
              <a:t>formatted</a:t>
            </a:r>
            <a:r>
              <a:rPr lang="en"/>
              <a:t>) tekstui vaizduoti. Šio elemento viduje naršyklė gerbia visus </a:t>
            </a:r>
            <a:r>
              <a:rPr b="1" lang="en"/>
              <a:t>pasikartojančius tarpus</a:t>
            </a:r>
            <a:r>
              <a:rPr lang="en"/>
              <a:t>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100" y="2017700"/>
            <a:ext cx="31242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748" y="1979088"/>
            <a:ext cx="2621100" cy="1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2700" y="3830875"/>
            <a:ext cx="85206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Kartais tai naudinga vaizduojant programinį </a:t>
            </a:r>
            <a:r>
              <a:rPr b="1" lang="en"/>
              <a:t>kodą</a:t>
            </a:r>
            <a:r>
              <a:rPr lang="en"/>
              <a:t> HTML dokumente. Tačiau visi </a:t>
            </a:r>
            <a:r>
              <a:rPr b="1" lang="en"/>
              <a:t>rezervuoti HTML simboliai</a:t>
            </a:r>
            <a:r>
              <a:rPr lang="en"/>
              <a:t> vis tiek turi būti pakeisti į </a:t>
            </a:r>
            <a:r>
              <a:rPr b="1" lang="en"/>
              <a:t>HTML entities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picture</a:t>
            </a:r>
            <a:r>
              <a:rPr lang="en"/>
              <a:t> elementas</a:t>
            </a:r>
            <a:endParaRPr/>
          </a:p>
        </p:txBody>
      </p:sp>
      <p:sp>
        <p:nvSpPr>
          <p:cNvPr id="482" name="Google Shape;48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Nustatant </a:t>
            </a:r>
            <a:r>
              <a:rPr b="1" lang="en"/>
              <a:t>picture</a:t>
            </a:r>
            <a:r>
              <a:rPr lang="en"/>
              <a:t> elemento dydį, </a:t>
            </a:r>
            <a:r>
              <a:rPr b="1" lang="en"/>
              <a:t>width</a:t>
            </a:r>
            <a:r>
              <a:rPr lang="en"/>
              <a:t> arba </a:t>
            </a:r>
            <a:r>
              <a:rPr b="1" lang="en"/>
              <a:t>height </a:t>
            </a:r>
            <a:r>
              <a:rPr lang="en"/>
              <a:t>nustatomas ne </a:t>
            </a:r>
            <a:r>
              <a:rPr b="1" lang="en"/>
              <a:t>picture</a:t>
            </a:r>
            <a:r>
              <a:rPr lang="en"/>
              <a:t> elementui, o </a:t>
            </a:r>
            <a:r>
              <a:rPr b="1" lang="en"/>
              <a:t>img</a:t>
            </a:r>
            <a:r>
              <a:rPr lang="en"/>
              <a:t> elementui.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img</a:t>
            </a:r>
            <a:r>
              <a:rPr lang="en"/>
              <a:t> elementas yra skirtas </a:t>
            </a:r>
            <a:r>
              <a:rPr b="1" lang="en"/>
              <a:t>fallback</a:t>
            </a:r>
            <a:r>
              <a:rPr lang="en"/>
              <a:t> mechanizmui, bet yra būtinas ir į jį projektuojamas </a:t>
            </a:r>
            <a:r>
              <a:rPr b="1" lang="en"/>
              <a:t>source</a:t>
            </a:r>
            <a:r>
              <a:rPr lang="en"/>
              <a:t> elemente atitikęs paveikslėlis.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elementas</a:t>
            </a:r>
            <a:endParaRPr/>
          </a:p>
        </p:txBody>
      </p:sp>
      <p:sp>
        <p:nvSpPr>
          <p:cNvPr id="488" name="Google Shape;488;p7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vieno potencialiai naudotino paveikslėlio informaciją. Galimi šie atributai: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media </a:t>
            </a:r>
            <a:r>
              <a:rPr lang="en"/>
              <a:t>- nustato sąlygą (panašią kaip media query), kada specifinis paveikslėlis gali būti rodomas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 </a:t>
            </a:r>
            <a:r>
              <a:rPr lang="en"/>
              <a:t>- paveikslėlio MIME tipas; jeigu nurodytas tipas nepalaikomas - specifinis paveikslėlis nebus rodomas;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srcset</a:t>
            </a:r>
            <a:r>
              <a:rPr lang="en"/>
              <a:t> - nurodo paveikslėlio šaltinį bei pasirinktinai jo plotį arba tikslinę rezoliuciją</a:t>
            </a:r>
            <a:endParaRPr/>
          </a:p>
        </p:txBody>
      </p:sp>
      <p:pic>
        <p:nvPicPr>
          <p:cNvPr id="489" name="Google Shape;48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63" y="3627538"/>
            <a:ext cx="5381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Puslapis kaip nuotrauka</a:t>
            </a:r>
            <a:endParaRPr/>
          </a:p>
        </p:txBody>
      </p:sp>
      <p:sp>
        <p:nvSpPr>
          <p:cNvPr id="495" name="Google Shape;49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Kodėl vietoj HTML / CSS suprogramuoto puslapio negalime įdėti paveikslėlio?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prarandama interakcija (negalimos nuorodos, mygtukai, tekstų negalima žymėti ir kopijuoti);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aveikslėlis užima daug vietos (kodas gali užimti mažiau), ilgai užtruks krovimas;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okį puslapį sunku pritaikyti skirtingiems ekranų dydžiams;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</a:t>
            </a:r>
            <a:r>
              <a:rPr lang="en"/>
              <a:t>prastai puslapių tekstai yra vektoriniai, rastriniai paveikslėlių tekstai praras kokybę esant skirtingiems priartinimo lygiams.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501" name="Google Shape;501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Praktikos metu susirašyti neaiškias temas, kurias galėtume dar kartą peržvelgti ir užtvirtinti.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br</a:t>
            </a:r>
            <a:r>
              <a:rPr lang="en"/>
              <a:t> elementas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Tai HTML elementas skirtas </a:t>
            </a:r>
            <a:r>
              <a:rPr b="1" lang="en"/>
              <a:t>nutraukti eilutę</a:t>
            </a:r>
            <a:r>
              <a:rPr lang="en"/>
              <a:t> - už šio HTML elemento esantis tekstas naršyklės </a:t>
            </a:r>
            <a:r>
              <a:rPr b="1" lang="en"/>
              <a:t>perkeliamas į kitą eilutę</a:t>
            </a:r>
            <a:r>
              <a:rPr lang="en"/>
              <a:t>. Jis yra tuščias elementas - negali turėti jokio turinio.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88" y="2678588"/>
            <a:ext cx="4429027" cy="3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375" y="2192650"/>
            <a:ext cx="2055825" cy="1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375" y="3567725"/>
            <a:ext cx="2437300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97" y="3626350"/>
            <a:ext cx="1729650" cy="12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komentarai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Kodo komentarai</a:t>
            </a:r>
            <a:r>
              <a:rPr lang="en"/>
              <a:t> - sveikintinas reiškinys pasižymint svarbią informaciją.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front-end programavime (HTML, CSS, JS) </a:t>
            </a:r>
            <a:r>
              <a:rPr b="1" lang="en"/>
              <a:t>visas kodas parsiunčiamas </a:t>
            </a:r>
            <a:r>
              <a:rPr lang="en"/>
              <a:t>į vartotojo kompiuterį, </a:t>
            </a:r>
            <a:r>
              <a:rPr b="1" lang="en"/>
              <a:t>komentuoti reikia atidžiai</a:t>
            </a:r>
            <a:r>
              <a:rPr lang="en"/>
              <a:t> (bet kas komentarą galės perskaityti)!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63" y="3306275"/>
            <a:ext cx="473526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Blokiniai ir inline elementai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gali būti </a:t>
            </a:r>
            <a:r>
              <a:rPr b="1" i="1" lang="en"/>
              <a:t>block</a:t>
            </a:r>
            <a:r>
              <a:rPr i="1" lang="en"/>
              <a:t> (</a:t>
            </a:r>
            <a:r>
              <a:rPr b="1" i="1" lang="en" sz="1400"/>
              <a:t>p</a:t>
            </a:r>
            <a:r>
              <a:rPr lang="en" sz="1400"/>
              <a:t>, </a:t>
            </a:r>
            <a:r>
              <a:rPr b="1" i="1" lang="en" sz="1400"/>
              <a:t>blockquote</a:t>
            </a:r>
            <a:r>
              <a:rPr lang="en" sz="1400"/>
              <a:t>, </a:t>
            </a:r>
            <a:r>
              <a:rPr b="1" i="1" lang="en" sz="1400"/>
              <a:t>div</a:t>
            </a:r>
            <a:r>
              <a:rPr i="1" lang="en"/>
              <a:t>)</a:t>
            </a:r>
            <a:r>
              <a:rPr lang="en"/>
              <a:t> ir </a:t>
            </a:r>
            <a:r>
              <a:rPr b="1" i="1" lang="en"/>
              <a:t>inline </a:t>
            </a:r>
            <a:r>
              <a:rPr i="1" lang="en"/>
              <a:t>(</a:t>
            </a:r>
            <a:r>
              <a:rPr b="1" i="1" lang="en" sz="1400"/>
              <a:t>em</a:t>
            </a:r>
            <a:r>
              <a:rPr lang="en" sz="1400"/>
              <a:t>, </a:t>
            </a:r>
            <a:r>
              <a:rPr b="1" i="1" lang="en" sz="1400"/>
              <a:t>strong</a:t>
            </a:r>
            <a:r>
              <a:rPr lang="en" sz="1400"/>
              <a:t>, </a:t>
            </a:r>
            <a:r>
              <a:rPr b="1" i="1" lang="en" sz="1400"/>
              <a:t>br</a:t>
            </a:r>
            <a:r>
              <a:rPr lang="en" sz="1400"/>
              <a:t>, </a:t>
            </a:r>
            <a:r>
              <a:rPr b="1" i="1" lang="en" sz="1400"/>
              <a:t>q</a:t>
            </a:r>
            <a:r>
              <a:rPr lang="en" sz="1400"/>
              <a:t>, </a:t>
            </a:r>
            <a:r>
              <a:rPr b="1" i="1" lang="en" sz="1400"/>
              <a:t>img</a:t>
            </a:r>
            <a:r>
              <a:rPr lang="en" sz="1400"/>
              <a:t>, </a:t>
            </a:r>
            <a:r>
              <a:rPr b="1" i="1" lang="en" sz="1400"/>
              <a:t>span)</a:t>
            </a:r>
            <a:r>
              <a:rPr b="1" lang="en"/>
              <a:t> </a:t>
            </a:r>
            <a:r>
              <a:rPr lang="en"/>
              <a:t>tipų </a:t>
            </a: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(sąrašas)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Taip elementai istoriškai skirstomi pagal numatytąją `display` reikšmę nustatomą CSS (susipažinsime vėliau).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Naudojant CSS inline elementą galima paversti blokiniu ir atvirkščiai.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