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B979AA-BEBA-4948-9DB4-A71FFC6F669A}">
  <a:tblStyle styleId="{1DB979AA-BEBA-4948-9DB4-A71FFC6F6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Glossary/Empty_element" TargetMode="External"/><Relationship Id="rId3" Type="http://schemas.openxmlformats.org/officeDocument/2006/relationships/hyperlink" Target="http://xahlee.info/js/html5_non-closing_tag.html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dc3186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cdc3186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cdc3186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cdc3186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cdc3186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cdc3186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dc31863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dc31863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dc31863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cdc31863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dc31863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cdc3186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dc31863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cdc3186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cdc31863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cdc31863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cdc31863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cdc31863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https://i.pinimg.com/564x/cc/aa/30/ccaa3008f98375c26a221c85db285909.jpg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cdc31863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cdc31863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https://memegenerator.net/img/instances/61702055.jpg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6e502b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6e502b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cdc31863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cdc31863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cdc31863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cdc31863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cdc31863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cdc31863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cdc31863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cdc31863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dc31863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dc31863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dc31863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dc31863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f6e502b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f6e502b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cdc31863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cdc31863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https://developer.mozilla.org/en-US/docs/Glossary/Empty_element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http://xahlee.info/js/html5_non-closing_tag.html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dc31863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cdc31863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cdc31863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cdc31863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6e502b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6e502b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cdc31863b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cdc31863b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cdc31863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cdc31863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https://fileinfo.com/help/windows_10_show_file_extensions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cdc31863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cdc31863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cdc31863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cdc31863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cdc3186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cdc3186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dc3186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dc3186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dc3186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dc3186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dc3186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dc3186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Dalyviai: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Klientas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Kliento kompiuteris</a:t>
            </a:r>
            <a:br>
              <a:rPr lang="en"/>
            </a:br>
            <a:r>
              <a:rPr lang="en"/>
              <a:t>- </a:t>
            </a:r>
            <a:r>
              <a:rPr lang="en">
                <a:solidFill>
                  <a:schemeClr val="dk1"/>
                </a:solidFill>
              </a:rPr>
              <a:t>Internetas - globalus kompiuterių tinklas - infrastruktūra, router'iai, kabeliai, switch'ai.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Serveris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Interneto programa (Web Application) - programinė įranga, kuri pasiekiama naudojant interneto infrastruktūrą (pateikiama serveryje).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Back-end - serveryje vykdomas kodas - duomenų bazė / duomenų apdorojimas ir grąžinimas klientui, duomenų failų saugojimas ir pateikimas klientui.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Front-end - vartotojo kompiuteryje vykdomas kodas suformuojantis vartotojo sąsają, kurią naudodamas vartotojas bendrauja su serveriu.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Serverio kliento architektūra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cdc31863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cdc3186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Img.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Img. 2: https://i.pcmag.com/imagery/lineupitems/06qgXFt2uzvQF7oKxUgbp7U.1569506719.fit_lim.size_1050x578.jpg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Img. 3: https://madooei.github.io/cs421_sp20_homepage/assets/client-server-1.png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dc3186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dc3186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tml.spec.whatwg.org/multipage/" TargetMode="External"/><Relationship Id="rId4" Type="http://schemas.openxmlformats.org/officeDocument/2006/relationships/hyperlink" Target="https://www.w3.org/Style/CSS/current-work" TargetMode="External"/><Relationship Id="rId5" Type="http://schemas.openxmlformats.org/officeDocument/2006/relationships/hyperlink" Target="https://datatracker.ietf.org/doc/html/rfc194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262.ecma-international.org/12.0/" TargetMode="External"/><Relationship Id="rId4" Type="http://schemas.openxmlformats.org/officeDocument/2006/relationships/hyperlink" Target="https://github.com/tc39/ecma26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" TargetMode="External"/><Relationship Id="rId4" Type="http://schemas.openxmlformats.org/officeDocument/2006/relationships/hyperlink" Target="https://www.w3schools.com/" TargetMode="External"/><Relationship Id="rId5" Type="http://schemas.openxmlformats.org/officeDocument/2006/relationships/hyperlink" Target="https://developer.mozilla.org/en-US/docs/Lear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.visualstudio.com" TargetMode="External"/><Relationship Id="rId4" Type="http://schemas.openxmlformats.org/officeDocument/2006/relationships/hyperlink" Target="https://www.photopea.com/" TargetMode="External"/><Relationship Id="rId5" Type="http://schemas.openxmlformats.org/officeDocument/2006/relationships/hyperlink" Target="https://git-scm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HTML/Ele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HTML/Global_attributes" TargetMode="External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eiert.com/en/blog/boolean-attributes-of-html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mozilla.org/en-US/docs/Glossary/Empty_element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ileinfo.com/help/windows_10_show_file_extensions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5MgBikgcWnY&amp;ab_channel=TEDxTalks" TargetMode="External"/><Relationship Id="rId4" Type="http://schemas.openxmlformats.org/officeDocument/2006/relationships/hyperlink" Target="https://www.youtube.com/watch?v=5MgBikgcWnY&amp;ab_channel=TEDxTalks" TargetMode="External"/><Relationship Id="rId5" Type="http://schemas.openxmlformats.org/officeDocument/2006/relationships/hyperlink" Target="https://www.youtube.com/watch?v=5MgBikgcWnY&amp;ab_channel=TEDxTalk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eividasBakanas/frontend-basics-and-project-management-processes-2022-01-17" TargetMode="External"/><Relationship Id="rId4" Type="http://schemas.openxmlformats.org/officeDocument/2006/relationships/hyperlink" Target="https://github.com/DeividasBakanas/frontend-basics-and-project-management-processes-2022-01-17" TargetMode="External"/><Relationship Id="rId5" Type="http://schemas.openxmlformats.org/officeDocument/2006/relationships/hyperlink" Target="mailto:bakanas@bit.lt" TargetMode="External"/><Relationship Id="rId6" Type="http://schemas.openxmlformats.org/officeDocument/2006/relationships/hyperlink" Target="https://docs.google.com/forms/d/1YguZCG6jRvAFXmho6V6GBjRs_xLh19Jk5pWmrwCuJ6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 </a:t>
            </a:r>
            <a:r>
              <a:rPr lang="en" sz="2400">
                <a:solidFill>
                  <a:schemeClr val="dk1"/>
                </a:solidFill>
              </a:rPr>
              <a:t>Front End Invest.lt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2022-01-24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626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Specifikavimas (1)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374150"/>
            <a:ext cx="85206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 ir HTTP protokolo standartizavimu / specifikavimu ir vystimu užsiima W3C organizacija. Ją sudaro tarptautinė specialistų bendruomenė. Nemaža dalis specialistų dirba IT srityje veikiančiose įmonėse (Microsoft, Google, IBM).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https://html.spec.whatwg.org/multipage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https://www.w3.org/Style/CSS/current-work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HTTP: keletas standartų, pvz.: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https://datatracker.ietf.org/doc/html/rfc1945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Specifikavimas (2)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programavimo kalbą specifikuoja ECMA organizacija, taip pat sudaryta iš IT srities profesionalų suburtų į techninius komitetus, sprendžiančius vieną ar kitą klausimą susijusį su kalbos galimybių plėtimu ir tobulinimu.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ECMAScript 12 specifikacija: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https://262.ecma-international.org/12.0/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Specifikacijos vystymas: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https://github.com/tc39/ecma262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Specifikavimas (3)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0762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Specifikavimas ir dokumentavimas leidžia skirtingų technologijų kūrėjams sukurti vientisą technologijos palaikymą tarp produktų. Specifikacijomis siekiama kuo tiksliau apibrėžti visus technologijos veikimo aspektus.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Pvz. naršyklių kūrėjai turi laikytis standarto / specifikacijos, kad programuotojai galėtų kurti programinę įrangą, </a:t>
            </a:r>
            <a:r>
              <a:rPr b="1" lang="en"/>
              <a:t>kuri vienodai veiktų visose naršyklėse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Specifikacijos yra orientuotos į </a:t>
            </a:r>
            <a:r>
              <a:rPr b="1" lang="en"/>
              <a:t>žemo lygio</a:t>
            </a:r>
            <a:r>
              <a:rPr lang="en"/>
              <a:t> technologijų kūrėjus, kurie dirba su kalbų palaikymų, protokolo lygmenyje veikiančiomis technologijomis. Specifikacijos dokumentų detalumas dažnai yra žlugdančiai nuobodus…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Laimei internete yra kitų šaltinių, kurie draugiškesni </a:t>
            </a:r>
            <a:r>
              <a:rPr b="1" lang="en"/>
              <a:t>aukšto lygio</a:t>
            </a:r>
            <a:r>
              <a:rPr lang="en"/>
              <a:t> programuotojams.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Kiti puslapių artefaktai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Paveikslėliai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Vaizdo įrašai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Garso įrašai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Šriftai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Animacijos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500" y="1017724"/>
            <a:ext cx="5246753" cy="2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Šaltiniai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Mozilla Developers Network (MDN)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W3schools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Mokymo programa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https://developer.mozilla.org/en-US/docs/Learn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Reikalingi įrankiai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Kompiuteris 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Moderni naršyklė: (iki keletos versijų senumo Chrome / Edge / Firefox).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Tekstinis redaktorius: Visual Studio Code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</a:t>
            </a:r>
            <a:r>
              <a:rPr lang="en"/>
              <a:t>) </a:t>
            </a:r>
            <a:r>
              <a:rPr lang="en" sz="900"/>
              <a:t>arba Jūsų pasirinkta alternatyva.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Paveikslėlių redaktorius: Photopea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https://www.photopea.com/</a:t>
            </a:r>
            <a:r>
              <a:rPr lang="en"/>
              <a:t>) </a:t>
            </a:r>
            <a:r>
              <a:rPr lang="en" sz="900"/>
              <a:t>arba Jūsų pasirinkta alternatyva.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Vėliau: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Kodo versijų kontrolei: Git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https://git-scm.com/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Susipažinkim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Kas motyvuoja rinktis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Kokia yra esama patirtis?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Kokie ledai mėgstamiausi?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Susipažinkim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Kas motyvuoja rinktis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Galimybė praplėsti realybę;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Nurodinėti kompiuteriui!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Spręsti galvosūkius.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Kokia esama patirtis?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6 m. darbinės patirties front-end srityje.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Kokie ledai mėgstamiausi?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Vaniliniai 😎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425" y="853300"/>
            <a:ext cx="4198576" cy="38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413" y="630613"/>
            <a:ext cx="5435174" cy="38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Tvarkaraštis, kurso dalies komunikacija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dalis interneto aplikacijose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atsakomybės, reikalingi įgūdžiai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Bazinės technologijos ir specifikavimas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Mokymosi šaltiniai ir reikalingi įrankiai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Susipažinimas 😉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626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32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 Text Markup Language)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Aprašomoji kalba</a:t>
            </a:r>
            <a:r>
              <a:rPr lang="en"/>
              <a:t>, skirta nurodyti interneto puslapio struktūrą, kuri bus vaizduojama naršyklės lange.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sudaryta iš elementų. Dalis jų yra </a:t>
            </a:r>
            <a:r>
              <a:rPr lang="en"/>
              <a:t>atvaizduojami naršyklės </a:t>
            </a:r>
            <a:r>
              <a:rPr lang="en"/>
              <a:t>lange, kiti aprašo puslapio / dokumento ypatybes, importuoja kitus dokumentus (CSS, JS).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Kiekvienas HTML elementas turi </a:t>
            </a:r>
            <a:r>
              <a:rPr b="1" lang="en"/>
              <a:t>savitą funkcionalumą</a:t>
            </a:r>
            <a:r>
              <a:rPr lang="en"/>
              <a:t> kurį </a:t>
            </a:r>
            <a:r>
              <a:rPr b="1" lang="en"/>
              <a:t>įgyvendina naršyklė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Elementų sąrašas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elemento struktūra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250725"/>
            <a:ext cx="85206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Elementą sudaro šios dalys: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tidarymo</a:t>
            </a:r>
            <a:r>
              <a:rPr lang="en"/>
              <a:t> tag’as </a:t>
            </a:r>
            <a:r>
              <a:rPr b="1" lang="en"/>
              <a:t>&lt;</a:t>
            </a:r>
            <a:r>
              <a:rPr i="1" lang="en"/>
              <a:t>elemento pavadinimas</a:t>
            </a:r>
            <a:r>
              <a:rPr b="1" lang="en"/>
              <a:t>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elemento turinys (tekstas ar kiti HTML elementai)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uždarymo tag’as </a:t>
            </a:r>
            <a:r>
              <a:rPr b="1" lang="en"/>
              <a:t>&lt;</a:t>
            </a:r>
            <a:r>
              <a:rPr lang="en"/>
              <a:t>elemento pavadinimas</a:t>
            </a:r>
            <a:r>
              <a:rPr b="1" lang="en"/>
              <a:t>/&gt;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Kiekvienas atidarymo tag’as privalo turėti uždarymo tag’ą!</a:t>
            </a:r>
            <a:endParaRPr b="1"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488" y="3471125"/>
            <a:ext cx="4368225" cy="13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HTML elemento turinys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Tekstas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00" y="1554875"/>
            <a:ext cx="7608950" cy="6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elemento turinys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Kiti HTML elementai</a:t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5" y="1502350"/>
            <a:ext cx="8032324" cy="34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elemento atributai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Elementui duomenys galima pateikti ne tik per turinį. Elementui gali būti pritaikyti atributai, kurie keičia jo funkcionalumą.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elementai turi bendrus atributus (būdingi daugeliui / visiems elementams) ir tik konkrečiam elementui skirtus atributai.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Su tam tikrais bendrais (</a:t>
            </a:r>
            <a:r>
              <a:rPr b="1" i="1" lang="en" sz="1500"/>
              <a:t>id</a:t>
            </a:r>
            <a:r>
              <a:rPr lang="en" sz="1500"/>
              <a:t>, </a:t>
            </a:r>
            <a:r>
              <a:rPr b="1" i="1" lang="en" sz="1500"/>
              <a:t>class</a:t>
            </a:r>
            <a:r>
              <a:rPr i="1" lang="en" sz="1500"/>
              <a:t>,</a:t>
            </a:r>
            <a:r>
              <a:rPr b="1" i="1" lang="en" sz="1500"/>
              <a:t> title</a:t>
            </a:r>
            <a:r>
              <a:rPr lang="en" sz="1500"/>
              <a:t>) ir specifiniais (</a:t>
            </a:r>
            <a:r>
              <a:rPr b="1" i="1" lang="en" sz="1500"/>
              <a:t>value</a:t>
            </a:r>
            <a:r>
              <a:rPr lang="en" sz="1500"/>
              <a:t>, </a:t>
            </a:r>
            <a:r>
              <a:rPr b="1" i="1" lang="en" sz="1500"/>
              <a:t>href</a:t>
            </a:r>
            <a:r>
              <a:rPr lang="en" sz="1500"/>
              <a:t>, </a:t>
            </a:r>
            <a:r>
              <a:rPr b="1" i="1" lang="en" sz="1500"/>
              <a:t>src</a:t>
            </a:r>
            <a:r>
              <a:rPr lang="en" sz="1500"/>
              <a:t>) elementų atributais susipažinsime kurso eigoje.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Visi globalūs atributai</a:t>
            </a:r>
            <a:endParaRPr sz="1500"/>
          </a:p>
        </p:txBody>
      </p:sp>
      <p:pic>
        <p:nvPicPr>
          <p:cNvPr descr="&amp;amp;amp;amp;amp;amp;amp;lt;p class=&quot;editor-note&quot;&gt;My cat is very grumpy&amp;amp;amp;amp;amp;amp;amp;lt;/p&gt;" id="216" name="Google Shape;2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25" y="1934225"/>
            <a:ext cx="7885349" cy="9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Loginio tipo atributai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 atributai, kurių </a:t>
            </a:r>
            <a:r>
              <a:rPr b="1" lang="en"/>
              <a:t>buvimas arba nebuvimas </a:t>
            </a:r>
            <a:r>
              <a:rPr lang="en"/>
              <a:t>nusako, kad simbolizuojamas funkcionalumas yra </a:t>
            </a:r>
            <a:r>
              <a:rPr b="1" lang="en"/>
              <a:t>pritaikytas aba nepritaikytas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Dažniausiai tokie atributai neturi turinio. O bet koks tokiam atributui priskirtas turinys reiškia, kad funkcionalumas turi būti pritaikytas.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Visas tokių atributas sąrašas pateiktas </a:t>
            </a:r>
            <a:r>
              <a:rPr lang="en" u="sng">
                <a:solidFill>
                  <a:schemeClr val="hlink"/>
                </a:solidFill>
                <a:hlinkClick r:id="rId3"/>
              </a:rPr>
              <a:t>čia</a:t>
            </a:r>
            <a:r>
              <a:rPr lang="en"/>
              <a:t>.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450" y="3022025"/>
            <a:ext cx="3590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5450" y="3441125"/>
            <a:ext cx="2782575" cy="3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3650" y="3015700"/>
            <a:ext cx="3022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6613" y="3463988"/>
            <a:ext cx="29627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Tušti elementai (empty elements)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235925"/>
            <a:ext cx="8520600" cy="3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 tikri HTML elementai </a:t>
            </a:r>
            <a:r>
              <a:rPr b="1" lang="en"/>
              <a:t>neturi turinio </a:t>
            </a:r>
            <a:r>
              <a:rPr lang="en"/>
              <a:t>ir yra vadinami </a:t>
            </a:r>
            <a:r>
              <a:rPr lang="en" u="sng">
                <a:solidFill>
                  <a:schemeClr val="hlink"/>
                </a:solidFill>
                <a:hlinkClick r:id="rId3"/>
              </a:rPr>
              <a:t>tuščiais elementais</a:t>
            </a:r>
            <a:r>
              <a:rPr lang="en"/>
              <a:t>. Vis dėlto </a:t>
            </a:r>
            <a:r>
              <a:rPr b="1" lang="en"/>
              <a:t>jie turi savo funkcionalumą</a:t>
            </a:r>
            <a:r>
              <a:rPr lang="en"/>
              <a:t>, tik duomenys jiems pateikiami naudojant atributus.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Abu aprašymai yra ekvivalentūs. Skirtingai rekomenduojami skirtingų šaltinių.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Tušti elementai dažniausiai negali turėti </a:t>
            </a:r>
            <a:r>
              <a:rPr b="1" lang="en"/>
              <a:t>atskiro uždarymo tag’o</a:t>
            </a:r>
            <a:r>
              <a:rPr lang="en"/>
              <a:t>.</a:t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303700" y="639175"/>
            <a:ext cx="708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A.k.a. s</a:t>
            </a:r>
            <a:r>
              <a:rPr lang="en" sz="1500">
                <a:solidFill>
                  <a:schemeClr val="dk1"/>
                </a:solidFill>
              </a:rPr>
              <a:t>ave uždarantys (self closing) elementai</a:t>
            </a:r>
            <a:endParaRPr sz="100"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025" y="2292775"/>
            <a:ext cx="905875" cy="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9"/>
          <p:cNvSpPr txBox="1"/>
          <p:nvPr/>
        </p:nvSpPr>
        <p:spPr>
          <a:xfrm>
            <a:off x="3897425" y="2441763"/>
            <a:ext cx="60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arba</a:t>
            </a:r>
            <a:endParaRPr sz="100"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700" y="2292775"/>
            <a:ext cx="1364859" cy="8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ką gali elementas?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Klausimai: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Kokį funkcionalumą suteikia elementas?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Kokius atributus galima pritaikyti elementui?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 priima / kokį turinį priima elementas?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Atsakymas: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243" name="Google Shape;243;p40"/>
          <p:cNvGraphicFramePr/>
          <p:nvPr/>
        </p:nvGraphicFramePr>
        <p:xfrm>
          <a:off x="1107875" y="3126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{1DB979AA-BEBA-4948-9DB4-A71FFC6F669A}</a:tableStyleId>
              </a:tblPr>
              <a:tblGrid>
                <a:gridCol w="3240575"/>
                <a:gridCol w="2275675"/>
                <a:gridCol w="1600375"/>
              </a:tblGrid>
              <a:tr h="3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Šaltinis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Detalumas / Tikslumas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Draugiškumas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Specifikacija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Mozilla Developer Network (MDN)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W3Schools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dokumento struktūra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Nors daugelis naršyklių supranta ir atvaizduoja pavienius HTML elementus, jie turi būti aprašomi pagal HTML dokumento struktūrą: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13" y="2225375"/>
            <a:ext cx="3353975" cy="2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Elemento struktūra, turinys, atributai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Tušti elementai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Kaip sužinoti ką gali elementas?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Dokumento struktūra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 atidarymas naršyklėje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Namų darbas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dokumento struktūra</a:t>
            </a:r>
            <a:endParaRPr/>
          </a:p>
        </p:txBody>
      </p:sp>
      <p:sp>
        <p:nvSpPr>
          <p:cNvPr id="256" name="Google Shape;256;p42"/>
          <p:cNvSpPr txBox="1"/>
          <p:nvPr/>
        </p:nvSpPr>
        <p:spPr>
          <a:xfrm>
            <a:off x="3877775" y="987200"/>
            <a:ext cx="49545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&lt;!DOCTYPE&gt;</a:t>
            </a:r>
            <a:r>
              <a:rPr lang="en" sz="1800">
                <a:solidFill>
                  <a:srgbClr val="595959"/>
                </a:solidFill>
              </a:rPr>
              <a:t> - nusako HTML dokumento versiją.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html</a:t>
            </a:r>
            <a:r>
              <a:rPr lang="en" sz="1800">
                <a:solidFill>
                  <a:srgbClr val="595959"/>
                </a:solidFill>
              </a:rPr>
              <a:t> elementas apgaubia </a:t>
            </a:r>
            <a:r>
              <a:rPr b="1" lang="en" sz="1800">
                <a:solidFill>
                  <a:srgbClr val="595959"/>
                </a:solidFill>
              </a:rPr>
              <a:t>head</a:t>
            </a:r>
            <a:r>
              <a:rPr lang="en" sz="1800">
                <a:solidFill>
                  <a:srgbClr val="595959"/>
                </a:solidFill>
              </a:rPr>
              <a:t> ir </a:t>
            </a:r>
            <a:r>
              <a:rPr b="1" lang="en" sz="1800">
                <a:solidFill>
                  <a:srgbClr val="595959"/>
                </a:solidFill>
              </a:rPr>
              <a:t>body</a:t>
            </a:r>
            <a:r>
              <a:rPr lang="en" sz="1800">
                <a:solidFill>
                  <a:srgbClr val="595959"/>
                </a:solidFill>
              </a:rPr>
              <a:t> elementus.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head</a:t>
            </a:r>
            <a:r>
              <a:rPr lang="en" sz="1800">
                <a:solidFill>
                  <a:srgbClr val="595959"/>
                </a:solidFill>
              </a:rPr>
              <a:t> elementas - skirtas meta duomenims (duomenys apie duomenis) bei kitų dokumentų (CSS, JS) importavimui.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title</a:t>
            </a:r>
            <a:r>
              <a:rPr lang="en" sz="1800">
                <a:solidFill>
                  <a:srgbClr val="595959"/>
                </a:solidFill>
              </a:rPr>
              <a:t> elementas - nurodo koks yra puslapio pavadinimas.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body </a:t>
            </a:r>
            <a:r>
              <a:rPr lang="en" sz="1800">
                <a:solidFill>
                  <a:srgbClr val="595959"/>
                </a:solidFill>
              </a:rPr>
              <a:t>elementas - talpina visas naršyklėje vaizduojamas struktūras.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1260925"/>
            <a:ext cx="3353975" cy="2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atidarymas naršyklėje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Failas su HTML turiniu turi turėti </a:t>
            </a:r>
            <a:r>
              <a:rPr b="1" lang="en"/>
              <a:t>.html</a:t>
            </a:r>
            <a:r>
              <a:rPr lang="en"/>
              <a:t> plėtinį (extension).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Kaip pamatyti failo plėtinį?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Kai failo plėtinys matomas, jį galima keisti taip pat kaip failo pavadinimą.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Failą su atitinkamu plėtiniu operacinė sistema susies su programa, kuri galės tą failą atidaryti (jeigu tokia programa yra įrašyta) - šiuo atveju, su interneto naršykle.</a:t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7675" y="3635800"/>
            <a:ext cx="1041449" cy="104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450" y="3635800"/>
            <a:ext cx="1041450" cy="10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9225" y="3635800"/>
            <a:ext cx="1041450" cy="108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5000" y="3635800"/>
            <a:ext cx="1086457" cy="10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4"/>
          <p:cNvSpPr txBox="1"/>
          <p:nvPr/>
        </p:nvSpPr>
        <p:spPr>
          <a:xfrm>
            <a:off x="4004400" y="2228875"/>
            <a:ext cx="11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Toliau: Hello world!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Pasiruošti darbinę aplinką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 savo kompiuterį įsirašyti Visual Studio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Sukurti</a:t>
            </a:r>
            <a:r>
              <a:rPr lang="en"/>
              <a:t> atskirą aplanką HTML projektams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Sukurti pirmą HTML dokumentą, kuris: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</a:t>
            </a:r>
            <a:r>
              <a:rPr lang="en"/>
              <a:t>us saugomas </a:t>
            </a:r>
            <a:r>
              <a:rPr b="1" lang="en"/>
              <a:t>hello_world.html </a:t>
            </a:r>
            <a:r>
              <a:rPr lang="en"/>
              <a:t>faile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urės </a:t>
            </a:r>
            <a:r>
              <a:rPr lang="en"/>
              <a:t>pilną HTML dokumento struktūrą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turės </a:t>
            </a:r>
            <a:r>
              <a:rPr lang="en"/>
              <a:t>pavadinimą “Pirmasis HTML namų darbas”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turės t</a:t>
            </a:r>
            <a:r>
              <a:rPr lang="en"/>
              <a:t>ekstą “Pradedu mokslus BIT! Labas pasauli! O dabar, pasauli, LAIKYKIS!”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Atidaryti HTML dokumentą naršyklėje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Peržvelgti vaizdo įrašą apie mokymąsi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“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first 20 hours -- how to learn anything</a:t>
            </a:r>
            <a:r>
              <a:rPr lang="en" u="sng">
                <a:solidFill>
                  <a:schemeClr val="hlink"/>
                </a:solidFill>
                <a:hlinkClick r:id="rId5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11700" y="445025"/>
            <a:ext cx="407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Tvarkaraštis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3176650"/>
            <a:ext cx="85206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Paskaitos vyks*: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pirmadienį - </a:t>
            </a:r>
            <a:r>
              <a:rPr lang="en" sz="1800"/>
              <a:t>ketvirtadienį</a:t>
            </a:r>
            <a:r>
              <a:rPr lang="en" sz="1800">
                <a:solidFill>
                  <a:srgbClr val="000000"/>
                </a:solidFill>
              </a:rPr>
              <a:t> 18:00 - 20:30</a:t>
            </a:r>
            <a:r>
              <a:rPr lang="en" sz="1800"/>
              <a:t> (teorija, dėsto Deividas Bakanas)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šeštadienį 09:00 - </a:t>
            </a:r>
            <a:r>
              <a:rPr lang="en" sz="1800"/>
              <a:t>16</a:t>
            </a:r>
            <a:r>
              <a:rPr lang="en" sz="1800">
                <a:solidFill>
                  <a:srgbClr val="000000"/>
                </a:solidFill>
              </a:rPr>
              <a:t>:</a:t>
            </a:r>
            <a:r>
              <a:rPr lang="en" sz="1800"/>
              <a:t>0</a:t>
            </a:r>
            <a:r>
              <a:rPr lang="en" sz="1800">
                <a:solidFill>
                  <a:srgbClr val="000000"/>
                </a:solidFill>
              </a:rPr>
              <a:t>0 (</a:t>
            </a:r>
            <a:r>
              <a:rPr lang="en" sz="1800"/>
              <a:t>praktika, dėsto Kęstutis Paulavičius)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26100" y="1377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{1DB979AA-BEBA-4948-9DB4-A71FFC6F669A}</a:tableStyleId>
              </a:tblPr>
              <a:tblGrid>
                <a:gridCol w="4457675"/>
                <a:gridCol w="1627725"/>
                <a:gridCol w="1380050"/>
                <a:gridCol w="1026350"/>
              </a:tblGrid>
              <a:tr h="38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Programa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Trukmė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Pradžia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Pabaiga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Įvadas į </a:t>
                      </a:r>
                      <a:r>
                        <a:rPr lang="en"/>
                        <a:t>„Front-end“ programavimą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</a:t>
                      </a:r>
                      <a:r>
                        <a:rPr lang="en"/>
                        <a:t> val. (6.5 sav.)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sausio</a:t>
                      </a:r>
                      <a:r>
                        <a:rPr lang="en"/>
                        <a:t> 24 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Programavimo aplinkos ir kūrimo proceso valdymas ir versijų kontrolė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r>
                        <a:rPr lang="en"/>
                        <a:t> val. (0.5 sav.)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r>
                        <a:rPr lang="en"/>
                        <a:t>ovo 13</a:t>
                      </a:r>
                      <a:r>
                        <a:rPr lang="en"/>
                        <a:t> 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340500" y="4535050"/>
            <a:ext cx="8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*Paskaitų laikas gali kisti mokymų eigoje. Apie pakeitimus bus pranešama bent dieną prieš.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Kurso dalies komunikacija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Github: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ttps://github.com/DeividasBakanas/frontend-basics-and-project-management-processes-2022-01-17</a:t>
            </a:r>
            <a:r>
              <a:rPr lang="en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Paštas: </a:t>
            </a:r>
            <a:r>
              <a:rPr lang="en" sz="19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bakanas@bit.lt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Feedback’as: 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6"/>
              </a:rPr>
              <a:t>https://docs.google.com/forms/d/1YguZCG6jRvAFXmho6V6GBjRs_xLh19Jk5pWmrwCuJ6U</a:t>
            </a:r>
            <a:r>
              <a:rPr lang="en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231150" y="3364375"/>
            <a:ext cx="42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00"/>
                </a:solidFill>
              </a:rPr>
              <a:t>Microsoft Teams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-58075" y="3695000"/>
            <a:ext cx="3013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900">
                <a:solidFill>
                  <a:srgbClr val="000000"/>
                </a:solidFill>
              </a:rPr>
              <a:t>Gyvos paskaitos </a:t>
            </a:r>
            <a:r>
              <a:rPr i="1" lang="en" sz="1900"/>
              <a:t>(Deividas)</a:t>
            </a:r>
            <a:endParaRPr i="1"/>
          </a:p>
        </p:txBody>
      </p:sp>
      <p:sp>
        <p:nvSpPr>
          <p:cNvPr id="85" name="Google Shape;85;p17"/>
          <p:cNvSpPr txBox="1"/>
          <p:nvPr/>
        </p:nvSpPr>
        <p:spPr>
          <a:xfrm>
            <a:off x="2371050" y="4285000"/>
            <a:ext cx="42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900"/>
              <a:t>P2P</a:t>
            </a:r>
            <a:endParaRPr i="1"/>
          </a:p>
        </p:txBody>
      </p:sp>
      <p:sp>
        <p:nvSpPr>
          <p:cNvPr id="86" name="Google Shape;86;p17"/>
          <p:cNvSpPr txBox="1"/>
          <p:nvPr/>
        </p:nvSpPr>
        <p:spPr>
          <a:xfrm>
            <a:off x="5776925" y="3695000"/>
            <a:ext cx="301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900">
                <a:solidFill>
                  <a:srgbClr val="000000"/>
                </a:solidFill>
              </a:rPr>
              <a:t>Random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„Front-end“ programavim</a:t>
            </a:r>
            <a:r>
              <a:rPr lang="en" sz="4600"/>
              <a:t>as</a:t>
            </a:r>
            <a:endParaRPr sz="4600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Web klientų vartotojo sąsaja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25" y="0"/>
            <a:ext cx="7422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atsakomybės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50" y="1448375"/>
            <a:ext cx="2124151" cy="14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143425" y="2909675"/>
            <a:ext cx="285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Duomenų vaizdavimas vartotojui: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Vizualinė estetika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Vartotojo patirtis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Informatyvumas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Prisitaikymas prie įvairių ekrano dydžių bei įrenginių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725" y="1567863"/>
            <a:ext cx="2522400" cy="11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144900" y="2909675"/>
            <a:ext cx="285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Vartotojo duomenų įvedimas: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Nuorodos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Mygtukai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Formos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Vedliai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Buvimo vietos informacija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050" y="1695738"/>
            <a:ext cx="2276250" cy="9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222175" y="3023700"/>
            <a:ext cx="285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Užklausų valdymas: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Užklausų formavimas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Užklausų siuntimas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Atsakų į užklausas apdorojimas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Reikalingi įgūdžiai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Bazinės technologijos:</a:t>
            </a:r>
            <a:r>
              <a:rPr lang="en">
                <a:solidFill>
                  <a:srgbClr val="6AA84F"/>
                </a:solidFill>
              </a:rPr>
              <a:t> HTML, CSS, JavaScript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JS Karkasai / paketai:</a:t>
            </a:r>
            <a:r>
              <a:rPr lang="en"/>
              <a:t> React, Angular, Vue…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Vaizdų redaktorius*: </a:t>
            </a:r>
            <a:r>
              <a:rPr lang="en"/>
              <a:t>Photoshop, Gimp, Corel…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Testavimo įrankiai: </a:t>
            </a:r>
            <a:r>
              <a:rPr lang="en"/>
              <a:t>Jest, Testing Library, Selenium, Cypress.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