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7EF270-9BD5-4DFB-B3A7-E057F837FE38}">
  <a:tblStyle styleId="{9C7EF270-9BD5-4DFB-B3A7-E057F837FE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bdacc24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6bdacc24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6bdacc24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6bdacc24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6bdacc2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6bdacc2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bdacc24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bdacc24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6bdacc24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6bdacc24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6bdacc24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6bdacc24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6bdacc24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6bdacc24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6bdacc24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6bdacc24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6bdacc24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6bdacc24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6bdacc24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6bdacc24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6bdacc24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6bdacc24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6bdacc24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6bdacc24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6bdacc24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6bdacc24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bdacc24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6bdacc24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bdacc24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6bdacc24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bdacc24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6bdacc24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6bdacc24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6bdacc24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6bdacc24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6bdacc24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6bdacc24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6bdacc24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bdacc24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6bdacc24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6bdacc24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6bdacc24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6bdacc24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6bdacc24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bdacc24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6bdacc24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6bdacc24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6bdacc24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6bdacc24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6bdacc24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6bdacc24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6bdacc24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6bdacc24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6bdacc24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6bdacc24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6bdacc24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6bdacc24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6bdacc24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6e60e7e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6e60e7e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bdacc2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bdacc2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509379f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509379f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6174b4b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6174b4b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6174b4b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6174b4b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6174b4b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6174b4b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6174b4b9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6174b4b9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6174b4b9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6174b4b9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6174b4b9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6174b4b9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62fc0336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62fc0336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6174b4b9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16174b4b9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bdacc2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6bdacc2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6174b4b9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16174b4b9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62fc0336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162fc0336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6174b4b9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6174b4b9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62fc0336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162fc0336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62fc033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62fc033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62fc033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62fc033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62fc0336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62fc0336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62fc0336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62fc0336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62fc0336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62fc0336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62fc0336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62fc0336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6bdacc2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6bdacc2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62fc0336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62fc0336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2fc0336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2fc0336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62fc0336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62fc0336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62fc0336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62fc0336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1467473950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1467473950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6174b4b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6174b4b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467473950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1467473950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1467473950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1467473950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467473950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467473950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1467473950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1467473950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6bdacc2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6bdacc2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467473950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1467473950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6bdacc2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6bdacc2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bdacc24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6bdacc24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redericgonzalo.com/en/2017/03/01/understanding-the-difference-between-mobile-first-adaptive-and-responsive-design/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CSS/color#formal_definition" TargetMode="External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8.png"/><Relationship Id="rId4" Type="http://schemas.openxmlformats.org/officeDocument/2006/relationships/image" Target="../media/image51.png"/><Relationship Id="rId5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Relationship Id="rId4" Type="http://schemas.openxmlformats.org/officeDocument/2006/relationships/image" Target="../media/image55.png"/><Relationship Id="rId5" Type="http://schemas.openxmlformats.org/officeDocument/2006/relationships/image" Target="../media/image5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w3c/csswg-drafts/issues/2430#:~:text=%22,html%23font%2Dsize%2Dprops" TargetMode="External"/><Relationship Id="rId4" Type="http://schemas.openxmlformats.org/officeDocument/2006/relationships/hyperlink" Target="https://developer.mozilla.org/en-US/docs/Web/CSS/color_value#system_colo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Web/CSS/@media#media_feature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6.gif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mozilla.org/en-US/docs/Web/CSS/Pseudo-classe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0.png"/><Relationship Id="rId4" Type="http://schemas.openxmlformats.org/officeDocument/2006/relationships/image" Target="../media/image57.png"/><Relationship Id="rId5" Type="http://schemas.openxmlformats.org/officeDocument/2006/relationships/image" Target="../media/image60.gif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developer.mozilla.org/en-US/docs/Web/CSS/Pseudo-elements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6.png"/><Relationship Id="rId4" Type="http://schemas.openxmlformats.org/officeDocument/2006/relationships/image" Target="../media/image52.png"/><Relationship Id="rId5" Type="http://schemas.openxmlformats.org/officeDocument/2006/relationships/image" Target="../media/image62.png"/><Relationship Id="rId6" Type="http://schemas.openxmlformats.org/officeDocument/2006/relationships/hyperlink" Target="https://stackoverflow.com/a/7631782" TargetMode="External"/><Relationship Id="rId7" Type="http://schemas.openxmlformats.org/officeDocument/2006/relationships/hyperlink" Target="https://stackoverflow.com/a/7631782" TargetMode="External"/><Relationship Id="rId8" Type="http://schemas.openxmlformats.org/officeDocument/2006/relationships/hyperlink" Target="https://stackoverflow.com/a/7631782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3.gif"/><Relationship Id="rId4" Type="http://schemas.openxmlformats.org/officeDocument/2006/relationships/image" Target="../media/image74.png"/><Relationship Id="rId5" Type="http://schemas.openxmlformats.org/officeDocument/2006/relationships/image" Target="../media/image6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6.png"/><Relationship Id="rId4" Type="http://schemas.openxmlformats.org/officeDocument/2006/relationships/image" Target="../media/image6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5.png"/><Relationship Id="rId4" Type="http://schemas.openxmlformats.org/officeDocument/2006/relationships/image" Target="../media/image7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0.png"/><Relationship Id="rId4" Type="http://schemas.openxmlformats.org/officeDocument/2006/relationships/image" Target="../media/image7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7.png"/><Relationship Id="rId4" Type="http://schemas.openxmlformats.org/officeDocument/2006/relationships/image" Target="../media/image82.png"/><Relationship Id="rId10" Type="http://schemas.openxmlformats.org/officeDocument/2006/relationships/image" Target="../media/image91.png"/><Relationship Id="rId9" Type="http://schemas.openxmlformats.org/officeDocument/2006/relationships/image" Target="../media/image94.png"/><Relationship Id="rId5" Type="http://schemas.openxmlformats.org/officeDocument/2006/relationships/image" Target="../media/image83.png"/><Relationship Id="rId6" Type="http://schemas.openxmlformats.org/officeDocument/2006/relationships/image" Target="../media/image86.png"/><Relationship Id="rId7" Type="http://schemas.openxmlformats.org/officeDocument/2006/relationships/image" Target="../media/image85.png"/><Relationship Id="rId8" Type="http://schemas.openxmlformats.org/officeDocument/2006/relationships/image" Target="../media/image8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93.png"/><Relationship Id="rId4" Type="http://schemas.openxmlformats.org/officeDocument/2006/relationships/image" Target="../media/image9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6.png"/><Relationship Id="rId4" Type="http://schemas.openxmlformats.org/officeDocument/2006/relationships/image" Target="../media/image92.png"/><Relationship Id="rId5" Type="http://schemas.openxmlformats.org/officeDocument/2006/relationships/image" Target="../media/image9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Breakpoint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288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Breakpoint - šiame kontekste yra ekrano </a:t>
            </a:r>
            <a:r>
              <a:rPr b="1" lang="en"/>
              <a:t>pločio taškas</a:t>
            </a:r>
            <a:r>
              <a:rPr lang="en"/>
              <a:t>, po kurio pritaikomas kitas CSS.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Nors yra daug skirtingų ekranų šie pločiai yra nusistovėję ir dažnai taikomi.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200" y="1244774"/>
            <a:ext cx="5538099" cy="30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399200" y="4537025"/>
            <a:ext cx="65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https://getbootstrap.com/docs/5.0/layout/breakpoints/#available-breakpoints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Specifikacijos naujienos!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Nors naujas funkcionalumas dar neturi labai plataus palaikymo, bet su nauja sintakse turėsime galimybę rašyti aiškesnius media queries:</a:t>
            </a:r>
            <a:br>
              <a:rPr lang="en"/>
            </a:b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263" y="1995975"/>
            <a:ext cx="3587475" cy="5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0900" y="2519150"/>
            <a:ext cx="2702229" cy="4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8162" y="3089625"/>
            <a:ext cx="4867700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8663" y="3745825"/>
            <a:ext cx="3886663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491325" y="2026700"/>
            <a:ext cx="7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Prieš: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491325" y="3057225"/>
            <a:ext cx="7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Prieš: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491325" y="2534000"/>
            <a:ext cx="7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Po:</a:t>
            </a:r>
            <a:endParaRPr b="1"/>
          </a:p>
        </p:txBody>
      </p:sp>
      <p:sp>
        <p:nvSpPr>
          <p:cNvPr id="134" name="Google Shape;134;p23"/>
          <p:cNvSpPr txBox="1"/>
          <p:nvPr/>
        </p:nvSpPr>
        <p:spPr>
          <a:xfrm>
            <a:off x="491325" y="3745825"/>
            <a:ext cx="7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Po: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pavyzdžiai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Nuo breakpoint iki galo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Keletos breakpoint naudojimas užklojant vienas kitą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Intervalas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Sąlygos neigimas / media query nuo vieno breakpoint’o (kaip išvengti </a:t>
            </a:r>
            <a:r>
              <a:rPr b="1" lang="en"/>
              <a:t>pixel rounding</a:t>
            </a:r>
            <a:r>
              <a:rPr lang="en"/>
              <a:t>*)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376150" y="4370400"/>
            <a:ext cx="806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</a:t>
            </a:r>
            <a:r>
              <a:rPr b="1" lang="en"/>
              <a:t>pixel rounding</a:t>
            </a:r>
            <a:r>
              <a:rPr lang="en"/>
              <a:t> - pikselio galutinės reikšmės apvalinimas į vieną ar kitą pusę pritaikius </a:t>
            </a:r>
            <a:r>
              <a:rPr b="1" lang="en"/>
              <a:t>scaling</a:t>
            </a:r>
            <a:r>
              <a:rPr lang="en"/>
              <a:t> (pvz. OS išdidinimas, zoom’as).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first vs. Desktop first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4541300"/>
            <a:ext cx="852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989"/>
              <a:t>Šaltinis: </a:t>
            </a:r>
            <a:r>
              <a:rPr lang="en" sz="989" u="sng">
                <a:solidFill>
                  <a:schemeClr val="hlink"/>
                </a:solidFill>
                <a:hlinkClick r:id="rId3"/>
              </a:rPr>
              <a:t>https://fredericgonzalo.com/en/2017/03/01/understanding-the-difference-between-mobile-first-adaptive-and-responsive-design/</a:t>
            </a:r>
            <a:r>
              <a:rPr lang="en" sz="989"/>
              <a:t> </a:t>
            </a:r>
            <a:endParaRPr sz="989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200" y="1007175"/>
            <a:ext cx="4962900" cy="33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first vs. Desktop first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Iš principo - tai </a:t>
            </a:r>
            <a:r>
              <a:rPr b="1" lang="en"/>
              <a:t>dizaino</a:t>
            </a:r>
            <a:r>
              <a:rPr lang="en"/>
              <a:t>, o ne programavimo konceptas. Puslapio </a:t>
            </a:r>
            <a:r>
              <a:rPr b="1" lang="en"/>
              <a:t>dizainas turi būti sukonstruotas taip</a:t>
            </a:r>
            <a:r>
              <a:rPr lang="en"/>
              <a:t>, kad galėtų būti rodomas </a:t>
            </a:r>
            <a:r>
              <a:rPr b="1" lang="en"/>
              <a:t>tiek plačiuose, tiek siauruose ekranuose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Tačiau, kartais tai pasireiškia ir rašant CSS. Pvz. formuojant </a:t>
            </a:r>
            <a:r>
              <a:rPr b="1" lang="en"/>
              <a:t>Media Queries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Mobile first dizainas media queries formuoja taip, kad jie vis </a:t>
            </a:r>
            <a:r>
              <a:rPr b="1" lang="en"/>
              <a:t>didesniam ekranui </a:t>
            </a:r>
            <a:r>
              <a:rPr lang="en"/>
              <a:t>rodytų vis </a:t>
            </a:r>
            <a:r>
              <a:rPr b="1" lang="en"/>
              <a:t>daugiau turinio </a:t>
            </a:r>
            <a:r>
              <a:rPr lang="en"/>
              <a:t>/ didintų tam tikrus elementus / mažintų tekstą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Desktop first - atvirkščiai, dažniausiai slepia / mažina turinį bei didina tekstą mažėjančiam ekrano pločiui.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425" y="180646"/>
            <a:ext cx="1330875" cy="8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first vs. Desktop first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Platusis internetas dažniausiai siūlo naudoti Mobile First tiek dizaine, tiek programavime.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Tačiau, verta atsižvelgti, kuriuo būdu dirbant kodas bus aiškesnis, skaitomesnis ir užims mažiau vietos siunčiant per internetą.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425" y="180646"/>
            <a:ext cx="1330875" cy="8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visam stylesheet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gali būti nusakomi ne vien CSS properčių rinkiniui, bet ir visam stylesheet.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Stylesheet’as vis tiek bus </a:t>
            </a:r>
            <a:r>
              <a:rPr b="1" lang="en"/>
              <a:t>parsiunčiamas </a:t>
            </a:r>
            <a:r>
              <a:rPr lang="en"/>
              <a:t>į naršyklę, </a:t>
            </a:r>
            <a:r>
              <a:rPr b="1" lang="en"/>
              <a:t>bet nepritaikytas</a:t>
            </a:r>
            <a:r>
              <a:rPr lang="en"/>
              <a:t>, net jeigu esamos sąlygos </a:t>
            </a:r>
            <a:r>
              <a:rPr b="1" lang="en"/>
              <a:t>neatitinka reikalaujamų</a:t>
            </a:r>
            <a:r>
              <a:rPr lang="en"/>
              <a:t>, tačiau jo parsiuntimo </a:t>
            </a:r>
            <a:r>
              <a:rPr b="1" lang="en"/>
              <a:t>prioritetas bus žemas </a:t>
            </a:r>
            <a:r>
              <a:rPr lang="en"/>
              <a:t>(bus parsiunčiamas vėliausiai).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75" y="3492950"/>
            <a:ext cx="6731451" cy="4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Kažkur matyta…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Praktiškai tas pats Media Queries aprašymas yra naudojamas </a:t>
            </a:r>
            <a:r>
              <a:rPr b="1" lang="en"/>
              <a:t>picture</a:t>
            </a:r>
            <a:r>
              <a:rPr lang="en"/>
              <a:t> HTML elemente, kai skirtingus paveikslėlius užkrauname skirtingomis sąlygomis.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25" y="2718475"/>
            <a:ext cx="62579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dizaino įrankių taikymo strategija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Dažniausiai turinį dėliojame taip, kad jam reikėtų kuo mažiau Media Queries.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Jeigu įmanoma responsiveness pasiekti kitomis priemonėmis, pvz. flexbox, grid ar kita - išnauokime jas!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Užduotis - “Responsiveness flag”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500" y="1826863"/>
            <a:ext cx="3714750" cy="2257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Paveldimumas CSS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 tikri CSS nustatomi properties</a:t>
            </a:r>
            <a:r>
              <a:rPr b="1" lang="en"/>
              <a:t> </a:t>
            </a:r>
            <a:r>
              <a:rPr lang="en"/>
              <a:t>yra </a:t>
            </a:r>
            <a:r>
              <a:rPr b="1" lang="en"/>
              <a:t>paveldimi</a:t>
            </a:r>
            <a:r>
              <a:rPr lang="en"/>
              <a:t> - nustačius požymį HTML elementui, </a:t>
            </a:r>
            <a:r>
              <a:rPr b="1" lang="en"/>
              <a:t>tą patį požymį paveldės ir visi vaikiniai (child) elementai</a:t>
            </a:r>
            <a:r>
              <a:rPr lang="en"/>
              <a:t> (jei požymis nėra specifiškai nenustatytas konkrečiam vaikiniam elementui).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Populiariausi properties, kurie yra paveldimi: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font-size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font-style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font-weight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Paveldimumas CSS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8520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sužinoti ar CSS property paveldimas?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MDN kiekvienam CSS properčiui pateikia dokumentaciją ir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formalų aprašymą</a:t>
            </a:r>
            <a:r>
              <a:rPr lang="en"/>
              <a:t>: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896" y="2292275"/>
            <a:ext cx="4884225" cy="25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`inherit`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reikšmę į tą, kuri yra paveldėta.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Iki perrašymo:</a:t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50" y="2181225"/>
            <a:ext cx="49911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725" y="1946275"/>
            <a:ext cx="24193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050" y="4197725"/>
            <a:ext cx="290884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`inherit`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reikšmę į tą, kuri yra paveldėta.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perrašymo: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50" y="2181225"/>
            <a:ext cx="49911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4288" y="1257300"/>
            <a:ext cx="22193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0613" y="4299050"/>
            <a:ext cx="2862777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`initial`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reikšmę į numatytąją.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perrašymo: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50" y="2181225"/>
            <a:ext cx="49911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725" y="1238250"/>
            <a:ext cx="22098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8075" y="4299050"/>
            <a:ext cx="294783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`unset`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paveldėjimas CSS properčiui galioja - </a:t>
            </a:r>
            <a:r>
              <a:rPr b="1" lang="en"/>
              <a:t>inherit</a:t>
            </a:r>
            <a:r>
              <a:rPr lang="en"/>
              <a:t>, kitu atveju - </a:t>
            </a:r>
            <a:r>
              <a:rPr b="1" lang="en"/>
              <a:t>initial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Prieš perrašymą:</a:t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745850"/>
            <a:ext cx="4162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975" y="1840975"/>
            <a:ext cx="31813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8400" y="3692025"/>
            <a:ext cx="49911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`unset`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paveldėjimas CSS properčiui galioja - </a:t>
            </a:r>
            <a:r>
              <a:rPr b="1" lang="en"/>
              <a:t>inherit</a:t>
            </a:r>
            <a:r>
              <a:rPr lang="en"/>
              <a:t>, kitu atveju - </a:t>
            </a:r>
            <a:r>
              <a:rPr b="1" lang="en"/>
              <a:t>initial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perrašymo (border nėra paveldimas):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63" y="2328425"/>
            <a:ext cx="4162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" y="3498413"/>
            <a:ext cx="49911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600" y="1902750"/>
            <a:ext cx="31432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`revert`</a:t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CSS property reikšmę į naršyklės anksčiau pateiktą reikšmę, pagal jos kilmę.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Kilmės būna šios: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Numatytieji naršyklės stiliai</a:t>
            </a:r>
            <a:r>
              <a:rPr lang="en"/>
              <a:t> (user-agent stylesheet);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Vartotojo pateikti stiliai naršyklei</a:t>
            </a:r>
            <a:r>
              <a:rPr lang="en"/>
              <a:t> (vartotojas pats gali pateikti savo stylesheet’ą visiems puslapiams - panašiai kaip ir naršyklės kūrėjai);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Puslapio autoriaus stiliai</a:t>
            </a:r>
            <a:r>
              <a:rPr lang="en"/>
              <a:t> (visi stiliai, kuriuos kaip programuotojai nurodome style atribute arba style elemente arba external stylesheet’e).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`revert`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CSS property reikšmę į naršyklės anksčiau pateiktą reikšmę, pagal jos kilmę.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Kadangi vartotojo pateikti stylesheet’ai yra retas atvejis, dažniausiai </a:t>
            </a:r>
            <a:r>
              <a:rPr b="1" lang="en"/>
              <a:t>revert</a:t>
            </a:r>
            <a:r>
              <a:rPr lang="en"/>
              <a:t> nustato CSS property </a:t>
            </a:r>
            <a:r>
              <a:rPr b="1" lang="en"/>
              <a:t>į naršyklės numatytąjį nustatymą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`revert`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reikšmę į naršyklės anksčiau pateiktą reikšmę, pagal jos kilmę.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Prieš pritaikymą:</a:t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300" y="4288500"/>
            <a:ext cx="16954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575" y="2980488"/>
            <a:ext cx="28194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800" y="2304500"/>
            <a:ext cx="65532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3321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`revert`</a:t>
            </a:r>
            <a:endParaRPr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Nustato reikšmę į naršyklės anksčiau pateiktą reikšmę, pagal jos kilmę.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pritaikymo:</a:t>
            </a:r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450" y="2120550"/>
            <a:ext cx="6553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013" y="3598925"/>
            <a:ext cx="17240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7450" y="3082325"/>
            <a:ext cx="28003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`revert`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Nustato reikšmę į naršyklės anksčiau pateiktą reikšmę, pagal jos kilmę.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pritaikymo (initial):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450" y="2120550"/>
            <a:ext cx="6553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400" y="3463275"/>
            <a:ext cx="172797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813" y="3047300"/>
            <a:ext cx="28289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property `all`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5206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</a:t>
            </a:r>
            <a:r>
              <a:rPr b="1" lang="en"/>
              <a:t>beveik* </a:t>
            </a:r>
            <a:r>
              <a:rPr lang="en"/>
              <a:t>visas reikšmes į vieną iš reikšmių: unset, inherit, initial, revert.</a:t>
            </a:r>
            <a:endParaRPr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38" y="1819388"/>
            <a:ext cx="64865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375" y="3087800"/>
            <a:ext cx="1105875" cy="4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0900" y="2497650"/>
            <a:ext cx="28575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4"/>
          <p:cNvSpPr txBox="1"/>
          <p:nvPr/>
        </p:nvSpPr>
        <p:spPr>
          <a:xfrm>
            <a:off x="414550" y="461380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netaikoma </a:t>
            </a:r>
            <a:r>
              <a:rPr b="1" lang="en"/>
              <a:t>unicode-bidi</a:t>
            </a:r>
            <a:r>
              <a:rPr lang="en"/>
              <a:t>, </a:t>
            </a:r>
            <a:r>
              <a:rPr b="1" lang="en"/>
              <a:t>direction </a:t>
            </a:r>
            <a:r>
              <a:rPr lang="en"/>
              <a:t>CSS properčių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Sudėtingesni CSS selectoriai (direct child)</a:t>
            </a:r>
            <a:endParaRPr/>
          </a:p>
        </p:txBody>
      </p:sp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žymima simboliu “&gt;”, nurodo tiesioginius elemento vaikus (stiliai visiems giliau šio vaiko esantiems elementas nebetaikomi)</a:t>
            </a:r>
            <a:endParaRPr/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698" y="2192836"/>
            <a:ext cx="4886600" cy="16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25" y="2294775"/>
            <a:ext cx="31623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7098" y="4148175"/>
            <a:ext cx="6069799" cy="7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Sudėtingesni CSS selectoriai (plus kombinatorius)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Pažymi tiesiai už nurodyto elemento esantį kitą nurodytą elementą (tame pačiame lygyje).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88" y="2209800"/>
            <a:ext cx="20859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300" y="1994388"/>
            <a:ext cx="18288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8600" y="3704513"/>
            <a:ext cx="10287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Sudėtingesni CSS selector’iai (~ tilde kombinatorius)</a:t>
            </a:r>
            <a:endParaRPr/>
          </a:p>
        </p:txBody>
      </p:sp>
      <p:sp>
        <p:nvSpPr>
          <p:cNvPr id="320" name="Google Shape;320;p4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Pažymi po nurodyto elemento einančius nurodytus elementus tame pačiame lygyje.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450" y="1939963"/>
            <a:ext cx="13335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500" y="2996672"/>
            <a:ext cx="3183400" cy="18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700" y="2124024"/>
            <a:ext cx="4838176" cy="28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Sudėtingesni </a:t>
            </a:r>
            <a:r>
              <a:rPr b="1" lang="en"/>
              <a:t>attribute</a:t>
            </a:r>
            <a:r>
              <a:rPr lang="en"/>
              <a:t> selektoriai</a:t>
            </a:r>
            <a:endParaRPr/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88" y="1327150"/>
            <a:ext cx="62579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Sudėtingesni </a:t>
            </a:r>
            <a:r>
              <a:rPr b="1" lang="en"/>
              <a:t>attribute</a:t>
            </a:r>
            <a:r>
              <a:rPr lang="en"/>
              <a:t> selektoriai</a:t>
            </a:r>
            <a:endParaRPr/>
          </a:p>
        </p:txBody>
      </p:sp>
      <p:sp>
        <p:nvSpPr>
          <p:cNvPr id="336" name="Google Shape;33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38" y="1245775"/>
            <a:ext cx="534352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225" y="3644025"/>
            <a:ext cx="53435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Sudėtingesni </a:t>
            </a:r>
            <a:r>
              <a:rPr b="1" lang="en"/>
              <a:t>attribute</a:t>
            </a:r>
            <a:r>
              <a:rPr lang="en"/>
              <a:t> selektoriai</a:t>
            </a:r>
            <a:endParaRPr/>
          </a:p>
        </p:txBody>
      </p:sp>
      <p:sp>
        <p:nvSpPr>
          <p:cNvPr id="344" name="Google Shape;34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663" y="1142663"/>
            <a:ext cx="54768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663" y="2266950"/>
            <a:ext cx="57816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0088" y="3329800"/>
            <a:ext cx="46196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Font-size ir color initial values</a:t>
            </a:r>
            <a:endParaRPr/>
          </a:p>
        </p:txBody>
      </p:sp>
      <p:sp>
        <p:nvSpPr>
          <p:cNvPr id="353" name="Google Shape;35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r>
              <a:rPr b="1" lang="en"/>
              <a:t>ont-size: medium; - </a:t>
            </a:r>
            <a:r>
              <a:rPr lang="en"/>
              <a:t>vartotojo naršyklėje nustatyta reikšmė, by default 1em, t.y. 16px, jeigu parent nenustatyta kitaip (</a:t>
            </a:r>
            <a:r>
              <a:rPr lang="en" u="sng">
                <a:solidFill>
                  <a:schemeClr val="hlink"/>
                </a:solidFill>
                <a:hlinkClick r:id="rId3"/>
              </a:rPr>
              <a:t>daug informacijos</a:t>
            </a:r>
            <a:r>
              <a:rPr lang="en"/>
              <a:t>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</a:t>
            </a:r>
            <a:r>
              <a:rPr b="1" lang="en"/>
              <a:t>olor: canvastext;</a:t>
            </a:r>
            <a:r>
              <a:rPr lang="en"/>
              <a:t> - operacinės sistemos parinkta spalva, kaip </a:t>
            </a:r>
            <a:r>
              <a:rPr b="1" i="1" lang="en"/>
              <a:t>foreground</a:t>
            </a:r>
            <a:r>
              <a:rPr lang="en"/>
              <a:t> spalva programose ar dokumentuose (tokių spalvų yra ir daugiau, daugiau </a:t>
            </a:r>
            <a:r>
              <a:rPr lang="en" u="sng">
                <a:solidFill>
                  <a:schemeClr val="hlink"/>
                </a:solidFill>
                <a:hlinkClick r:id="rId4"/>
              </a:rPr>
              <a:t>informacijos</a:t>
            </a:r>
            <a:r>
              <a:rPr lang="en"/>
              <a:t>…).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rašyti specifinį CSS tam tikriems medijos tipams (spausdinimui, ekranui, ekrano skaitytuvui) pagal tam tikrus medijos parametrus (</a:t>
            </a:r>
            <a:r>
              <a:rPr b="1" lang="en"/>
              <a:t>media feature</a:t>
            </a:r>
            <a:r>
              <a:rPr lang="en"/>
              <a:t>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any-hover</a:t>
            </a:r>
            <a:r>
              <a:rPr lang="en"/>
              <a:t> - pagal tai ar įrenginys palaiko hover funkcionalumą;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orientation</a:t>
            </a:r>
            <a:r>
              <a:rPr lang="en"/>
              <a:t> - pagal tai kaip įrenginys paverstas (</a:t>
            </a:r>
            <a:r>
              <a:rPr b="1" lang="en"/>
              <a:t>portrait</a:t>
            </a:r>
            <a:r>
              <a:rPr lang="en"/>
              <a:t> ar </a:t>
            </a:r>
            <a:r>
              <a:rPr b="1" lang="en"/>
              <a:t>landscape</a:t>
            </a:r>
            <a:r>
              <a:rPr lang="en"/>
              <a:t>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resolution</a:t>
            </a:r>
            <a:r>
              <a:rPr lang="en"/>
              <a:t> - pagal įrenginio rezoliuciją;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height </a:t>
            </a:r>
            <a:r>
              <a:rPr lang="en"/>
              <a:t>- pagal viewport aukštį (taip pat ir min-height, max-height);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width</a:t>
            </a:r>
            <a:r>
              <a:rPr lang="en"/>
              <a:t> - pagal viewport plotį (taip pat ir min-width, max-width);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Pastarasis ir jo variacijos (</a:t>
            </a:r>
            <a:r>
              <a:rPr b="1" lang="en"/>
              <a:t>min-width, max-width</a:t>
            </a:r>
            <a:r>
              <a:rPr lang="en"/>
              <a:t>) yra naudojamos dažniausiai. Pilnas parametrų </a:t>
            </a:r>
            <a:r>
              <a:rPr lang="en" u="sng">
                <a:solidFill>
                  <a:schemeClr val="hlink"/>
                </a:solidFill>
                <a:hlinkClick r:id="rId3"/>
              </a:rPr>
              <a:t>sąrašas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364" name="Google Shape;364;p53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Pseudo klasės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Vartotojo veiksmo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focus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focus-visible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ocus-within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 elementų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autofill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</a:t>
            </a:r>
            <a:r>
              <a:rPr lang="en"/>
              <a:t>nabled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</a:t>
            </a:r>
            <a:r>
              <a:rPr lang="en"/>
              <a:t>isabled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</a:t>
            </a:r>
            <a:r>
              <a:rPr lang="en"/>
              <a:t>alid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</a:t>
            </a:r>
            <a:r>
              <a:rPr lang="en"/>
              <a:t>nvalid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</a:t>
            </a:r>
            <a:r>
              <a:rPr lang="en"/>
              <a:t>hecked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required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76" name="Google Shape;37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Pseudo klasės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Pagal dokumento struktūrą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</a:t>
            </a:r>
            <a:r>
              <a:rPr lang="en"/>
              <a:t>oot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</a:t>
            </a:r>
            <a:r>
              <a:rPr lang="en"/>
              <a:t>mpty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lang="en"/>
              <a:t>th-child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irst-child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</a:t>
            </a:r>
            <a:r>
              <a:rPr lang="en"/>
              <a:t>ast-child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</a:t>
            </a:r>
            <a:r>
              <a:rPr lang="en"/>
              <a:t>nly-child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irst-of-type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</a:t>
            </a:r>
            <a:r>
              <a:rPr lang="en"/>
              <a:t>ast-of-type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</a:t>
            </a:r>
            <a:r>
              <a:rPr lang="en"/>
              <a:t>nly-of-type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Pseudo klasės simuliavimas DevTools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Pseudo elementai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before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first-letter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first-line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file-selector-button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placeholder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Trumpa užduotis - formos būsenos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specifiškumas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Apskaičiavimas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!important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klasės</a:t>
            </a:r>
            <a:endParaRPr/>
          </a:p>
        </p:txBody>
      </p:sp>
      <p:sp>
        <p:nvSpPr>
          <p:cNvPr id="388" name="Google Shape;38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Pseudo</a:t>
            </a:r>
            <a:r>
              <a:rPr lang="en"/>
              <a:t> </a:t>
            </a:r>
            <a:r>
              <a:rPr b="1" lang="en"/>
              <a:t>klasė</a:t>
            </a:r>
            <a:r>
              <a:rPr lang="en"/>
              <a:t>, tai specialią elemento būseną nurodantis raktažodis, kuris pridėtas prie CSS selektoriaus leidžia </a:t>
            </a:r>
            <a:r>
              <a:rPr b="1" lang="en"/>
              <a:t>pritaikyti stilius</a:t>
            </a:r>
            <a:r>
              <a:rPr lang="en"/>
              <a:t>, kai </a:t>
            </a:r>
            <a:r>
              <a:rPr b="1" lang="en"/>
              <a:t>elementas yra šios būsenos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Kitaip negu įprastas klases (class atributas), jų elementui</a:t>
            </a:r>
            <a:r>
              <a:rPr b="1" lang="en"/>
              <a:t> negalime uždėti patys</a:t>
            </a:r>
            <a:r>
              <a:rPr lang="en"/>
              <a:t>, jos yra iš anksto apibrėžtos ir</a:t>
            </a:r>
            <a:r>
              <a:rPr b="1" lang="en"/>
              <a:t> aktyvuojamos tik tam tikromis sąlygomis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Pvz. pseudo klasė </a:t>
            </a:r>
            <a:r>
              <a:rPr b="1" lang="en"/>
              <a:t>hover </a:t>
            </a:r>
            <a:r>
              <a:rPr lang="en"/>
              <a:t>yra pritaikoma tik tada, kai vartotojas užveda kursorių virš elemento:</a:t>
            </a:r>
            <a:endParaRPr/>
          </a:p>
        </p:txBody>
      </p:sp>
      <p:pic>
        <p:nvPicPr>
          <p:cNvPr id="389" name="Google Shape;3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201" y="3418176"/>
            <a:ext cx="1797250" cy="5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400" y="3401063"/>
            <a:ext cx="25809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648" y="4247500"/>
            <a:ext cx="2731275" cy="7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klasės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8"/>
          <p:cNvSpPr txBox="1"/>
          <p:nvPr>
            <p:ph idx="1" type="body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Kitaip negu įprasta klasė, kurios selektorius prasideda tašku “.”, pseudo klasių selektoriai prasideda “:”.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Pseudo klasės gali įvardinti būsenas įvairiuose kontekstuose ir pagal tai būti skirstomos į grupes: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Kalbinės (su puslapio kalba susijusiems selektoriams formuoti)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Vietos / nuorodų</a:t>
            </a:r>
            <a:r>
              <a:rPr lang="en"/>
              <a:t> (nuorodų būsenos išskirti)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Vartotojo veiksmo </a:t>
            </a:r>
            <a:r>
              <a:rPr lang="en"/>
              <a:t> (aktyvuojamos vartotojui įvykdžius veiksmą)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Resurso būsenos (pvz. </a:t>
            </a:r>
            <a:r>
              <a:rPr lang="en"/>
              <a:t>v</a:t>
            </a:r>
            <a:r>
              <a:rPr lang="en"/>
              <a:t>ideo / audio elementų paleidimo būsenoms)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Input elementų </a:t>
            </a:r>
            <a:r>
              <a:rPr lang="en"/>
              <a:t>(su formos / įvesties būsena susijusioms būsenoms)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Struktūros </a:t>
            </a:r>
            <a:r>
              <a:rPr lang="en"/>
              <a:t>(aktyvuojant, kai elementas yra tam tikroje HTML medžio vietoje)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Pilnas sąrašas: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https://developer.mozilla.org/en-US/docs/Web/CSS/Pseudo-classes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Vietos / nuorodų pseudo klasės</a:t>
            </a:r>
            <a:endParaRPr/>
          </a:p>
        </p:txBody>
      </p:sp>
      <p:sp>
        <p:nvSpPr>
          <p:cNvPr id="403" name="Google Shape;403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any-link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Vartotojo veiksmo pseudo klasės</a:t>
            </a:r>
            <a:endParaRPr/>
          </a:p>
        </p:txBody>
      </p:sp>
      <p:sp>
        <p:nvSpPr>
          <p:cNvPr id="409" name="Google Shape;40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įprastas veikimas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focus-visible</a:t>
            </a:r>
            <a:r>
              <a:rPr lang="en"/>
              <a:t> - naudingas, kai skirtingai norime išskirti pele ir klaviatūra sufokusuotus elementus arba, kai norime perrašyti numatytąjį naršyklės </a:t>
            </a:r>
            <a:r>
              <a:rPr b="1" lang="en"/>
              <a:t>outline</a:t>
            </a:r>
            <a:r>
              <a:rPr lang="en"/>
              <a:t>, rodomą sufokusavus elementą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focus-within - aktyvus, kai elemento child elementas yra sufokusuotas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elementų pseudo klasės</a:t>
            </a:r>
            <a:endParaRPr/>
          </a:p>
        </p:txBody>
      </p:sp>
      <p:sp>
        <p:nvSpPr>
          <p:cNvPr id="415" name="Google Shape;41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autofill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Media Queries panaudojimo atvejai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reikia pakeisti / </a:t>
            </a:r>
            <a:r>
              <a:rPr b="1" lang="en"/>
              <a:t>pritaikyti </a:t>
            </a:r>
            <a:r>
              <a:rPr lang="en"/>
              <a:t>vaizdą </a:t>
            </a:r>
            <a:r>
              <a:rPr b="1" lang="en"/>
              <a:t>ekrano dydžiui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reikia </a:t>
            </a:r>
            <a:r>
              <a:rPr b="1" lang="en"/>
              <a:t>paslėpti </a:t>
            </a:r>
            <a:r>
              <a:rPr lang="en"/>
              <a:t>tam tikrus elementus, kai norima </a:t>
            </a:r>
            <a:r>
              <a:rPr b="1" lang="en"/>
              <a:t>spausdinti puslapį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ekrano skaitytuvui</a:t>
            </a:r>
            <a:r>
              <a:rPr lang="en"/>
              <a:t> reikia skaityti / </a:t>
            </a:r>
            <a:r>
              <a:rPr b="1" lang="en"/>
              <a:t>neskaityti </a:t>
            </a:r>
            <a:r>
              <a:rPr lang="en"/>
              <a:t>tam tikras puslapio dalis;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reikia </a:t>
            </a:r>
            <a:r>
              <a:rPr b="1" lang="en"/>
              <a:t>priderinti</a:t>
            </a:r>
            <a:r>
              <a:rPr lang="en"/>
              <a:t> puslapio turinį </a:t>
            </a:r>
            <a:r>
              <a:rPr b="1" lang="en"/>
              <a:t>pagal įrenginio įvestis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reikia </a:t>
            </a:r>
            <a:r>
              <a:rPr b="1" lang="en"/>
              <a:t>pritaikyti </a:t>
            </a:r>
            <a:r>
              <a:rPr lang="en"/>
              <a:t>puslapį </a:t>
            </a:r>
            <a:r>
              <a:rPr b="1" lang="en"/>
              <a:t>kitaip spalvas matantiems </a:t>
            </a:r>
            <a:r>
              <a:rPr lang="en"/>
              <a:t>vartotojams;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reikia </a:t>
            </a:r>
            <a:r>
              <a:rPr b="1" lang="en"/>
              <a:t>priderinti</a:t>
            </a:r>
            <a:r>
              <a:rPr lang="en"/>
              <a:t> puslapio vaizdą prie </a:t>
            </a:r>
            <a:r>
              <a:rPr b="1" lang="en"/>
              <a:t>įrenginio palaikomų spalvų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klasės p</a:t>
            </a:r>
            <a:r>
              <a:rPr lang="en"/>
              <a:t>agal dokumento struktūrą</a:t>
            </a:r>
            <a:endParaRPr/>
          </a:p>
        </p:txBody>
      </p:sp>
      <p:sp>
        <p:nvSpPr>
          <p:cNvPr id="421" name="Google Shape;42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</a:t>
            </a:r>
            <a:r>
              <a:rPr lang="en"/>
              <a:t>th-child(2), nth-child(2n), nth-child(2n+1), nth-child(odd), nth-child(even)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first-of-type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last-of-type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only-of-type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klasės simuliavimas DevTools</a:t>
            </a:r>
            <a:endParaRPr/>
          </a:p>
        </p:txBody>
      </p:sp>
      <p:pic>
        <p:nvPicPr>
          <p:cNvPr id="427" name="Google Shape;42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310550"/>
            <a:ext cx="60007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</a:t>
            </a:r>
            <a:r>
              <a:rPr lang="en"/>
              <a:t> elementai</a:t>
            </a:r>
            <a:endParaRPr/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Pseudo elementai</a:t>
            </a:r>
            <a:r>
              <a:rPr lang="en"/>
              <a:t>, tai tam tikrą elemento dalį nurodantis raktažodis, kuris pridėtas prie CSS selektoriaus leidžia stilius pritaikyti būtent šiai </a:t>
            </a:r>
            <a:r>
              <a:rPr b="1" lang="en"/>
              <a:t>elemento daliai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Kitaip nei įprastų elementų, šių elementų dažnai negalime pasiekti / keisti iš HTML, tačiau vis tiek turime galimybę pritaikyti jiems stilius.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Pvz. pseudo elementas </a:t>
            </a:r>
            <a:r>
              <a:rPr b="1" lang="en"/>
              <a:t>placeholder </a:t>
            </a:r>
            <a:r>
              <a:rPr lang="en"/>
              <a:t>leidžia nustatyti teksto rodomo prieš įvedant vartotojo turinį parametrus:</a:t>
            </a:r>
            <a:endParaRPr/>
          </a:p>
        </p:txBody>
      </p:sp>
      <p:pic>
        <p:nvPicPr>
          <p:cNvPr id="434" name="Google Shape;43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625" y="3364300"/>
            <a:ext cx="1754225" cy="7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600" y="3616600"/>
            <a:ext cx="3958150" cy="2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5750" y="4287300"/>
            <a:ext cx="3053150" cy="8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Pseudo elementai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</a:t>
            </a:r>
            <a:r>
              <a:rPr lang="en"/>
              <a:t> elementai selektoriuje prasideda dviem dvitaškiais “::”.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Būtent du dvitaškiai turėtų būti naudojami aprašant pseudo elementus, nors senesniame kode galite sutikti sintaksę tik su vienu “:”.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Taip yra dėl to, kad ankstesnės specifikacijos neskirstė pseudo klasių ir pseudo elementų į atskirus vienetus.</a:t>
            </a:r>
            <a:endParaRPr/>
          </a:p>
        </p:txBody>
      </p:sp>
      <p:pic>
        <p:nvPicPr>
          <p:cNvPr id="443" name="Google Shape;44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838" y="3496463"/>
            <a:ext cx="21812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350" y="3534563"/>
            <a:ext cx="2171700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65"/>
          <p:cNvCxnSpPr/>
          <p:nvPr/>
        </p:nvCxnSpPr>
        <p:spPr>
          <a:xfrm>
            <a:off x="1754600" y="3360600"/>
            <a:ext cx="2405400" cy="121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65"/>
          <p:cNvCxnSpPr/>
          <p:nvPr/>
        </p:nvCxnSpPr>
        <p:spPr>
          <a:xfrm flipH="1" rot="10800000">
            <a:off x="1771400" y="3284400"/>
            <a:ext cx="2371800" cy="136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65"/>
          <p:cNvCxnSpPr/>
          <p:nvPr/>
        </p:nvCxnSpPr>
        <p:spPr>
          <a:xfrm>
            <a:off x="4895875" y="4518700"/>
            <a:ext cx="2377200" cy="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elementai</a:t>
            </a:r>
            <a:endParaRPr/>
          </a:p>
        </p:txBody>
      </p:sp>
      <p:sp>
        <p:nvSpPr>
          <p:cNvPr id="453" name="Google Shape;453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first-letter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first-line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file-selector-button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placeholder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before ir after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Pilnesnis sąrašas: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https://developer.mozilla.org/en-US/docs/Web/CSS/Pseudo-elements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::first-letter</a:t>
            </a:r>
            <a:endParaRPr/>
          </a:p>
        </p:txBody>
      </p:sp>
      <p:sp>
        <p:nvSpPr>
          <p:cNvPr id="459" name="Google Shape;459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keisti teksto pirmą raidę:</a:t>
            </a:r>
            <a:endParaRPr/>
          </a:p>
        </p:txBody>
      </p:sp>
      <p:pic>
        <p:nvPicPr>
          <p:cNvPr id="460" name="Google Shape;46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048" y="2906450"/>
            <a:ext cx="3439051" cy="13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763" y="1774613"/>
            <a:ext cx="31146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625" y="206325"/>
            <a:ext cx="4230601" cy="13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7"/>
          <p:cNvSpPr txBox="1"/>
          <p:nvPr>
            <p:ph idx="1" type="body"/>
          </p:nvPr>
        </p:nvSpPr>
        <p:spPr>
          <a:xfrm>
            <a:off x="174000" y="4529750"/>
            <a:ext cx="85206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Pseudo </a:t>
            </a:r>
            <a:r>
              <a:rPr lang="en"/>
              <a:t>elementas </a:t>
            </a:r>
            <a:r>
              <a:rPr lang="en" u="sng">
                <a:solidFill>
                  <a:schemeClr val="hlink"/>
                </a:solidFill>
                <a:hlinkClick r:id="rId6"/>
              </a:rPr>
              <a:t>netaikomas </a:t>
            </a:r>
            <a:r>
              <a:rPr b="1" lang="en" u="sng">
                <a:solidFill>
                  <a:schemeClr val="hlink"/>
                </a:solidFill>
                <a:hlinkClick r:id="rId7"/>
              </a:rPr>
              <a:t>inline</a:t>
            </a:r>
            <a:r>
              <a:rPr lang="en" u="sng">
                <a:solidFill>
                  <a:schemeClr val="hlink"/>
                </a:solidFill>
                <a:hlinkClick r:id="rId8"/>
              </a:rPr>
              <a:t> elementams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::first-line</a:t>
            </a:r>
            <a:endParaRPr/>
          </a:p>
        </p:txBody>
      </p:sp>
      <p:sp>
        <p:nvSpPr>
          <p:cNvPr id="469" name="Google Shape;469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keisti pirmosios teksto eilutės stilių: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575" y="3240500"/>
            <a:ext cx="52292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00" y="1846250"/>
            <a:ext cx="26479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1775" y="1733150"/>
            <a:ext cx="4152776" cy="13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::file-selector-button</a:t>
            </a:r>
            <a:endParaRPr/>
          </a:p>
        </p:txBody>
      </p:sp>
      <p:sp>
        <p:nvSpPr>
          <p:cNvPr id="478" name="Google Shape;478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keisti input type=”file” mygtuką.</a:t>
            </a:r>
            <a:endParaRPr/>
          </a:p>
        </p:txBody>
      </p:sp>
      <p:pic>
        <p:nvPicPr>
          <p:cNvPr id="479" name="Google Shape;47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38" y="3992513"/>
            <a:ext cx="47910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050" y="1788351"/>
            <a:ext cx="3416449" cy="20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9600" y="198339"/>
            <a:ext cx="3252700" cy="66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::placeholder</a:t>
            </a:r>
            <a:endParaRPr/>
          </a:p>
        </p:txBody>
      </p:sp>
      <p:sp>
        <p:nvSpPr>
          <p:cNvPr id="487" name="Google Shape;487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keisti </a:t>
            </a:r>
            <a:r>
              <a:rPr b="1" lang="en"/>
              <a:t>input</a:t>
            </a:r>
            <a:r>
              <a:rPr lang="en"/>
              <a:t> elemento placeholder’io parametrus.</a:t>
            </a:r>
            <a:endParaRPr/>
          </a:p>
        </p:txBody>
      </p:sp>
      <p:pic>
        <p:nvPicPr>
          <p:cNvPr id="488" name="Google Shape;48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13" y="2361113"/>
            <a:ext cx="24669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613" y="2761175"/>
            <a:ext cx="30384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::marker</a:t>
            </a:r>
            <a:endParaRPr/>
          </a:p>
        </p:txBody>
      </p:sp>
      <p:sp>
        <p:nvSpPr>
          <p:cNvPr id="495" name="Google Shape;495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nustatyti sąrašo žymeklį ir jo tam tikrus parametrus</a:t>
            </a:r>
            <a:endParaRPr/>
          </a:p>
        </p:txBody>
      </p:sp>
      <p:pic>
        <p:nvPicPr>
          <p:cNvPr id="496" name="Google Shape;49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050" y="3578275"/>
            <a:ext cx="20478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188" y="1834113"/>
            <a:ext cx="26574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6325" y="1962975"/>
            <a:ext cx="26670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sintaksė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2080425"/>
            <a:ext cx="8593500" cy="27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</a:t>
            </a:r>
            <a:r>
              <a:rPr lang="en"/>
              <a:t> - invertuoja visą media query sąlygą (pritaiko CSS tik tada, kai pateikta sąlyga netenkinama);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mediatype</a:t>
            </a:r>
            <a:r>
              <a:rPr lang="en"/>
              <a:t> - medijos tipas: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print</a:t>
            </a:r>
            <a:r>
              <a:rPr lang="en"/>
              <a:t> - naudojama spausdintam turiniui;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screen</a:t>
            </a:r>
            <a:r>
              <a:rPr lang="en"/>
              <a:t> - naudojama kompiuterio, planšetės, išmaniojo telefono ekranui;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speech </a:t>
            </a:r>
            <a:r>
              <a:rPr lang="en"/>
              <a:t>- naudojama programoms, kurios perskaito tekstą vartotojui;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all</a:t>
            </a:r>
            <a:r>
              <a:rPr lang="en"/>
              <a:t> - kai media query taikomas visiems išvardintiems medijos tipams </a:t>
            </a:r>
            <a:r>
              <a:rPr b="1" lang="en"/>
              <a:t>(default).</a:t>
            </a:r>
            <a:endParaRPr b="1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108113"/>
            <a:ext cx="61531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::marker palaikomi parametrai</a:t>
            </a:r>
            <a:endParaRPr/>
          </a:p>
        </p:txBody>
      </p:sp>
      <p:sp>
        <p:nvSpPr>
          <p:cNvPr id="504" name="Google Shape;504;p72"/>
          <p:cNvSpPr txBox="1"/>
          <p:nvPr>
            <p:ph idx="1" type="body"/>
          </p:nvPr>
        </p:nvSpPr>
        <p:spPr>
          <a:xfrm>
            <a:off x="311700" y="3820475"/>
            <a:ext cx="8520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Šaltinis: https://developer.mozilla.org/en-US/docs/Web/CSS/::marker#allowable_properties</a:t>
            </a:r>
            <a:endParaRPr/>
          </a:p>
        </p:txBody>
      </p:sp>
      <p:pic>
        <p:nvPicPr>
          <p:cNvPr id="505" name="Google Shape;50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313" y="1271325"/>
            <a:ext cx="56102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::selection</a:t>
            </a:r>
            <a:endParaRPr/>
          </a:p>
        </p:txBody>
      </p:sp>
      <p:sp>
        <p:nvSpPr>
          <p:cNvPr id="511" name="Google Shape;511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nustatyti parametrus pažymėtam turiniui:</a:t>
            </a:r>
            <a:endParaRPr/>
          </a:p>
        </p:txBody>
      </p:sp>
      <p:pic>
        <p:nvPicPr>
          <p:cNvPr id="512" name="Google Shape;51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50" y="3350613"/>
            <a:ext cx="44862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888" y="1964625"/>
            <a:ext cx="33051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::before ir ::after</a:t>
            </a:r>
            <a:endParaRPr/>
          </a:p>
        </p:txBody>
      </p:sp>
      <p:sp>
        <p:nvSpPr>
          <p:cNvPr id="519" name="Google Shape;519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Pozicionuojami atitinkamai prieš ir po elemento.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Naudojami kartu su CSS property </a:t>
            </a:r>
            <a:r>
              <a:rPr b="1" lang="en"/>
              <a:t>`content`</a:t>
            </a:r>
            <a:r>
              <a:rPr lang="en"/>
              <a:t> (privalo būti nurodomas, kitaip pseudo elementai nebus vaizduojami).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Leidžia vartotojui pateikti turinį ne iš 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975" y="3025138"/>
            <a:ext cx="24003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663" y="3296613"/>
            <a:ext cx="36861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- formos būsenos</a:t>
            </a:r>
            <a:endParaRPr/>
          </a:p>
        </p:txBody>
      </p:sp>
      <p:sp>
        <p:nvSpPr>
          <p:cNvPr id="527" name="Google Shape;527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582" y="1371450"/>
            <a:ext cx="3410736" cy="5143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pritaikymas</a:t>
            </a:r>
            <a:endParaRPr/>
          </a:p>
        </p:txBody>
      </p:sp>
      <p:sp>
        <p:nvSpPr>
          <p:cNvPr id="534" name="Google Shape;534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Priklauso nuo: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failų užkrovimo tvarkos (pvz. </a:t>
            </a:r>
            <a:r>
              <a:rPr lang="en"/>
              <a:t>p</a:t>
            </a:r>
            <a:r>
              <a:rPr lang="en"/>
              <a:t>agal link elementų eiliškumą)</a:t>
            </a:r>
            <a:endParaRPr b="1"/>
          </a:p>
        </p:txBody>
      </p:sp>
      <p:pic>
        <p:nvPicPr>
          <p:cNvPr id="535" name="Google Shape;53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2759125"/>
            <a:ext cx="6629400" cy="180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6" name="Google Shape;536;p76"/>
          <p:cNvCxnSpPr/>
          <p:nvPr/>
        </p:nvCxnSpPr>
        <p:spPr>
          <a:xfrm>
            <a:off x="1096625" y="3905375"/>
            <a:ext cx="0" cy="36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pritaikymas</a:t>
            </a:r>
            <a:endParaRPr/>
          </a:p>
        </p:txBody>
      </p:sp>
      <p:sp>
        <p:nvSpPr>
          <p:cNvPr id="542" name="Google Shape;542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Priklauso nuo: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Aprašymo pozicijos (vėliau aprašytas </a:t>
            </a:r>
            <a:r>
              <a:rPr b="1" lang="en"/>
              <a:t>lygiavertis selector’ius</a:t>
            </a:r>
            <a:r>
              <a:rPr lang="en"/>
              <a:t>, perašo ankstesnį tuo paties specifiškumo selector’ių)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Specifiškumo - skirtingi selector’iai gauna skirtingą specifiškumo įvertį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Svarbos - ar elementas išskirtas raktiniu žodžiu </a:t>
            </a:r>
            <a:r>
              <a:rPr b="1" lang="en"/>
              <a:t>!important</a:t>
            </a:r>
            <a:endParaRPr b="1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specifiškumas</a:t>
            </a:r>
            <a:endParaRPr/>
          </a:p>
        </p:txBody>
      </p:sp>
      <p:sp>
        <p:nvSpPr>
          <p:cNvPr id="548" name="Google Shape;548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Stiliai yra reitinguojami ir skaičiuojamas jų specifiškumo balas: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Tūkstančiais</a:t>
            </a:r>
            <a:r>
              <a:rPr lang="en"/>
              <a:t> - jei stiliaus deklaracija yra pateikta HTML elemento </a:t>
            </a:r>
            <a:r>
              <a:rPr b="1" lang="en"/>
              <a:t>style</a:t>
            </a:r>
            <a:r>
              <a:rPr lang="en"/>
              <a:t> atribute. Tokie stiliai neturi selector’ių ir jų specifiškumas visada yra 1000.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Šimtais</a:t>
            </a:r>
            <a:r>
              <a:rPr lang="en"/>
              <a:t> - vienetas šioje sekcijoje pridedamas kiekvienam </a:t>
            </a:r>
            <a:r>
              <a:rPr b="1" lang="en"/>
              <a:t>id</a:t>
            </a:r>
            <a:r>
              <a:rPr lang="en"/>
              <a:t> selector’iui visame konkretaus stiliaus selector’iaus rinkinyje.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Dešimtys</a:t>
            </a:r>
            <a:r>
              <a:rPr lang="en"/>
              <a:t> - vienetas šioje sekcijoje pridedamas kiekvienam </a:t>
            </a:r>
            <a:r>
              <a:rPr b="1" lang="en"/>
              <a:t>class</a:t>
            </a:r>
            <a:r>
              <a:rPr lang="en"/>
              <a:t>, </a:t>
            </a:r>
            <a:r>
              <a:rPr b="1" lang="en"/>
              <a:t>attribute</a:t>
            </a:r>
            <a:r>
              <a:rPr lang="en"/>
              <a:t>, </a:t>
            </a:r>
            <a:r>
              <a:rPr b="1" lang="en"/>
              <a:t>pseudo-class </a:t>
            </a:r>
            <a:r>
              <a:rPr lang="en"/>
              <a:t>selector’iui visame konkretaus stiliaus selector’iaus rinkinyje.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Vienetai</a:t>
            </a:r>
            <a:r>
              <a:rPr lang="en"/>
              <a:t> - vienetas pridedamas kiekvienam </a:t>
            </a:r>
            <a:r>
              <a:rPr b="1" lang="en"/>
              <a:t>element</a:t>
            </a:r>
            <a:r>
              <a:rPr lang="en"/>
              <a:t> arba </a:t>
            </a:r>
            <a:r>
              <a:rPr b="1" lang="en"/>
              <a:t>pseudo-element</a:t>
            </a:r>
            <a:r>
              <a:rPr lang="en"/>
              <a:t> selector.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specifiškumas</a:t>
            </a:r>
            <a:endParaRPr/>
          </a:p>
        </p:txBody>
      </p:sp>
      <p:sp>
        <p:nvSpPr>
          <p:cNvPr id="554" name="Google Shape;55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Specifiškumo skaičiavimo pavyzdys:</a:t>
            </a:r>
            <a:endParaRPr/>
          </a:p>
        </p:txBody>
      </p:sp>
      <p:pic>
        <p:nvPicPr>
          <p:cNvPr id="555" name="Google Shape;55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850" y="1557075"/>
            <a:ext cx="6998175" cy="33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0"/>
          <p:cNvSpPr txBox="1"/>
          <p:nvPr>
            <p:ph type="title"/>
          </p:nvPr>
        </p:nvSpPr>
        <p:spPr>
          <a:xfrm>
            <a:off x="311700" y="7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Specifiškumo skaičiavimas</a:t>
            </a:r>
            <a:endParaRPr/>
          </a:p>
        </p:txBody>
      </p:sp>
      <p:graphicFrame>
        <p:nvGraphicFramePr>
          <p:cNvPr id="561" name="Google Shape;561;p80"/>
          <p:cNvGraphicFramePr/>
          <p:nvPr/>
        </p:nvGraphicFramePr>
        <p:xfrm>
          <a:off x="311700" y="7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{9C7EF270-9BD5-4DFB-B3A7-E057F837FE38}</a:tableStyleId>
              </a:tblPr>
              <a:tblGrid>
                <a:gridCol w="2840200"/>
                <a:gridCol w="3915600"/>
                <a:gridCol w="1764800"/>
              </a:tblGrid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Selector’ius / lokacija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Pavyzdys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Specifiškumo įvertis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Inline stiliai - </a:t>
                      </a:r>
                      <a:r>
                        <a:rPr b="1" lang="en"/>
                        <a:t>style attribute</a:t>
                      </a:r>
                      <a:r>
                        <a:rPr lang="en"/>
                        <a:t>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aprašyta tiesiogiai dokumente;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 </a:t>
                      </a:r>
                      <a:r>
                        <a:rPr lang="en"/>
                        <a:t>selector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</a:t>
                      </a:r>
                      <a:r>
                        <a:rPr lang="en"/>
                        <a:t>arba </a:t>
                      </a:r>
                      <a:r>
                        <a:rPr b="1" lang="en"/>
                        <a:t>attribute </a:t>
                      </a:r>
                      <a:r>
                        <a:rPr lang="en"/>
                        <a:t>selector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element </a:t>
                      </a:r>
                      <a:r>
                        <a:rPr lang="en"/>
                        <a:t>selector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62" name="Google Shape;56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800" y="1208975"/>
            <a:ext cx="3760350" cy="2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925" y="1857650"/>
            <a:ext cx="38481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800" y="2128725"/>
            <a:ext cx="17049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6800" y="2934405"/>
            <a:ext cx="36290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6788" y="3230963"/>
            <a:ext cx="16097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5457" y="3199074"/>
            <a:ext cx="1946668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46313" y="4267363"/>
            <a:ext cx="15906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36788" y="4003788"/>
            <a:ext cx="19335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!important</a:t>
            </a:r>
            <a:endParaRPr/>
          </a:p>
        </p:txBody>
      </p:sp>
      <p:sp>
        <p:nvSpPr>
          <p:cNvPr id="575" name="Google Shape;575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!important</a:t>
            </a:r>
            <a:r>
              <a:rPr lang="en"/>
              <a:t> iškelia CSS property iš specifiškumo reitingavimo ribų.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Gali užkloti tiek labai </a:t>
            </a:r>
            <a:r>
              <a:rPr b="1" lang="en"/>
              <a:t>specifiškus selector’ius</a:t>
            </a:r>
            <a:r>
              <a:rPr lang="en"/>
              <a:t>, tiek inline stilius </a:t>
            </a:r>
            <a:r>
              <a:rPr b="1" lang="en"/>
              <a:t>style atribute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Jis naudojamas tik tada, kai </a:t>
            </a:r>
            <a:r>
              <a:rPr b="1" lang="en"/>
              <a:t>nėra jokių kitų galimybių</a:t>
            </a:r>
            <a:r>
              <a:rPr lang="en"/>
              <a:t>!!!</a:t>
            </a:r>
            <a:endParaRPr/>
          </a:p>
        </p:txBody>
      </p:sp>
      <p:pic>
        <p:nvPicPr>
          <p:cNvPr id="576" name="Google Shape;57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2807600"/>
            <a:ext cx="3766050" cy="1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475" y="3190363"/>
            <a:ext cx="17145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322" y="2807600"/>
            <a:ext cx="3766050" cy="1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675" y="4169425"/>
            <a:ext cx="74009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6038" y="3171313"/>
            <a:ext cx="27146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0175" y="4169425"/>
            <a:ext cx="82633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949925"/>
            <a:ext cx="85206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only </a:t>
            </a:r>
            <a:r>
              <a:rPr lang="en"/>
              <a:t>- modernioms naršyklėm neturi jokio efekto; leidžia nepritaikyti stiliaus naršyklėse, kurios nepalaiko media queries funkcionalumo;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and </a:t>
            </a:r>
            <a:r>
              <a:rPr lang="en"/>
              <a:t>- apjungia medijos tipą ir sąlygas;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</a:t>
            </a:r>
            <a:r>
              <a:rPr lang="en"/>
              <a:t>, </a:t>
            </a:r>
            <a:r>
              <a:rPr b="1" lang="en"/>
              <a:t>only </a:t>
            </a:r>
            <a:r>
              <a:rPr lang="en"/>
              <a:t>ir </a:t>
            </a:r>
            <a:r>
              <a:rPr b="1" lang="en"/>
              <a:t>and </a:t>
            </a:r>
            <a:r>
              <a:rPr lang="en"/>
              <a:t>naudojimas neprivalomas. Bet naudojant </a:t>
            </a:r>
            <a:r>
              <a:rPr b="1" lang="en"/>
              <a:t>not</a:t>
            </a:r>
            <a:r>
              <a:rPr lang="en"/>
              <a:t> ir </a:t>
            </a:r>
            <a:r>
              <a:rPr b="1" lang="en"/>
              <a:t>only </a:t>
            </a:r>
            <a:r>
              <a:rPr lang="en"/>
              <a:t>yra privaloma pateikti medijos tipą, kuris kitu atveju gali būti praleidžiamas.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mediafeature</a:t>
            </a:r>
            <a:r>
              <a:rPr lang="en"/>
              <a:t> - medijos parametras;</a:t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sintaksė (not, only, and)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108113"/>
            <a:ext cx="61531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Kova su !important</a:t>
            </a:r>
            <a:endParaRPr/>
          </a:p>
        </p:txBody>
      </p:sp>
      <p:sp>
        <p:nvSpPr>
          <p:cNvPr id="587" name="Google Shape;587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Pataisymas: nėra sintaksės su dvigubu </a:t>
            </a:r>
            <a:r>
              <a:rPr b="1" lang="en"/>
              <a:t>!important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Naudojant </a:t>
            </a:r>
            <a:r>
              <a:rPr b="1" lang="en"/>
              <a:t>!important </a:t>
            </a:r>
            <a:r>
              <a:rPr lang="en"/>
              <a:t>visi taip pažymėti CSS properties keliaują į atskirą specifiškumo reitingavimą.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Čia visi </a:t>
            </a:r>
            <a:r>
              <a:rPr b="1" lang="en"/>
              <a:t>!important </a:t>
            </a:r>
            <a:r>
              <a:rPr lang="en"/>
              <a:t>pažymėti CSS properties vėl gali būti perrašomi pagal selector’iaus specifiškumą.</a:t>
            </a:r>
            <a:endParaRPr/>
          </a:p>
        </p:txBody>
      </p:sp>
      <p:pic>
        <p:nvPicPr>
          <p:cNvPr id="588" name="Google Shape;58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00750"/>
            <a:ext cx="5388001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638" y="3343188"/>
            <a:ext cx="27336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800" y="4086075"/>
            <a:ext cx="936410" cy="2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949925"/>
            <a:ext cx="85206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mediafeature</a:t>
            </a:r>
            <a:r>
              <a:rPr lang="en"/>
              <a:t> - medijos parametras;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Kelis medijos parametrus į vieną media query galima apjungti naudojant </a:t>
            </a:r>
            <a:r>
              <a:rPr b="1" lang="en"/>
              <a:t>and</a:t>
            </a:r>
            <a:r>
              <a:rPr lang="en"/>
              <a:t>, </a:t>
            </a:r>
            <a:r>
              <a:rPr b="1" lang="en"/>
              <a:t>or</a:t>
            </a:r>
            <a:r>
              <a:rPr lang="en"/>
              <a:t> raktažodžius.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sintaksė (not, only, and)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108113"/>
            <a:ext cx="61531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775" y="3362525"/>
            <a:ext cx="4523920" cy="2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949925"/>
            <a:ext cx="85206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Tą patį stilių galima pritaikyti skirtingiems media queries viena išraiška apjungiant queries kableliu: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Apjungimas kableliu dažnai atstoja </a:t>
            </a:r>
            <a:r>
              <a:rPr b="1" lang="en"/>
              <a:t>or </a:t>
            </a:r>
            <a:r>
              <a:rPr lang="en"/>
              <a:t>operatorių, nes sukombinuoja skirtingas sąlygas, kurių bent viena turi atitikti.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sintaksė (not, only, and)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108113"/>
            <a:ext cx="61531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425" y="2841625"/>
            <a:ext cx="5874582" cy="2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