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59" r:id="rId5"/>
    <p:sldId id="258"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4CA19-4EFB-46D8-A1B5-1CC81429C60B}" v="1169" dt="2023-09-30T14:03:49.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9/30/2023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569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9/30/2023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4628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9/30/2023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644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9/30/2023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005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9/30/2023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30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9/30/2023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5699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9/30/2023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479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9/30/2023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5634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9/30/2023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1695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9/30/2023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0737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9/30/2023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600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9/30/2023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46028834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AEA54F-8279-4EDE-9B7B-BC13782D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22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4554" y="385614"/>
            <a:ext cx="5785608" cy="3761257"/>
          </a:xfrm>
        </p:spPr>
        <p:txBody>
          <a:bodyPr anchor="ctr">
            <a:normAutofit/>
          </a:bodyPr>
          <a:lstStyle/>
          <a:p>
            <a:r>
              <a:rPr lang="en-GB" dirty="0"/>
              <a:t>Top UK Companies</a:t>
            </a:r>
          </a:p>
        </p:txBody>
      </p:sp>
      <p:sp>
        <p:nvSpPr>
          <p:cNvPr id="3" name="Subtitle 2"/>
          <p:cNvSpPr>
            <a:spLocks noGrp="1"/>
          </p:cNvSpPr>
          <p:nvPr>
            <p:ph type="subTitle" idx="1"/>
          </p:nvPr>
        </p:nvSpPr>
        <p:spPr>
          <a:xfrm>
            <a:off x="351182" y="4834126"/>
            <a:ext cx="10677277" cy="1490305"/>
          </a:xfrm>
        </p:spPr>
        <p:txBody>
          <a:bodyPr anchor="ctr">
            <a:normAutofit/>
          </a:bodyPr>
          <a:lstStyle/>
          <a:p>
            <a:r>
              <a:rPr lang="en-GB" dirty="0"/>
              <a:t>By Deividas </a:t>
            </a:r>
            <a:r>
              <a:rPr lang="en-GB" dirty="0" err="1"/>
              <a:t>Petreikis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91AF-423F-F8DB-1759-36BB6313B440}"/>
              </a:ext>
            </a:extLst>
          </p:cNvPr>
          <p:cNvSpPr>
            <a:spLocks noGrp="1"/>
          </p:cNvSpPr>
          <p:nvPr>
            <p:ph type="title"/>
          </p:nvPr>
        </p:nvSpPr>
        <p:spPr/>
        <p:txBody>
          <a:bodyPr/>
          <a:lstStyle/>
          <a:p>
            <a:r>
              <a:rPr lang="en-GB" dirty="0"/>
              <a:t>Brief Information of Dataset</a:t>
            </a:r>
          </a:p>
        </p:txBody>
      </p:sp>
      <p:pic>
        <p:nvPicPr>
          <p:cNvPr id="4" name="Content Placeholder 3" descr="A number on a white background&#10;&#10;Description automatically generated">
            <a:extLst>
              <a:ext uri="{FF2B5EF4-FFF2-40B4-BE49-F238E27FC236}">
                <a16:creationId xmlns:a16="http://schemas.microsoft.com/office/drawing/2014/main" id="{CA24C975-93C1-6043-868F-DADDBA51811C}"/>
              </a:ext>
            </a:extLst>
          </p:cNvPr>
          <p:cNvPicPr>
            <a:picLocks noGrp="1" noChangeAspect="1"/>
          </p:cNvPicPr>
          <p:nvPr>
            <p:ph idx="1"/>
          </p:nvPr>
        </p:nvPicPr>
        <p:blipFill>
          <a:blip r:embed="rId2"/>
          <a:stretch>
            <a:fillRect/>
          </a:stretch>
        </p:blipFill>
        <p:spPr>
          <a:xfrm>
            <a:off x="8249097" y="2299053"/>
            <a:ext cx="3938528" cy="1869370"/>
          </a:xfrm>
        </p:spPr>
      </p:pic>
      <p:pic>
        <p:nvPicPr>
          <p:cNvPr id="5" name="Picture 4" descr="A blue and white circle with numbers&#10;&#10;Description automatically generated">
            <a:extLst>
              <a:ext uri="{FF2B5EF4-FFF2-40B4-BE49-F238E27FC236}">
                <a16:creationId xmlns:a16="http://schemas.microsoft.com/office/drawing/2014/main" id="{EDA9B4C9-F96A-000D-2BF0-BA157116E60E}"/>
              </a:ext>
            </a:extLst>
          </p:cNvPr>
          <p:cNvPicPr>
            <a:picLocks noChangeAspect="1"/>
          </p:cNvPicPr>
          <p:nvPr/>
        </p:nvPicPr>
        <p:blipFill>
          <a:blip r:embed="rId3"/>
          <a:stretch>
            <a:fillRect/>
          </a:stretch>
        </p:blipFill>
        <p:spPr>
          <a:xfrm>
            <a:off x="8252178" y="4174244"/>
            <a:ext cx="3937940" cy="2272473"/>
          </a:xfrm>
          <a:prstGeom prst="rect">
            <a:avLst/>
          </a:prstGeom>
        </p:spPr>
      </p:pic>
      <p:pic>
        <p:nvPicPr>
          <p:cNvPr id="6" name="Picture 5" descr="A screenshot of a phone&#10;&#10;Description automatically generated">
            <a:extLst>
              <a:ext uri="{FF2B5EF4-FFF2-40B4-BE49-F238E27FC236}">
                <a16:creationId xmlns:a16="http://schemas.microsoft.com/office/drawing/2014/main" id="{A96AF621-34D8-5B1A-2952-F2D48C13B14F}"/>
              </a:ext>
            </a:extLst>
          </p:cNvPr>
          <p:cNvPicPr>
            <a:picLocks noChangeAspect="1"/>
          </p:cNvPicPr>
          <p:nvPr/>
        </p:nvPicPr>
        <p:blipFill>
          <a:blip r:embed="rId4"/>
          <a:stretch>
            <a:fillRect/>
          </a:stretch>
        </p:blipFill>
        <p:spPr>
          <a:xfrm>
            <a:off x="6095929" y="2425230"/>
            <a:ext cx="1975698" cy="4114800"/>
          </a:xfrm>
          <a:prstGeom prst="rect">
            <a:avLst/>
          </a:prstGeom>
        </p:spPr>
      </p:pic>
      <p:sp>
        <p:nvSpPr>
          <p:cNvPr id="3" name="TextBox 2">
            <a:extLst>
              <a:ext uri="{FF2B5EF4-FFF2-40B4-BE49-F238E27FC236}">
                <a16:creationId xmlns:a16="http://schemas.microsoft.com/office/drawing/2014/main" id="{439BBEA7-1B71-1415-04DA-B98B44AA3F48}"/>
              </a:ext>
            </a:extLst>
          </p:cNvPr>
          <p:cNvSpPr txBox="1"/>
          <p:nvPr/>
        </p:nvSpPr>
        <p:spPr>
          <a:xfrm>
            <a:off x="216369" y="2455333"/>
            <a:ext cx="572911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Within the dataset there are a total of 18 companies that were present on the Wikipedia list. With the majority of the companies having their headquarters in London totalling 14.</a:t>
            </a:r>
          </a:p>
          <a:p>
            <a:endParaRPr lang="en-GB" dirty="0"/>
          </a:p>
          <a:p>
            <a:r>
              <a:rPr lang="en-GB" dirty="0"/>
              <a:t>For the UK companies they have been categorised as having the average rank of 256 with the top company being 15 and the lowest being 463.</a:t>
            </a:r>
          </a:p>
          <a:p>
            <a:endParaRPr lang="en-GB" dirty="0"/>
          </a:p>
          <a:p>
            <a:endParaRPr lang="en-GB" dirty="0"/>
          </a:p>
        </p:txBody>
      </p:sp>
    </p:spTree>
    <p:extLst>
      <p:ext uri="{BB962C8B-B14F-4D97-AF65-F5344CB8AC3E}">
        <p14:creationId xmlns:p14="http://schemas.microsoft.com/office/powerpoint/2010/main" val="81980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24AB-0766-A4D0-AE4F-16C060DE5D04}"/>
              </a:ext>
            </a:extLst>
          </p:cNvPr>
          <p:cNvSpPr>
            <a:spLocks noGrp="1"/>
          </p:cNvSpPr>
          <p:nvPr>
            <p:ph type="title"/>
          </p:nvPr>
        </p:nvSpPr>
        <p:spPr/>
        <p:txBody>
          <a:bodyPr/>
          <a:lstStyle/>
          <a:p>
            <a:r>
              <a:rPr lang="en-GB" dirty="0"/>
              <a:t>Number of Industires</a:t>
            </a:r>
          </a:p>
        </p:txBody>
      </p:sp>
      <p:pic>
        <p:nvPicPr>
          <p:cNvPr id="4" name="Content Placeholder 3" descr="A blue line with black text&#10;&#10;Description automatically generated">
            <a:extLst>
              <a:ext uri="{FF2B5EF4-FFF2-40B4-BE49-F238E27FC236}">
                <a16:creationId xmlns:a16="http://schemas.microsoft.com/office/drawing/2014/main" id="{376CA8D9-94F0-8903-C1DD-1BA6D3BFB21F}"/>
              </a:ext>
            </a:extLst>
          </p:cNvPr>
          <p:cNvPicPr>
            <a:picLocks noGrp="1" noChangeAspect="1"/>
          </p:cNvPicPr>
          <p:nvPr>
            <p:ph idx="1"/>
          </p:nvPr>
        </p:nvPicPr>
        <p:blipFill>
          <a:blip r:embed="rId2"/>
          <a:stretch>
            <a:fillRect/>
          </a:stretch>
        </p:blipFill>
        <p:spPr>
          <a:xfrm>
            <a:off x="1211" y="3229680"/>
            <a:ext cx="7706077" cy="2708039"/>
          </a:xfrm>
        </p:spPr>
      </p:pic>
      <p:sp>
        <p:nvSpPr>
          <p:cNvPr id="3" name="TextBox 2">
            <a:extLst>
              <a:ext uri="{FF2B5EF4-FFF2-40B4-BE49-F238E27FC236}">
                <a16:creationId xmlns:a16="http://schemas.microsoft.com/office/drawing/2014/main" id="{6A1324B8-D629-5A66-9994-0C5B5A2118C5}"/>
              </a:ext>
            </a:extLst>
          </p:cNvPr>
          <p:cNvSpPr txBox="1"/>
          <p:nvPr/>
        </p:nvSpPr>
        <p:spPr>
          <a:xfrm>
            <a:off x="7676444" y="2455333"/>
            <a:ext cx="445911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With all of the companies that are present within the dataset, there are different types of industries that they are a part of. </a:t>
            </a:r>
            <a:endParaRPr lang="en-US" dirty="0"/>
          </a:p>
          <a:p>
            <a:endParaRPr lang="en-GB"/>
          </a:p>
          <a:p>
            <a:r>
              <a:rPr lang="en-GB" dirty="0"/>
              <a:t>With the Banking and Insurance industries having the highest of 3 companies each, with the lowest number of industries being Chemical and Telecommunicator having only one each.</a:t>
            </a:r>
          </a:p>
        </p:txBody>
      </p:sp>
    </p:spTree>
    <p:extLst>
      <p:ext uri="{BB962C8B-B14F-4D97-AF65-F5344CB8AC3E}">
        <p14:creationId xmlns:p14="http://schemas.microsoft.com/office/powerpoint/2010/main" val="356908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DB0F-F006-BC8C-6290-1238EA641F33}"/>
              </a:ext>
            </a:extLst>
          </p:cNvPr>
          <p:cNvSpPr>
            <a:spLocks noGrp="1"/>
          </p:cNvSpPr>
          <p:nvPr>
            <p:ph type="title"/>
          </p:nvPr>
        </p:nvSpPr>
        <p:spPr/>
        <p:txBody>
          <a:bodyPr>
            <a:normAutofit fontScale="90000"/>
          </a:bodyPr>
          <a:lstStyle/>
          <a:p>
            <a:r>
              <a:rPr lang="en-GB" dirty="0"/>
              <a:t>Number of Employees per Company</a:t>
            </a:r>
          </a:p>
        </p:txBody>
      </p:sp>
      <p:pic>
        <p:nvPicPr>
          <p:cNvPr id="4" name="Content Placeholder 3" descr="A graph of blue squares with black text&#10;&#10;Description automatically generated">
            <a:extLst>
              <a:ext uri="{FF2B5EF4-FFF2-40B4-BE49-F238E27FC236}">
                <a16:creationId xmlns:a16="http://schemas.microsoft.com/office/drawing/2014/main" id="{809294F6-3606-0A46-7E3E-B0A74D6197A8}"/>
              </a:ext>
            </a:extLst>
          </p:cNvPr>
          <p:cNvPicPr>
            <a:picLocks noGrp="1" noChangeAspect="1"/>
          </p:cNvPicPr>
          <p:nvPr>
            <p:ph idx="1"/>
          </p:nvPr>
        </p:nvPicPr>
        <p:blipFill>
          <a:blip r:embed="rId2"/>
          <a:stretch>
            <a:fillRect/>
          </a:stretch>
        </p:blipFill>
        <p:spPr>
          <a:xfrm>
            <a:off x="4514934" y="2717624"/>
            <a:ext cx="7681522" cy="3600450"/>
          </a:xfrm>
        </p:spPr>
      </p:pic>
      <p:sp>
        <p:nvSpPr>
          <p:cNvPr id="3" name="TextBox 2">
            <a:extLst>
              <a:ext uri="{FF2B5EF4-FFF2-40B4-BE49-F238E27FC236}">
                <a16:creationId xmlns:a16="http://schemas.microsoft.com/office/drawing/2014/main" id="{3B949498-33B6-0293-B17E-D2E53426A682}"/>
              </a:ext>
            </a:extLst>
          </p:cNvPr>
          <p:cNvSpPr txBox="1"/>
          <p:nvPr/>
        </p:nvSpPr>
        <p:spPr>
          <a:xfrm>
            <a:off x="0" y="2380073"/>
            <a:ext cx="44026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When looking at which of the companies is ranked the highest for the fortune rank 500. I wanted to look at how much the companies were earning, as well as how many employees they have in order to compare how well the company is doing withing the ranks.</a:t>
            </a:r>
          </a:p>
          <a:p>
            <a:endParaRPr lang="en-GB" dirty="0"/>
          </a:p>
          <a:p>
            <a:r>
              <a:rPr lang="en-GB" dirty="0"/>
              <a:t>Looking at the bar graphs it show that Tesco and HSBC have the most employees in their companies with Phoenix Group having the least.</a:t>
            </a:r>
          </a:p>
        </p:txBody>
      </p:sp>
    </p:spTree>
    <p:extLst>
      <p:ext uri="{BB962C8B-B14F-4D97-AF65-F5344CB8AC3E}">
        <p14:creationId xmlns:p14="http://schemas.microsoft.com/office/powerpoint/2010/main" val="21250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7D99-A22B-90B9-F761-7F9355516B7A}"/>
              </a:ext>
            </a:extLst>
          </p:cNvPr>
          <p:cNvSpPr>
            <a:spLocks noGrp="1"/>
          </p:cNvSpPr>
          <p:nvPr>
            <p:ph type="title"/>
          </p:nvPr>
        </p:nvSpPr>
        <p:spPr/>
        <p:txBody>
          <a:bodyPr/>
          <a:lstStyle/>
          <a:p>
            <a:r>
              <a:rPr lang="en-GB" dirty="0"/>
              <a:t>UK Companies Profits</a:t>
            </a:r>
          </a:p>
        </p:txBody>
      </p:sp>
      <p:pic>
        <p:nvPicPr>
          <p:cNvPr id="4" name="Content Placeholder 3" descr="A colorful pie chart with numbers and letters&#10;&#10;Description automatically generated">
            <a:extLst>
              <a:ext uri="{FF2B5EF4-FFF2-40B4-BE49-F238E27FC236}">
                <a16:creationId xmlns:a16="http://schemas.microsoft.com/office/drawing/2014/main" id="{902D3C07-899F-D2CE-9AA8-2928C1AC7882}"/>
              </a:ext>
            </a:extLst>
          </p:cNvPr>
          <p:cNvPicPr>
            <a:picLocks noGrp="1" noChangeAspect="1"/>
          </p:cNvPicPr>
          <p:nvPr>
            <p:ph idx="1"/>
          </p:nvPr>
        </p:nvPicPr>
        <p:blipFill>
          <a:blip r:embed="rId2"/>
          <a:stretch>
            <a:fillRect/>
          </a:stretch>
        </p:blipFill>
        <p:spPr>
          <a:xfrm>
            <a:off x="4539" y="2576513"/>
            <a:ext cx="4877198" cy="4080227"/>
          </a:xfrm>
        </p:spPr>
      </p:pic>
      <p:sp>
        <p:nvSpPr>
          <p:cNvPr id="3" name="TextBox 2">
            <a:extLst>
              <a:ext uri="{FF2B5EF4-FFF2-40B4-BE49-F238E27FC236}">
                <a16:creationId xmlns:a16="http://schemas.microsoft.com/office/drawing/2014/main" id="{534FC905-96FD-4131-993C-C08A2312298E}"/>
              </a:ext>
            </a:extLst>
          </p:cNvPr>
          <p:cNvSpPr txBox="1"/>
          <p:nvPr/>
        </p:nvSpPr>
        <p:spPr>
          <a:xfrm>
            <a:off x="5879629" y="2549405"/>
            <a:ext cx="603014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pie chart shows the companies and their percent of profits amongst all of the companies within the dataset. With Rio Tinto having the highest and AstraZeneca being the lowest.</a:t>
            </a:r>
          </a:p>
          <a:p>
            <a:endParaRPr lang="en-GB" dirty="0"/>
          </a:p>
          <a:p>
            <a:r>
              <a:rPr lang="en-GB" dirty="0"/>
              <a:t>Comparing the result of the employees and the company profits I see that there is no correlation as HSBC is seen as the third highest for profit and Tesco being in the 15th position.</a:t>
            </a:r>
          </a:p>
          <a:p>
            <a:endParaRPr lang="en-GB"/>
          </a:p>
          <a:p>
            <a:r>
              <a:rPr lang="en-GB" dirty="0"/>
              <a:t>This is also seen with the two top profit companies as Rio Tinto is the forth lowest in employees while Shell plc is the 8th highest. This makes the search inconclusive for the correlation of employees to profit.</a:t>
            </a:r>
          </a:p>
        </p:txBody>
      </p:sp>
    </p:spTree>
    <p:extLst>
      <p:ext uri="{BB962C8B-B14F-4D97-AF65-F5344CB8AC3E}">
        <p14:creationId xmlns:p14="http://schemas.microsoft.com/office/powerpoint/2010/main" val="3302062829"/>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MatrixVTI</vt:lpstr>
      <vt:lpstr>Top UK Companies</vt:lpstr>
      <vt:lpstr>Brief Information of Dataset</vt:lpstr>
      <vt:lpstr>Number of Industires</vt:lpstr>
      <vt:lpstr>Number of Employees per Company</vt:lpstr>
      <vt:lpstr>UK Companies Profits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2023-09-29T13:07:20Z</dcterms:created>
  <dcterms:modified xsi:type="dcterms:W3CDTF">2023-09-30T14:06:41Z</dcterms:modified>
</cp:coreProperties>
</file>