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B4EF7-6AEE-44FF-B558-B8B5C55EBF19}" v="2310" dt="2023-09-16T13:07:42.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9/16/2023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9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9/16/2023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7582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9/16/2023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68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9/16/2023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5620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9/16/2023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9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9/16/2023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70526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9/16/2023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57595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9/16/2023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4280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9/16/2023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48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9/16/2023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11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9/16/2023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5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9/16/2023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13245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A5468BA0-1AC1-4B64-AF3D-27C720506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654A082-9E79-41BC-ADAF-F80052C57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1801" y="881399"/>
            <a:ext cx="5960086" cy="2233649"/>
          </a:xfrm>
        </p:spPr>
        <p:txBody>
          <a:bodyPr>
            <a:normAutofit/>
          </a:bodyPr>
          <a:lstStyle/>
          <a:p>
            <a:r>
              <a:rPr lang="en-GB" dirty="0"/>
              <a:t>Laptop Dataset Analysis</a:t>
            </a:r>
          </a:p>
        </p:txBody>
      </p:sp>
      <p:sp>
        <p:nvSpPr>
          <p:cNvPr id="3" name="Subtitle 2"/>
          <p:cNvSpPr>
            <a:spLocks noGrp="1"/>
          </p:cNvSpPr>
          <p:nvPr>
            <p:ph type="subTitle" idx="1"/>
          </p:nvPr>
        </p:nvSpPr>
        <p:spPr>
          <a:xfrm>
            <a:off x="761801" y="3972106"/>
            <a:ext cx="5960086" cy="2028837"/>
          </a:xfrm>
        </p:spPr>
        <p:txBody>
          <a:bodyPr vert="horz" lIns="91440" tIns="45720" rIns="91440" bIns="45720" rtlCol="0" anchor="t">
            <a:normAutofit/>
          </a:bodyPr>
          <a:lstStyle/>
          <a:p>
            <a:r>
              <a:rPr lang="en-GB" dirty="0"/>
              <a:t>A look at what the dataset presents to us about the laptop market.</a:t>
            </a:r>
          </a:p>
          <a:p>
            <a:endParaRPr lang="en-GB" dirty="0"/>
          </a:p>
          <a:p>
            <a:r>
              <a:rPr lang="en-GB" dirty="0"/>
              <a:t>By Deividas </a:t>
            </a:r>
            <a:r>
              <a:rPr lang="en-GB" dirty="0" err="1"/>
              <a:t>Petreikis</a:t>
            </a:r>
            <a:endParaRPr lang="en-GB" dirty="0"/>
          </a:p>
        </p:txBody>
      </p:sp>
      <p:sp useBgFill="1">
        <p:nvSpPr>
          <p:cNvPr id="12" name="Rectangle 11">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6468" y="-1"/>
            <a:ext cx="5005532"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6F20FC1-76E0-42F0-95A5-2DCE9876E1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E65F-5AE8-2719-3A71-95BF7B137B32}"/>
              </a:ext>
            </a:extLst>
          </p:cNvPr>
          <p:cNvSpPr>
            <a:spLocks noGrp="1"/>
          </p:cNvSpPr>
          <p:nvPr>
            <p:ph type="title"/>
          </p:nvPr>
        </p:nvSpPr>
        <p:spPr/>
        <p:txBody>
          <a:bodyPr>
            <a:normAutofit/>
          </a:bodyPr>
          <a:lstStyle/>
          <a:p>
            <a:r>
              <a:rPr lang="en-GB" dirty="0"/>
              <a:t>Genral Look At The Stats</a:t>
            </a:r>
          </a:p>
        </p:txBody>
      </p:sp>
      <p:pic>
        <p:nvPicPr>
          <p:cNvPr id="3" name="Picture 2" descr="A number of laptops on a white background&#10;&#10;Description automatically generated">
            <a:extLst>
              <a:ext uri="{FF2B5EF4-FFF2-40B4-BE49-F238E27FC236}">
                <a16:creationId xmlns:a16="http://schemas.microsoft.com/office/drawing/2014/main" id="{E5E0640E-3850-C135-9EC8-2A6E2A53375F}"/>
              </a:ext>
            </a:extLst>
          </p:cNvPr>
          <p:cNvPicPr>
            <a:picLocks noChangeAspect="1"/>
          </p:cNvPicPr>
          <p:nvPr/>
        </p:nvPicPr>
        <p:blipFill>
          <a:blip r:embed="rId2"/>
          <a:stretch>
            <a:fillRect/>
          </a:stretch>
        </p:blipFill>
        <p:spPr>
          <a:xfrm>
            <a:off x="4356983" y="2752725"/>
            <a:ext cx="2066925" cy="1352550"/>
          </a:xfrm>
          <a:prstGeom prst="rect">
            <a:avLst/>
          </a:prstGeom>
        </p:spPr>
      </p:pic>
      <p:pic>
        <p:nvPicPr>
          <p:cNvPr id="4" name="Picture 3" descr="A number on a white background&#10;&#10;Description automatically generated">
            <a:extLst>
              <a:ext uri="{FF2B5EF4-FFF2-40B4-BE49-F238E27FC236}">
                <a16:creationId xmlns:a16="http://schemas.microsoft.com/office/drawing/2014/main" id="{EE2390CE-B847-FADE-73EB-8BE529855224}"/>
              </a:ext>
            </a:extLst>
          </p:cNvPr>
          <p:cNvPicPr>
            <a:picLocks noChangeAspect="1"/>
          </p:cNvPicPr>
          <p:nvPr/>
        </p:nvPicPr>
        <p:blipFill>
          <a:blip r:embed="rId3"/>
          <a:stretch>
            <a:fillRect/>
          </a:stretch>
        </p:blipFill>
        <p:spPr>
          <a:xfrm>
            <a:off x="6478528" y="3426237"/>
            <a:ext cx="2038350" cy="1209675"/>
          </a:xfrm>
          <a:prstGeom prst="rect">
            <a:avLst/>
          </a:prstGeom>
        </p:spPr>
      </p:pic>
      <p:pic>
        <p:nvPicPr>
          <p:cNvPr id="5" name="Picture 4" descr="A number with text on it&#10;&#10;Description automatically generated">
            <a:extLst>
              <a:ext uri="{FF2B5EF4-FFF2-40B4-BE49-F238E27FC236}">
                <a16:creationId xmlns:a16="http://schemas.microsoft.com/office/drawing/2014/main" id="{7C0AA7AC-C004-F23C-40F8-ECC5B6E38158}"/>
              </a:ext>
            </a:extLst>
          </p:cNvPr>
          <p:cNvPicPr>
            <a:picLocks noChangeAspect="1"/>
          </p:cNvPicPr>
          <p:nvPr/>
        </p:nvPicPr>
        <p:blipFill>
          <a:blip r:embed="rId4"/>
          <a:stretch>
            <a:fillRect/>
          </a:stretch>
        </p:blipFill>
        <p:spPr>
          <a:xfrm>
            <a:off x="4522258" y="4269552"/>
            <a:ext cx="1962150" cy="990600"/>
          </a:xfrm>
          <a:prstGeom prst="rect">
            <a:avLst/>
          </a:prstGeom>
        </p:spPr>
      </p:pic>
      <p:sp>
        <p:nvSpPr>
          <p:cNvPr id="6" name="TextBox 5">
            <a:extLst>
              <a:ext uri="{FF2B5EF4-FFF2-40B4-BE49-F238E27FC236}">
                <a16:creationId xmlns:a16="http://schemas.microsoft.com/office/drawing/2014/main" id="{42C30A66-653E-ECAE-5638-3E5E84CAA433}"/>
              </a:ext>
            </a:extLst>
          </p:cNvPr>
          <p:cNvSpPr txBox="1"/>
          <p:nvPr/>
        </p:nvSpPr>
        <p:spPr>
          <a:xfrm>
            <a:off x="423333" y="3508963"/>
            <a:ext cx="315148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When looking at the dataset I was able to gather that there are 1271 laptops that were taken into account, with there being 6 distinct laptop types categorising them. From which 18 companies were the manufacturers of the laptops.</a:t>
            </a:r>
          </a:p>
        </p:txBody>
      </p:sp>
      <p:sp>
        <p:nvSpPr>
          <p:cNvPr id="7" name="TextBox 6">
            <a:extLst>
              <a:ext uri="{FF2B5EF4-FFF2-40B4-BE49-F238E27FC236}">
                <a16:creationId xmlns:a16="http://schemas.microsoft.com/office/drawing/2014/main" id="{59A45B15-6DD2-9AE0-D4E4-D7102273695E}"/>
              </a:ext>
            </a:extLst>
          </p:cNvPr>
          <p:cNvSpPr txBox="1"/>
          <p:nvPr/>
        </p:nvSpPr>
        <p:spPr>
          <a:xfrm>
            <a:off x="423333" y="2681110"/>
            <a:ext cx="28316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After Cleaning the dataset I was able to visualise the information in Power BI.</a:t>
            </a:r>
          </a:p>
        </p:txBody>
      </p:sp>
      <p:sp>
        <p:nvSpPr>
          <p:cNvPr id="8" name="TextBox 7">
            <a:extLst>
              <a:ext uri="{FF2B5EF4-FFF2-40B4-BE49-F238E27FC236}">
                <a16:creationId xmlns:a16="http://schemas.microsoft.com/office/drawing/2014/main" id="{94670F95-7149-24DB-547E-D928211A7630}"/>
              </a:ext>
            </a:extLst>
          </p:cNvPr>
          <p:cNvSpPr txBox="1"/>
          <p:nvPr/>
        </p:nvSpPr>
        <p:spPr>
          <a:xfrm>
            <a:off x="9320560" y="2685584"/>
            <a:ext cx="214660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Due to the dataset being small we can  view the and group the laptops in order to see what the best laptop is for its price.</a:t>
            </a:r>
          </a:p>
        </p:txBody>
      </p:sp>
    </p:spTree>
    <p:extLst>
      <p:ext uri="{BB962C8B-B14F-4D97-AF65-F5344CB8AC3E}">
        <p14:creationId xmlns:p14="http://schemas.microsoft.com/office/powerpoint/2010/main" val="426960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565-F233-040D-38F1-A0638A28067A}"/>
              </a:ext>
            </a:extLst>
          </p:cNvPr>
          <p:cNvSpPr>
            <a:spLocks noGrp="1"/>
          </p:cNvSpPr>
          <p:nvPr>
            <p:ph type="title"/>
          </p:nvPr>
        </p:nvSpPr>
        <p:spPr/>
        <p:txBody>
          <a:bodyPr/>
          <a:lstStyle/>
          <a:p>
            <a:r>
              <a:rPr lang="en-GB" dirty="0"/>
              <a:t>Viewing the Average Values</a:t>
            </a:r>
          </a:p>
        </p:txBody>
      </p:sp>
      <p:pic>
        <p:nvPicPr>
          <p:cNvPr id="3" name="Picture 2" descr="A screen shot of a graph&#10;&#10;Description automatically generated">
            <a:extLst>
              <a:ext uri="{FF2B5EF4-FFF2-40B4-BE49-F238E27FC236}">
                <a16:creationId xmlns:a16="http://schemas.microsoft.com/office/drawing/2014/main" id="{CA6D4560-C8BF-C2CD-9A64-0BED9423AEFC}"/>
              </a:ext>
            </a:extLst>
          </p:cNvPr>
          <p:cNvPicPr>
            <a:picLocks noChangeAspect="1"/>
          </p:cNvPicPr>
          <p:nvPr/>
        </p:nvPicPr>
        <p:blipFill>
          <a:blip r:embed="rId2"/>
          <a:stretch>
            <a:fillRect/>
          </a:stretch>
        </p:blipFill>
        <p:spPr>
          <a:xfrm>
            <a:off x="8803086" y="2637852"/>
            <a:ext cx="2959570" cy="1759433"/>
          </a:xfrm>
          <a:prstGeom prst="rect">
            <a:avLst/>
          </a:prstGeom>
        </p:spPr>
      </p:pic>
      <p:pic>
        <p:nvPicPr>
          <p:cNvPr id="4" name="Picture 3" descr="A screen shot of a computer weight&#10;&#10;Description automatically generated">
            <a:extLst>
              <a:ext uri="{FF2B5EF4-FFF2-40B4-BE49-F238E27FC236}">
                <a16:creationId xmlns:a16="http://schemas.microsoft.com/office/drawing/2014/main" id="{E10A0310-3CA5-A5D0-864D-6048D0E03844}"/>
              </a:ext>
            </a:extLst>
          </p:cNvPr>
          <p:cNvPicPr>
            <a:picLocks noChangeAspect="1"/>
          </p:cNvPicPr>
          <p:nvPr/>
        </p:nvPicPr>
        <p:blipFill>
          <a:blip r:embed="rId3"/>
          <a:stretch>
            <a:fillRect/>
          </a:stretch>
        </p:blipFill>
        <p:spPr>
          <a:xfrm>
            <a:off x="302918" y="2604331"/>
            <a:ext cx="2903125" cy="1762226"/>
          </a:xfrm>
          <a:prstGeom prst="rect">
            <a:avLst/>
          </a:prstGeom>
        </p:spPr>
      </p:pic>
      <p:sp>
        <p:nvSpPr>
          <p:cNvPr id="5" name="TextBox 4">
            <a:extLst>
              <a:ext uri="{FF2B5EF4-FFF2-40B4-BE49-F238E27FC236}">
                <a16:creationId xmlns:a16="http://schemas.microsoft.com/office/drawing/2014/main" id="{C226EAD2-6373-BC59-CE37-C52965F17DC6}"/>
              </a:ext>
            </a:extLst>
          </p:cNvPr>
          <p:cNvSpPr txBox="1"/>
          <p:nvPr/>
        </p:nvSpPr>
        <p:spPr>
          <a:xfrm>
            <a:off x="4402665" y="3734741"/>
            <a:ext cx="30950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Looking at the table I was able to visualise the average values of laptop weight and the price of the laptops.</a:t>
            </a:r>
          </a:p>
        </p:txBody>
      </p:sp>
      <p:sp>
        <p:nvSpPr>
          <p:cNvPr id="6" name="TextBox 5">
            <a:extLst>
              <a:ext uri="{FF2B5EF4-FFF2-40B4-BE49-F238E27FC236}">
                <a16:creationId xmlns:a16="http://schemas.microsoft.com/office/drawing/2014/main" id="{6368C610-F984-CD67-A3A5-358FCD3E1E2D}"/>
              </a:ext>
            </a:extLst>
          </p:cNvPr>
          <p:cNvSpPr txBox="1"/>
          <p:nvPr/>
        </p:nvSpPr>
        <p:spPr>
          <a:xfrm>
            <a:off x="263407" y="4515554"/>
            <a:ext cx="29915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For the weight the average was 2.08 Kg due to companies trying to make their laptops light as possible as seen by the minimum being 0.00.</a:t>
            </a:r>
          </a:p>
        </p:txBody>
      </p:sp>
      <p:sp>
        <p:nvSpPr>
          <p:cNvPr id="7" name="TextBox 6">
            <a:extLst>
              <a:ext uri="{FF2B5EF4-FFF2-40B4-BE49-F238E27FC236}">
                <a16:creationId xmlns:a16="http://schemas.microsoft.com/office/drawing/2014/main" id="{A0A0C859-AAF5-94D6-A38E-A9848AC2E335}"/>
              </a:ext>
            </a:extLst>
          </p:cNvPr>
          <p:cNvSpPr txBox="1"/>
          <p:nvPr/>
        </p:nvSpPr>
        <p:spPr>
          <a:xfrm>
            <a:off x="8701853" y="4430888"/>
            <a:ext cx="301977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With the dataset being in Ruppe's, the price is price is seen as quite high. However converting this price to GBP the average is £582.42. Making the average price not as expensive as initial thought.</a:t>
            </a:r>
          </a:p>
        </p:txBody>
      </p:sp>
    </p:spTree>
    <p:extLst>
      <p:ext uri="{BB962C8B-B14F-4D97-AF65-F5344CB8AC3E}">
        <p14:creationId xmlns:p14="http://schemas.microsoft.com/office/powerpoint/2010/main" val="323024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BC1D-36D8-ED31-9F9F-57123DDC10CE}"/>
              </a:ext>
            </a:extLst>
          </p:cNvPr>
          <p:cNvSpPr>
            <a:spLocks noGrp="1"/>
          </p:cNvSpPr>
          <p:nvPr>
            <p:ph type="title"/>
          </p:nvPr>
        </p:nvSpPr>
        <p:spPr/>
        <p:txBody>
          <a:bodyPr/>
          <a:lstStyle/>
          <a:p>
            <a:r>
              <a:rPr lang="en-GB" dirty="0"/>
              <a:t>Number Of Laptops</a:t>
            </a:r>
          </a:p>
        </p:txBody>
      </p:sp>
      <p:pic>
        <p:nvPicPr>
          <p:cNvPr id="3" name="Picture 2" descr="A graph of company&amp;#39;s company&amp;#39;s company&#10;&#10;Description automatically generated">
            <a:extLst>
              <a:ext uri="{FF2B5EF4-FFF2-40B4-BE49-F238E27FC236}">
                <a16:creationId xmlns:a16="http://schemas.microsoft.com/office/drawing/2014/main" id="{33144EF3-F0C7-1D81-714C-FA1489924D7D}"/>
              </a:ext>
            </a:extLst>
          </p:cNvPr>
          <p:cNvPicPr>
            <a:picLocks noChangeAspect="1"/>
          </p:cNvPicPr>
          <p:nvPr/>
        </p:nvPicPr>
        <p:blipFill>
          <a:blip r:embed="rId2"/>
          <a:stretch>
            <a:fillRect/>
          </a:stretch>
        </p:blipFill>
        <p:spPr>
          <a:xfrm>
            <a:off x="190030" y="2892339"/>
            <a:ext cx="5565420" cy="3632139"/>
          </a:xfrm>
          <a:prstGeom prst="rect">
            <a:avLst/>
          </a:prstGeom>
        </p:spPr>
      </p:pic>
      <p:sp>
        <p:nvSpPr>
          <p:cNvPr id="4" name="TextBox 3">
            <a:extLst>
              <a:ext uri="{FF2B5EF4-FFF2-40B4-BE49-F238E27FC236}">
                <a16:creationId xmlns:a16="http://schemas.microsoft.com/office/drawing/2014/main" id="{B65A042F-3684-20CB-5F8C-376EC5B5584F}"/>
              </a:ext>
            </a:extLst>
          </p:cNvPr>
          <p:cNvSpPr txBox="1"/>
          <p:nvPr/>
        </p:nvSpPr>
        <p:spPr>
          <a:xfrm>
            <a:off x="6942666" y="2963333"/>
            <a:ext cx="425214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While traversing through the dataset I wanted to know the company that had the most laptops within the dataset. I created a visualisation of this, which showed Lenovo as having the most laptops in the dataset with Huawei having the least.</a:t>
            </a:r>
          </a:p>
        </p:txBody>
      </p:sp>
      <p:sp>
        <p:nvSpPr>
          <p:cNvPr id="5" name="TextBox 4">
            <a:extLst>
              <a:ext uri="{FF2B5EF4-FFF2-40B4-BE49-F238E27FC236}">
                <a16:creationId xmlns:a16="http://schemas.microsoft.com/office/drawing/2014/main" id="{344C4FC8-1075-8205-7164-11362A0A0219}"/>
              </a:ext>
            </a:extLst>
          </p:cNvPr>
          <p:cNvSpPr txBox="1"/>
          <p:nvPr/>
        </p:nvSpPr>
        <p:spPr>
          <a:xfrm>
            <a:off x="7006683" y="4990170"/>
            <a:ext cx="38657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With this I can see that the company with the most variety for laptops is Lenovo.</a:t>
            </a:r>
          </a:p>
        </p:txBody>
      </p:sp>
    </p:spTree>
    <p:extLst>
      <p:ext uri="{BB962C8B-B14F-4D97-AF65-F5344CB8AC3E}">
        <p14:creationId xmlns:p14="http://schemas.microsoft.com/office/powerpoint/2010/main" val="261301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841B-1887-EA51-7E1C-7427B51D5B5C}"/>
              </a:ext>
            </a:extLst>
          </p:cNvPr>
          <p:cNvSpPr>
            <a:spLocks noGrp="1"/>
          </p:cNvSpPr>
          <p:nvPr>
            <p:ph type="title"/>
          </p:nvPr>
        </p:nvSpPr>
        <p:spPr/>
        <p:txBody>
          <a:bodyPr/>
          <a:lstStyle/>
          <a:p>
            <a:r>
              <a:rPr lang="en-GB" dirty="0"/>
              <a:t>Types Of Laptops</a:t>
            </a:r>
          </a:p>
        </p:txBody>
      </p:sp>
      <p:pic>
        <p:nvPicPr>
          <p:cNvPr id="3" name="Picture 2" descr="A pie chart with numbers and text&#10;&#10;Description automatically generated">
            <a:extLst>
              <a:ext uri="{FF2B5EF4-FFF2-40B4-BE49-F238E27FC236}">
                <a16:creationId xmlns:a16="http://schemas.microsoft.com/office/drawing/2014/main" id="{6234C287-D676-A3A4-565F-0F28226BA4E0}"/>
              </a:ext>
            </a:extLst>
          </p:cNvPr>
          <p:cNvPicPr>
            <a:picLocks noChangeAspect="1"/>
          </p:cNvPicPr>
          <p:nvPr/>
        </p:nvPicPr>
        <p:blipFill>
          <a:blip r:embed="rId2"/>
          <a:stretch>
            <a:fillRect/>
          </a:stretch>
        </p:blipFill>
        <p:spPr>
          <a:xfrm>
            <a:off x="5890921" y="2614725"/>
            <a:ext cx="5640680" cy="3500624"/>
          </a:xfrm>
          <a:prstGeom prst="rect">
            <a:avLst/>
          </a:prstGeom>
        </p:spPr>
      </p:pic>
      <p:sp>
        <p:nvSpPr>
          <p:cNvPr id="4" name="TextBox 3">
            <a:extLst>
              <a:ext uri="{FF2B5EF4-FFF2-40B4-BE49-F238E27FC236}">
                <a16:creationId xmlns:a16="http://schemas.microsoft.com/office/drawing/2014/main" id="{8AA43D81-75AF-4C8C-570D-0A4FC6E36045}"/>
              </a:ext>
            </a:extLst>
          </p:cNvPr>
          <p:cNvSpPr txBox="1"/>
          <p:nvPr/>
        </p:nvSpPr>
        <p:spPr>
          <a:xfrm>
            <a:off x="752707" y="2787804"/>
            <a:ext cx="44697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After finding out the highest producing companies, I wanted to look into the percent of laptops made by type.</a:t>
            </a:r>
          </a:p>
        </p:txBody>
      </p:sp>
      <p:sp>
        <p:nvSpPr>
          <p:cNvPr id="5" name="TextBox 4">
            <a:extLst>
              <a:ext uri="{FF2B5EF4-FFF2-40B4-BE49-F238E27FC236}">
                <a16:creationId xmlns:a16="http://schemas.microsoft.com/office/drawing/2014/main" id="{1FF1D5D2-0026-986B-14C7-25956D608279}"/>
              </a:ext>
            </a:extLst>
          </p:cNvPr>
          <p:cNvSpPr txBox="1"/>
          <p:nvPr/>
        </p:nvSpPr>
        <p:spPr>
          <a:xfrm>
            <a:off x="752706" y="3772828"/>
            <a:ext cx="38583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From the donut graph I can see that the Notebook is the highest percent of laptops present in the dataset at 55.78%, with the second type being gaming at 15.97%.</a:t>
            </a:r>
          </a:p>
        </p:txBody>
      </p:sp>
      <p:sp>
        <p:nvSpPr>
          <p:cNvPr id="6" name="TextBox 5">
            <a:extLst>
              <a:ext uri="{FF2B5EF4-FFF2-40B4-BE49-F238E27FC236}">
                <a16:creationId xmlns:a16="http://schemas.microsoft.com/office/drawing/2014/main" id="{C50EADDE-3700-7E51-671D-DB3F291666B8}"/>
              </a:ext>
            </a:extLst>
          </p:cNvPr>
          <p:cNvSpPr txBox="1"/>
          <p:nvPr/>
        </p:nvSpPr>
        <p:spPr>
          <a:xfrm>
            <a:off x="789877" y="5250366"/>
            <a:ext cx="38564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order to get a laptop for work I believe that the Notebook is the best choice as it is the highest produce meaning there is more </a:t>
            </a:r>
            <a:r>
              <a:rPr lang="en-GB" dirty="0">
                <a:ea typeface="+mn-lt"/>
                <a:cs typeface="+mn-lt"/>
              </a:rPr>
              <a:t>variety</a:t>
            </a:r>
            <a:r>
              <a:rPr lang="en-GB" dirty="0"/>
              <a:t> in what I can choose.</a:t>
            </a:r>
          </a:p>
        </p:txBody>
      </p:sp>
    </p:spTree>
    <p:extLst>
      <p:ext uri="{BB962C8B-B14F-4D97-AF65-F5344CB8AC3E}">
        <p14:creationId xmlns:p14="http://schemas.microsoft.com/office/powerpoint/2010/main" val="128843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E4FE-26F7-FE29-33A8-EF9E4EA8AAB6}"/>
              </a:ext>
            </a:extLst>
          </p:cNvPr>
          <p:cNvSpPr>
            <a:spLocks noGrp="1"/>
          </p:cNvSpPr>
          <p:nvPr>
            <p:ph type="title"/>
          </p:nvPr>
        </p:nvSpPr>
        <p:spPr/>
        <p:txBody>
          <a:bodyPr/>
          <a:lstStyle/>
          <a:p>
            <a:r>
              <a:rPr lang="en-GB" dirty="0"/>
              <a:t>Popular Storage Type</a:t>
            </a:r>
          </a:p>
        </p:txBody>
      </p:sp>
      <p:pic>
        <p:nvPicPr>
          <p:cNvPr id="3" name="Picture 2" descr="A graph with numbers and a bar chart&#10;&#10;Description automatically generated">
            <a:extLst>
              <a:ext uri="{FF2B5EF4-FFF2-40B4-BE49-F238E27FC236}">
                <a16:creationId xmlns:a16="http://schemas.microsoft.com/office/drawing/2014/main" id="{222C54B0-6D5D-1832-C3D4-3829A1535ACD}"/>
              </a:ext>
            </a:extLst>
          </p:cNvPr>
          <p:cNvPicPr>
            <a:picLocks noChangeAspect="1"/>
          </p:cNvPicPr>
          <p:nvPr/>
        </p:nvPicPr>
        <p:blipFill>
          <a:blip r:embed="rId2"/>
          <a:stretch>
            <a:fillRect/>
          </a:stretch>
        </p:blipFill>
        <p:spPr>
          <a:xfrm>
            <a:off x="5063066" y="2630133"/>
            <a:ext cx="6280385" cy="2999437"/>
          </a:xfrm>
          <a:prstGeom prst="rect">
            <a:avLst/>
          </a:prstGeom>
        </p:spPr>
      </p:pic>
      <p:sp>
        <p:nvSpPr>
          <p:cNvPr id="4" name="TextBox 3">
            <a:extLst>
              <a:ext uri="{FF2B5EF4-FFF2-40B4-BE49-F238E27FC236}">
                <a16:creationId xmlns:a16="http://schemas.microsoft.com/office/drawing/2014/main" id="{49617FC4-5694-6792-769A-C1601C090844}"/>
              </a:ext>
            </a:extLst>
          </p:cNvPr>
          <p:cNvSpPr txBox="1"/>
          <p:nvPr/>
        </p:nvSpPr>
        <p:spPr>
          <a:xfrm>
            <a:off x="604024" y="2769219"/>
            <a:ext cx="420958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Looking at the storage type it gives me a better understanding on the hardware of the laptops and the most popular type means that repairs would be easier as they would be in stock.</a:t>
            </a:r>
          </a:p>
        </p:txBody>
      </p:sp>
      <p:sp>
        <p:nvSpPr>
          <p:cNvPr id="5" name="TextBox 4">
            <a:extLst>
              <a:ext uri="{FF2B5EF4-FFF2-40B4-BE49-F238E27FC236}">
                <a16:creationId xmlns:a16="http://schemas.microsoft.com/office/drawing/2014/main" id="{5233E8BB-86D2-67FD-B583-9A3F9AC0835B}"/>
              </a:ext>
            </a:extLst>
          </p:cNvPr>
          <p:cNvSpPr txBox="1"/>
          <p:nvPr/>
        </p:nvSpPr>
        <p:spPr>
          <a:xfrm>
            <a:off x="604024" y="4302512"/>
            <a:ext cx="42095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With this in mind, I believe that a laptop with SSD would be the best choice as it has the highest amount of laptops that are present with this storage type.</a:t>
            </a:r>
          </a:p>
        </p:txBody>
      </p:sp>
    </p:spTree>
    <p:extLst>
      <p:ext uri="{BB962C8B-B14F-4D97-AF65-F5344CB8AC3E}">
        <p14:creationId xmlns:p14="http://schemas.microsoft.com/office/powerpoint/2010/main" val="92850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A44D-02E5-4693-5540-700791C85850}"/>
              </a:ext>
            </a:extLst>
          </p:cNvPr>
          <p:cNvSpPr>
            <a:spLocks noGrp="1"/>
          </p:cNvSpPr>
          <p:nvPr>
            <p:ph type="title"/>
          </p:nvPr>
        </p:nvSpPr>
        <p:spPr/>
        <p:txBody>
          <a:bodyPr/>
          <a:lstStyle/>
          <a:p>
            <a:r>
              <a:rPr lang="en-GB" dirty="0"/>
              <a:t>Most Expensive Laptops</a:t>
            </a:r>
          </a:p>
        </p:txBody>
      </p:sp>
      <p:pic>
        <p:nvPicPr>
          <p:cNvPr id="3" name="Picture 2" descr="A graph of company logos&#10;&#10;Description automatically generated">
            <a:extLst>
              <a:ext uri="{FF2B5EF4-FFF2-40B4-BE49-F238E27FC236}">
                <a16:creationId xmlns:a16="http://schemas.microsoft.com/office/drawing/2014/main" id="{C70B16E8-FC7E-4ECE-57AA-E1A4B22BB0D3}"/>
              </a:ext>
            </a:extLst>
          </p:cNvPr>
          <p:cNvPicPr>
            <a:picLocks noChangeAspect="1"/>
          </p:cNvPicPr>
          <p:nvPr/>
        </p:nvPicPr>
        <p:blipFill>
          <a:blip r:embed="rId2"/>
          <a:stretch>
            <a:fillRect/>
          </a:stretch>
        </p:blipFill>
        <p:spPr>
          <a:xfrm>
            <a:off x="171215" y="3346474"/>
            <a:ext cx="6572013" cy="2507495"/>
          </a:xfrm>
          <a:prstGeom prst="rect">
            <a:avLst/>
          </a:prstGeom>
        </p:spPr>
      </p:pic>
      <p:sp>
        <p:nvSpPr>
          <p:cNvPr id="4" name="TextBox 3">
            <a:extLst>
              <a:ext uri="{FF2B5EF4-FFF2-40B4-BE49-F238E27FC236}">
                <a16:creationId xmlns:a16="http://schemas.microsoft.com/office/drawing/2014/main" id="{257CB607-D2EF-7B1A-386D-665AA3038FD8}"/>
              </a:ext>
            </a:extLst>
          </p:cNvPr>
          <p:cNvSpPr txBox="1"/>
          <p:nvPr/>
        </p:nvSpPr>
        <p:spPr>
          <a:xfrm>
            <a:off x="7155365" y="2759926"/>
            <a:ext cx="4488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To get an overall understanding of the laptop market I wanted to view the prices of laptop per company, especially that of which is the most expensive per company.</a:t>
            </a:r>
          </a:p>
        </p:txBody>
      </p:sp>
      <p:sp>
        <p:nvSpPr>
          <p:cNvPr id="5" name="TextBox 4">
            <a:extLst>
              <a:ext uri="{FF2B5EF4-FFF2-40B4-BE49-F238E27FC236}">
                <a16:creationId xmlns:a16="http://schemas.microsoft.com/office/drawing/2014/main" id="{C4B84C69-0125-AB9B-5247-47C2D64DFA95}"/>
              </a:ext>
            </a:extLst>
          </p:cNvPr>
          <p:cNvSpPr txBox="1"/>
          <p:nvPr/>
        </p:nvSpPr>
        <p:spPr>
          <a:xfrm>
            <a:off x="7155365" y="3958682"/>
            <a:ext cx="44883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From the scatter graph we can see that Razer has the most expensive laptops on the market while Mediacom and Chuwi have the most cheapest laptops on the market.</a:t>
            </a:r>
          </a:p>
        </p:txBody>
      </p:sp>
      <p:sp>
        <p:nvSpPr>
          <p:cNvPr id="6" name="TextBox 5">
            <a:extLst>
              <a:ext uri="{FF2B5EF4-FFF2-40B4-BE49-F238E27FC236}">
                <a16:creationId xmlns:a16="http://schemas.microsoft.com/office/drawing/2014/main" id="{2F3EB39D-CC4C-44D7-FB4F-5DD17E99B3C7}"/>
              </a:ext>
            </a:extLst>
          </p:cNvPr>
          <p:cNvSpPr txBox="1"/>
          <p:nvPr/>
        </p:nvSpPr>
        <p:spPr>
          <a:xfrm>
            <a:off x="7155366" y="5380462"/>
            <a:ext cx="4488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Overall, I believe that I would go for a laptop that is based in the middle as that would have the market average price and a more well know company name.</a:t>
            </a:r>
          </a:p>
        </p:txBody>
      </p:sp>
    </p:spTree>
    <p:extLst>
      <p:ext uri="{BB962C8B-B14F-4D97-AF65-F5344CB8AC3E}">
        <p14:creationId xmlns:p14="http://schemas.microsoft.com/office/powerpoint/2010/main" val="412305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27EB-AEB5-6A59-2260-1F7768DC968A}"/>
              </a:ext>
            </a:extLst>
          </p:cNvPr>
          <p:cNvSpPr>
            <a:spLocks noGrp="1"/>
          </p:cNvSpPr>
          <p:nvPr>
            <p:ph type="title"/>
          </p:nvPr>
        </p:nvSpPr>
        <p:spPr/>
        <p:txBody>
          <a:bodyPr/>
          <a:lstStyle/>
          <a:p>
            <a:r>
              <a:rPr lang="en-GB" dirty="0"/>
              <a:t>Conclusion</a:t>
            </a:r>
          </a:p>
        </p:txBody>
      </p:sp>
      <p:sp>
        <p:nvSpPr>
          <p:cNvPr id="3" name="TextBox 2">
            <a:extLst>
              <a:ext uri="{FF2B5EF4-FFF2-40B4-BE49-F238E27FC236}">
                <a16:creationId xmlns:a16="http://schemas.microsoft.com/office/drawing/2014/main" id="{09B3A88C-13B6-E137-AC2C-43E56355946A}"/>
              </a:ext>
            </a:extLst>
          </p:cNvPr>
          <p:cNvSpPr txBox="1"/>
          <p:nvPr/>
        </p:nvSpPr>
        <p:spPr>
          <a:xfrm>
            <a:off x="408877" y="2769219"/>
            <a:ext cx="97201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When looking through this data and visualisations I was able to come to the conclusion that the best laptop would that of Lenovo or Dell which is a notebook with a SSD storage type. </a:t>
            </a:r>
          </a:p>
        </p:txBody>
      </p:sp>
      <p:sp>
        <p:nvSpPr>
          <p:cNvPr id="4" name="TextBox 3">
            <a:extLst>
              <a:ext uri="{FF2B5EF4-FFF2-40B4-BE49-F238E27FC236}">
                <a16:creationId xmlns:a16="http://schemas.microsoft.com/office/drawing/2014/main" id="{CF82AB07-7081-DA02-05B1-3A534BAA55CD}"/>
              </a:ext>
            </a:extLst>
          </p:cNvPr>
          <p:cNvSpPr txBox="1"/>
          <p:nvPr/>
        </p:nvSpPr>
        <p:spPr>
          <a:xfrm>
            <a:off x="408878" y="3670608"/>
            <a:ext cx="104078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This gives me a good basis of what I should be looking for when I decide to go and purchase a laptop for myself. This could also be used by other people who wish to do the same as they can view the data and visualisations and come to their own conclusions on what they wish to purchase.</a:t>
            </a:r>
          </a:p>
        </p:txBody>
      </p:sp>
    </p:spTree>
    <p:extLst>
      <p:ext uri="{BB962C8B-B14F-4D97-AF65-F5344CB8AC3E}">
        <p14:creationId xmlns:p14="http://schemas.microsoft.com/office/powerpoint/2010/main" val="179488311"/>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BevelVTI</vt:lpstr>
      <vt:lpstr>Laptop Dataset Analysis</vt:lpstr>
      <vt:lpstr>Genral Look At The Stats</vt:lpstr>
      <vt:lpstr>Viewing the Average Values</vt:lpstr>
      <vt:lpstr>Number Of Laptops</vt:lpstr>
      <vt:lpstr>Types Of Laptops</vt:lpstr>
      <vt:lpstr>Popular Storage Type</vt:lpstr>
      <vt:lpstr>Most Expensive Laptops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351</cp:revision>
  <dcterms:created xsi:type="dcterms:W3CDTF">2023-09-16T09:01:30Z</dcterms:created>
  <dcterms:modified xsi:type="dcterms:W3CDTF">2023-09-16T13:56:00Z</dcterms:modified>
</cp:coreProperties>
</file>