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58" r:id="rId5"/>
    <p:sldId id="276" r:id="rId6"/>
    <p:sldId id="277" r:id="rId7"/>
    <p:sldId id="278" r:id="rId8"/>
    <p:sldId id="279" r:id="rId9"/>
    <p:sldId id="259" r:id="rId10"/>
    <p:sldId id="280" r:id="rId11"/>
    <p:sldId id="26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>
        <p:scale>
          <a:sx n="75" d="100"/>
          <a:sy n="75" d="100"/>
        </p:scale>
        <p:origin x="-12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ABF98-66D7-4A68-9B94-65D99E48A301}" type="datetimeFigureOut">
              <a:rPr lang="pt-BR" smtClean="0"/>
              <a:pPr/>
              <a:t>20/10/2011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28F6-8AC4-4ECD-B133-832D06ED6F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Adicionar conceitos referentes a LFA, para</a:t>
            </a:r>
            <a:r>
              <a:rPr lang="pt-BR" baseline="0" dirty="0" smtClean="0"/>
              <a:t> auxiliar no aprendizado e estudo da disciplina. Objetivos </a:t>
            </a:r>
            <a:r>
              <a:rPr lang="pt-BR" baseline="0" dirty="0" err="1" smtClean="0"/>
              <a:t>especificos</a:t>
            </a:r>
            <a:r>
              <a:rPr lang="pt-BR" baseline="0" dirty="0" smtClean="0"/>
              <a:t>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28F6-8AC4-4ECD-B133-832D06ED6FD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Segundo o IBGE 2011 a educação</a:t>
            </a:r>
            <a:r>
              <a:rPr lang="pt-BR" baseline="0" dirty="0" smtClean="0"/>
              <a:t> no </a:t>
            </a:r>
            <a:r>
              <a:rPr lang="pt-BR" baseline="0" dirty="0" err="1" smtClean="0"/>
              <a:t>brasil</a:t>
            </a:r>
            <a:r>
              <a:rPr lang="pt-BR" baseline="0" dirty="0" smtClean="0"/>
              <a:t> tem crescido significativamente, este fato deve-se não só ao crescimento </a:t>
            </a:r>
            <a:r>
              <a:rPr lang="pt-BR" baseline="0" dirty="0" err="1" smtClean="0"/>
              <a:t>economico</a:t>
            </a:r>
            <a:r>
              <a:rPr lang="pt-BR" baseline="0" dirty="0" smtClean="0"/>
              <a:t> e social, mas também..</a:t>
            </a:r>
          </a:p>
          <a:p>
            <a:r>
              <a:rPr lang="pt-BR" baseline="0" dirty="0" smtClean="0"/>
              <a:t>As metodologias antigas de ensino, importantes e necessárias, mas </a:t>
            </a:r>
            <a:r>
              <a:rPr lang="pt-BR" baseline="0" dirty="0" err="1" smtClean="0"/>
              <a:t>exercitrar</a:t>
            </a:r>
            <a:r>
              <a:rPr lang="pt-BR" baseline="0" dirty="0" smtClean="0"/>
              <a:t> e por em prática. Dentre as novas  </a:t>
            </a:r>
            <a:r>
              <a:rPr lang="pt-BR" baseline="0" dirty="0" err="1" smtClean="0"/>
              <a:t>met</a:t>
            </a:r>
            <a:r>
              <a:rPr lang="pt-BR" baseline="0" dirty="0" smtClean="0"/>
              <a:t> destacam-se as ferramentas </a:t>
            </a:r>
            <a:r>
              <a:rPr lang="pt-BR" baseline="0" dirty="0" err="1" smtClean="0"/>
              <a:t>multemidia</a:t>
            </a:r>
            <a:endParaRPr lang="pt-BR" baseline="0" dirty="0" smtClean="0"/>
          </a:p>
          <a:p>
            <a:r>
              <a:rPr lang="pt-BR" baseline="0" dirty="0" smtClean="0"/>
              <a:t>A computação utiliza de aplicações </a:t>
            </a:r>
            <a:r>
              <a:rPr lang="pt-BR" baseline="0" dirty="0" err="1" smtClean="0"/>
              <a:t>multisensoriais</a:t>
            </a:r>
            <a:r>
              <a:rPr lang="pt-BR" baseline="0" dirty="0" smtClean="0"/>
              <a:t>, as quais aceleram o processo de aprendizagem e prende a atenção das pessoas. Ler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28F6-8AC4-4ECD-B133-832D06ED6FD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Segundo o IBGE 2011 a educação</a:t>
            </a:r>
            <a:r>
              <a:rPr lang="pt-BR" baseline="0" dirty="0" smtClean="0"/>
              <a:t> no </a:t>
            </a:r>
            <a:r>
              <a:rPr lang="pt-BR" baseline="0" dirty="0" err="1" smtClean="0"/>
              <a:t>brasil</a:t>
            </a:r>
            <a:r>
              <a:rPr lang="pt-BR" baseline="0" dirty="0" smtClean="0"/>
              <a:t> tem crescido significativamente, este fato deve-se não só ao crescimento </a:t>
            </a:r>
            <a:r>
              <a:rPr lang="pt-BR" baseline="0" dirty="0" err="1" smtClean="0"/>
              <a:t>economico</a:t>
            </a:r>
            <a:r>
              <a:rPr lang="pt-BR" baseline="0" dirty="0" smtClean="0"/>
              <a:t> e social, mas também..</a:t>
            </a:r>
          </a:p>
          <a:p>
            <a:r>
              <a:rPr lang="pt-BR" baseline="0" dirty="0" smtClean="0"/>
              <a:t>As metodologias antigas de ensino, importantes e necessárias, mas </a:t>
            </a:r>
            <a:r>
              <a:rPr lang="pt-BR" baseline="0" dirty="0" err="1" smtClean="0"/>
              <a:t>exercitrar</a:t>
            </a:r>
            <a:r>
              <a:rPr lang="pt-BR" baseline="0" dirty="0" smtClean="0"/>
              <a:t> e por em prática. Dentre as novas  </a:t>
            </a:r>
            <a:r>
              <a:rPr lang="pt-BR" baseline="0" dirty="0" err="1" smtClean="0"/>
              <a:t>met</a:t>
            </a:r>
            <a:r>
              <a:rPr lang="pt-BR" baseline="0" dirty="0" smtClean="0"/>
              <a:t> destacam-se as ferramentas </a:t>
            </a:r>
            <a:r>
              <a:rPr lang="pt-BR" baseline="0" dirty="0" err="1" smtClean="0"/>
              <a:t>multemidia</a:t>
            </a:r>
            <a:endParaRPr lang="pt-BR" baseline="0" dirty="0" smtClean="0"/>
          </a:p>
          <a:p>
            <a:r>
              <a:rPr lang="pt-BR" baseline="0" dirty="0" smtClean="0"/>
              <a:t>A computação utiliza de aplicações </a:t>
            </a:r>
            <a:r>
              <a:rPr lang="pt-BR" baseline="0" dirty="0" err="1" smtClean="0"/>
              <a:t>multisensoriais</a:t>
            </a:r>
            <a:r>
              <a:rPr lang="pt-BR" baseline="0" dirty="0" smtClean="0"/>
              <a:t>, as quais aceleram o processo de aprendizagem e prende a atenção das pessoas. Ler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28F6-8AC4-4ECD-B133-832D06ED6FD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Segundo o IBGE 2011 a educação</a:t>
            </a:r>
            <a:r>
              <a:rPr lang="pt-BR" baseline="0" dirty="0" smtClean="0"/>
              <a:t> no </a:t>
            </a:r>
            <a:r>
              <a:rPr lang="pt-BR" baseline="0" dirty="0" err="1" smtClean="0"/>
              <a:t>brasil</a:t>
            </a:r>
            <a:r>
              <a:rPr lang="pt-BR" baseline="0" dirty="0" smtClean="0"/>
              <a:t> tem crescido significativamente, este fato deve-se não só ao crescimento </a:t>
            </a:r>
            <a:r>
              <a:rPr lang="pt-BR" baseline="0" dirty="0" err="1" smtClean="0"/>
              <a:t>economico</a:t>
            </a:r>
            <a:r>
              <a:rPr lang="pt-BR" baseline="0" dirty="0" smtClean="0"/>
              <a:t> e social, mas também..</a:t>
            </a:r>
          </a:p>
          <a:p>
            <a:r>
              <a:rPr lang="pt-BR" baseline="0" dirty="0" smtClean="0"/>
              <a:t>As metodologias antigas de ensino, importantes e necessárias, mas </a:t>
            </a:r>
            <a:r>
              <a:rPr lang="pt-BR" baseline="0" dirty="0" err="1" smtClean="0"/>
              <a:t>exercitrar</a:t>
            </a:r>
            <a:r>
              <a:rPr lang="pt-BR" baseline="0" dirty="0" smtClean="0"/>
              <a:t> e por em prática. Dentre as novas  </a:t>
            </a:r>
            <a:r>
              <a:rPr lang="pt-BR" baseline="0" dirty="0" err="1" smtClean="0"/>
              <a:t>met</a:t>
            </a:r>
            <a:r>
              <a:rPr lang="pt-BR" baseline="0" dirty="0" smtClean="0"/>
              <a:t> destacam-se as ferramentas </a:t>
            </a:r>
            <a:r>
              <a:rPr lang="pt-BR" baseline="0" dirty="0" err="1" smtClean="0"/>
              <a:t>multemidia</a:t>
            </a:r>
            <a:endParaRPr lang="pt-BR" baseline="0" dirty="0" smtClean="0"/>
          </a:p>
          <a:p>
            <a:r>
              <a:rPr lang="pt-BR" baseline="0" dirty="0" smtClean="0"/>
              <a:t>A computação utiliza de aplicações </a:t>
            </a:r>
            <a:r>
              <a:rPr lang="pt-BR" baseline="0" dirty="0" err="1" smtClean="0"/>
              <a:t>multisensoriais</a:t>
            </a:r>
            <a:r>
              <a:rPr lang="pt-BR" baseline="0" dirty="0" smtClean="0"/>
              <a:t>, as quais aceleram o processo de aprendizagem e prende a atenção das pessoas. Ler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28F6-8AC4-4ECD-B133-832D06ED6FD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Segundo o IBGE 2011 a educação</a:t>
            </a:r>
            <a:r>
              <a:rPr lang="pt-BR" baseline="0" dirty="0" smtClean="0"/>
              <a:t> no </a:t>
            </a:r>
            <a:r>
              <a:rPr lang="pt-BR" baseline="0" dirty="0" err="1" smtClean="0"/>
              <a:t>brasil</a:t>
            </a:r>
            <a:r>
              <a:rPr lang="pt-BR" baseline="0" dirty="0" smtClean="0"/>
              <a:t> tem crescido significativamente, este fato deve-se não só ao crescimento </a:t>
            </a:r>
            <a:r>
              <a:rPr lang="pt-BR" baseline="0" dirty="0" err="1" smtClean="0"/>
              <a:t>economico</a:t>
            </a:r>
            <a:r>
              <a:rPr lang="pt-BR" baseline="0" dirty="0" smtClean="0"/>
              <a:t> e social, mas também..</a:t>
            </a:r>
          </a:p>
          <a:p>
            <a:r>
              <a:rPr lang="pt-BR" baseline="0" dirty="0" smtClean="0"/>
              <a:t>As metodologias antigas de ensino, importantes e necessárias, mas </a:t>
            </a:r>
            <a:r>
              <a:rPr lang="pt-BR" baseline="0" dirty="0" err="1" smtClean="0"/>
              <a:t>exercitrar</a:t>
            </a:r>
            <a:r>
              <a:rPr lang="pt-BR" baseline="0" dirty="0" smtClean="0"/>
              <a:t> e por em prática. Dentre as novas  </a:t>
            </a:r>
            <a:r>
              <a:rPr lang="pt-BR" baseline="0" dirty="0" err="1" smtClean="0"/>
              <a:t>met</a:t>
            </a:r>
            <a:r>
              <a:rPr lang="pt-BR" baseline="0" dirty="0" smtClean="0"/>
              <a:t> destacam-se as ferramentas </a:t>
            </a:r>
            <a:r>
              <a:rPr lang="pt-BR" baseline="0" dirty="0" err="1" smtClean="0"/>
              <a:t>multemidia</a:t>
            </a:r>
            <a:endParaRPr lang="pt-BR" baseline="0" dirty="0" smtClean="0"/>
          </a:p>
          <a:p>
            <a:r>
              <a:rPr lang="pt-BR" baseline="0" dirty="0" smtClean="0"/>
              <a:t>A computação utiliza de aplicações </a:t>
            </a:r>
            <a:r>
              <a:rPr lang="pt-BR" baseline="0" dirty="0" err="1" smtClean="0"/>
              <a:t>multisensoriais</a:t>
            </a:r>
            <a:r>
              <a:rPr lang="pt-BR" baseline="0" dirty="0" smtClean="0"/>
              <a:t>, as quais aceleram o processo de aprendizagem e prende a atenção das pessoas. Ler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28F6-8AC4-4ECD-B133-832D06ED6FD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Segundo o IBGE 2011 a educação</a:t>
            </a:r>
            <a:r>
              <a:rPr lang="pt-BR" baseline="0" dirty="0" smtClean="0"/>
              <a:t> no </a:t>
            </a:r>
            <a:r>
              <a:rPr lang="pt-BR" baseline="0" dirty="0" err="1" smtClean="0"/>
              <a:t>brasil</a:t>
            </a:r>
            <a:r>
              <a:rPr lang="pt-BR" baseline="0" dirty="0" smtClean="0"/>
              <a:t> tem crescido significativamente, este fato deve-se não só ao crescimento </a:t>
            </a:r>
            <a:r>
              <a:rPr lang="pt-BR" baseline="0" dirty="0" err="1" smtClean="0"/>
              <a:t>economico</a:t>
            </a:r>
            <a:r>
              <a:rPr lang="pt-BR" baseline="0" dirty="0" smtClean="0"/>
              <a:t> e social, mas também..</a:t>
            </a:r>
          </a:p>
          <a:p>
            <a:r>
              <a:rPr lang="pt-BR" baseline="0" dirty="0" smtClean="0"/>
              <a:t>As metodologias antigas de ensino, importantes e necessárias, mas </a:t>
            </a:r>
            <a:r>
              <a:rPr lang="pt-BR" baseline="0" dirty="0" err="1" smtClean="0"/>
              <a:t>exercitrar</a:t>
            </a:r>
            <a:r>
              <a:rPr lang="pt-BR" baseline="0" dirty="0" smtClean="0"/>
              <a:t> e por em prática. Dentre as novas  </a:t>
            </a:r>
            <a:r>
              <a:rPr lang="pt-BR" baseline="0" dirty="0" err="1" smtClean="0"/>
              <a:t>met</a:t>
            </a:r>
            <a:r>
              <a:rPr lang="pt-BR" baseline="0" dirty="0" smtClean="0"/>
              <a:t> destacam-se as ferramentas </a:t>
            </a:r>
            <a:r>
              <a:rPr lang="pt-BR" baseline="0" dirty="0" err="1" smtClean="0"/>
              <a:t>multemidia</a:t>
            </a:r>
            <a:endParaRPr lang="pt-BR" baseline="0" dirty="0" smtClean="0"/>
          </a:p>
          <a:p>
            <a:r>
              <a:rPr lang="pt-BR" baseline="0" dirty="0" smtClean="0"/>
              <a:t>A computação utiliza de aplicações </a:t>
            </a:r>
            <a:r>
              <a:rPr lang="pt-BR" baseline="0" dirty="0" err="1" smtClean="0"/>
              <a:t>multisensoriais</a:t>
            </a:r>
            <a:r>
              <a:rPr lang="pt-BR" baseline="0" dirty="0" smtClean="0"/>
              <a:t>, as quais aceleram o processo de aprendizagem e prende a atenção das pessoas. Ler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28F6-8AC4-4ECD-B133-832D06ED6FD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Ler slide alunos.</a:t>
            </a:r>
          </a:p>
          <a:p>
            <a:r>
              <a:rPr lang="pt-BR" dirty="0" smtClean="0"/>
              <a:t>Professores, ler slide, aproximam mais os professores dos alunos,</a:t>
            </a:r>
            <a:r>
              <a:rPr lang="pt-BR" baseline="0" dirty="0" smtClean="0"/>
              <a:t> professores indicam mais facilmente pontos fortes e fracos do aluno.</a:t>
            </a:r>
          </a:p>
          <a:p>
            <a:r>
              <a:rPr lang="pt-BR" dirty="0" smtClean="0"/>
              <a:t>Jogos-</a:t>
            </a:r>
            <a:r>
              <a:rPr lang="pt-BR" baseline="0" dirty="0" smtClean="0"/>
              <a:t> ler slide, duas finalidades entreter ensinar, proporciona, memória, orientação temporal espacial, coordenação motora, percepção auditiva e visual,raciocínio </a:t>
            </a:r>
            <a:r>
              <a:rPr lang="pt-BR" baseline="0" dirty="0" err="1" smtClean="0"/>
              <a:t>lógicoe</a:t>
            </a:r>
            <a:r>
              <a:rPr lang="pt-BR" baseline="0" dirty="0" smtClean="0"/>
              <a:t> matemático, exp. Ling. planejamento e </a:t>
            </a:r>
            <a:r>
              <a:rPr lang="pt-BR" baseline="0" dirty="0" err="1" smtClean="0"/>
              <a:t>organ</a:t>
            </a:r>
            <a:r>
              <a:rPr lang="pt-BR" baseline="0" dirty="0" smtClean="0"/>
              <a:t>.</a:t>
            </a:r>
          </a:p>
          <a:p>
            <a:r>
              <a:rPr lang="pt-BR" dirty="0" smtClean="0"/>
              <a:t>O ensino superior</a:t>
            </a:r>
            <a:r>
              <a:rPr lang="pt-BR" baseline="0" dirty="0" smtClean="0"/>
              <a:t> tendem cada vez mais a utilizar metodologias e recursos </a:t>
            </a:r>
            <a:r>
              <a:rPr lang="pt-BR" baseline="0" dirty="0" err="1" smtClean="0"/>
              <a:t>didaticos</a:t>
            </a:r>
            <a:r>
              <a:rPr lang="pt-BR" baseline="0" dirty="0" smtClean="0"/>
              <a:t> ligados a ciber.. Pois os alunos q ocupam cadeiras geração nativos </a:t>
            </a:r>
            <a:r>
              <a:rPr lang="pt-BR" baseline="0" dirty="0" err="1" smtClean="0"/>
              <a:t>digi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28F6-8AC4-4ECD-B133-832D06ED6FD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Ler slide alunos.</a:t>
            </a:r>
          </a:p>
          <a:p>
            <a:r>
              <a:rPr lang="pt-BR" dirty="0" smtClean="0"/>
              <a:t>Professores, ler slide, aproximam mais os professores dos alunos,</a:t>
            </a:r>
            <a:r>
              <a:rPr lang="pt-BR" baseline="0" dirty="0" smtClean="0"/>
              <a:t> professores indicam mais facilmente pontos fortes e fracos do aluno.</a:t>
            </a:r>
          </a:p>
          <a:p>
            <a:r>
              <a:rPr lang="pt-BR" dirty="0" smtClean="0"/>
              <a:t>Jogos-</a:t>
            </a:r>
            <a:r>
              <a:rPr lang="pt-BR" baseline="0" dirty="0" smtClean="0"/>
              <a:t> ler slide, duas finalidades entreter ensinar, proporciona, memória, orientação temporal espacial, coordenação motora, percepção auditiva e visual,raciocínio </a:t>
            </a:r>
            <a:r>
              <a:rPr lang="pt-BR" baseline="0" dirty="0" err="1" smtClean="0"/>
              <a:t>lógicoe</a:t>
            </a:r>
            <a:r>
              <a:rPr lang="pt-BR" baseline="0" dirty="0" smtClean="0"/>
              <a:t> matemático, exp. Ling. planejamento e </a:t>
            </a:r>
            <a:r>
              <a:rPr lang="pt-BR" baseline="0" dirty="0" err="1" smtClean="0"/>
              <a:t>organ</a:t>
            </a:r>
            <a:r>
              <a:rPr lang="pt-BR" baseline="0" dirty="0" smtClean="0"/>
              <a:t>.</a:t>
            </a:r>
          </a:p>
          <a:p>
            <a:r>
              <a:rPr lang="pt-BR" dirty="0" smtClean="0"/>
              <a:t>O ensino superior</a:t>
            </a:r>
            <a:r>
              <a:rPr lang="pt-BR" baseline="0" dirty="0" smtClean="0"/>
              <a:t> tendem cada vez mais a utilizar metodologias e recursos </a:t>
            </a:r>
            <a:r>
              <a:rPr lang="pt-BR" baseline="0" dirty="0" err="1" smtClean="0"/>
              <a:t>didaticos</a:t>
            </a:r>
            <a:r>
              <a:rPr lang="pt-BR" baseline="0" dirty="0" smtClean="0"/>
              <a:t> ligados a ciber.. Pois os alunos q ocupam cadeiras geração nativos </a:t>
            </a:r>
            <a:r>
              <a:rPr lang="pt-BR" baseline="0" dirty="0" err="1" smtClean="0"/>
              <a:t>digi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28F6-8AC4-4ECD-B133-832D06ED6FD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70C0-192D-48BE-8790-7DCC55A49D32}" type="datetime1">
              <a:rPr lang="pt-BR" smtClean="0"/>
              <a:pPr/>
              <a:t>20/10/2011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2353-9978-4B06-A49A-4E58AA71AFF2}" type="datetime1">
              <a:rPr lang="pt-BR" smtClean="0"/>
              <a:pPr/>
              <a:t>20/10/2011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5CBD-7BAE-4862-84B4-942C0E0E5AA3}" type="datetime1">
              <a:rPr lang="pt-BR" smtClean="0"/>
              <a:pPr/>
              <a:t>20/10/2011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7CDA-A585-4293-8D5D-CCD5119AAEE7}" type="datetime1">
              <a:rPr lang="pt-BR" smtClean="0"/>
              <a:pPr/>
              <a:t>20/10/2011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C2FB-BDD6-4D4C-8ADB-38E38CB5FA35}" type="datetime1">
              <a:rPr lang="pt-BR" smtClean="0"/>
              <a:pPr/>
              <a:t>20/10/2011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5BD1-1701-4701-B8D1-FD85BF111DC9}" type="datetime1">
              <a:rPr lang="pt-BR" smtClean="0"/>
              <a:pPr/>
              <a:t>20/10/2011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81A3-D7A8-4600-AF9C-599FE27F39B4}" type="datetime1">
              <a:rPr lang="pt-BR" smtClean="0"/>
              <a:pPr/>
              <a:t>20/10/2011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5172-7A36-4C90-AB3A-6B75FACF47C6}" type="datetime1">
              <a:rPr lang="pt-BR" smtClean="0"/>
              <a:pPr/>
              <a:t>20/10/2011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B8BC-1F03-4B38-8481-EAB3608C36AC}" type="datetime1">
              <a:rPr lang="pt-BR" smtClean="0"/>
              <a:pPr/>
              <a:t>20/10/2011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57C6-4A2E-4EB2-A78C-67B632AA80A6}" type="datetime1">
              <a:rPr lang="pt-BR" smtClean="0"/>
              <a:pPr/>
              <a:t>20/10/2011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4F0E-E016-4825-B4BE-F2394C4E87F6}" type="datetime1">
              <a:rPr lang="pt-BR" smtClean="0"/>
              <a:pPr/>
              <a:t>20/10/2011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5EE4-C743-452F-9E69-488D81D1B79C}" type="datetime1">
              <a:rPr lang="pt-BR" smtClean="0"/>
              <a:pPr/>
              <a:t>20/10/2011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9B3A-377F-47B8-8B11-D7C91DA98D5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Download\LogoUnioeste2007.gif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39552" y="1772816"/>
            <a:ext cx="8140531" cy="297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8206680" cy="1470025"/>
          </a:xfrm>
        </p:spPr>
        <p:txBody>
          <a:bodyPr>
            <a:noAutofit/>
          </a:bodyPr>
          <a:lstStyle/>
          <a:p>
            <a:r>
              <a:rPr lang="pt-BR" sz="2000" dirty="0">
                <a:latin typeface="Arial Narrow" pitchFamily="34" charset="0"/>
              </a:rPr>
              <a:t>UNIOESTE - UNIVERSIDADE ESTADUAL DO OESTE DO </a:t>
            </a:r>
            <a:r>
              <a:rPr lang="pt-BR" sz="2000" dirty="0" smtClean="0">
                <a:latin typeface="Arial Narrow" pitchFamily="34" charset="0"/>
              </a:rPr>
              <a:t>PARANÁ</a:t>
            </a:r>
            <a:r>
              <a:rPr lang="pt-BR" sz="2000" dirty="0">
                <a:latin typeface="Arial Narrow" pitchFamily="34" charset="0"/>
              </a:rPr>
              <a:t/>
            </a:r>
            <a:br>
              <a:rPr lang="pt-BR" sz="2000" dirty="0">
                <a:latin typeface="Arial Narrow" pitchFamily="34" charset="0"/>
              </a:rPr>
            </a:br>
            <a:r>
              <a:rPr lang="pt-BR" sz="2000" dirty="0">
                <a:latin typeface="Arial Narrow" pitchFamily="34" charset="0"/>
              </a:rPr>
              <a:t>CAMPUS DE FOZ DO IGUACU</a:t>
            </a:r>
            <a:br>
              <a:rPr lang="pt-BR" sz="2000" dirty="0">
                <a:latin typeface="Arial Narrow" pitchFamily="34" charset="0"/>
              </a:rPr>
            </a:br>
            <a:r>
              <a:rPr lang="pt-BR" sz="2000" dirty="0">
                <a:latin typeface="Arial Narrow" pitchFamily="34" charset="0"/>
              </a:rPr>
              <a:t>CENTRO DE ENGENHARIAS E </a:t>
            </a:r>
            <a:r>
              <a:rPr lang="pt-BR" sz="2000" dirty="0" smtClean="0">
                <a:latin typeface="Arial Narrow" pitchFamily="34" charset="0"/>
              </a:rPr>
              <a:t>CIÊNCIAS </a:t>
            </a:r>
            <a:r>
              <a:rPr lang="pt-BR" sz="2000" dirty="0">
                <a:latin typeface="Arial Narrow" pitchFamily="34" charset="0"/>
              </a:rPr>
              <a:t>EXATAS</a:t>
            </a:r>
            <a:br>
              <a:rPr lang="pt-BR" sz="2000" dirty="0">
                <a:latin typeface="Arial Narrow" pitchFamily="34" charset="0"/>
              </a:rPr>
            </a:br>
            <a:r>
              <a:rPr lang="pt-BR" sz="2000" dirty="0" smtClean="0">
                <a:latin typeface="Arial Narrow" pitchFamily="34" charset="0"/>
              </a:rPr>
              <a:t>CIÊNCIA </a:t>
            </a:r>
            <a:r>
              <a:rPr lang="pt-BR" sz="2000" dirty="0">
                <a:latin typeface="Arial Narrow" pitchFamily="34" charset="0"/>
              </a:rPr>
              <a:t>DA </a:t>
            </a:r>
            <a:r>
              <a:rPr lang="pt-BR" sz="2000" dirty="0" smtClean="0">
                <a:latin typeface="Arial Narrow" pitchFamily="34" charset="0"/>
              </a:rPr>
              <a:t>COMPUTAÇÃO</a:t>
            </a:r>
            <a:endParaRPr lang="pt-BR" sz="2000" dirty="0">
              <a:latin typeface="Arial Narrow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060848"/>
            <a:ext cx="7272808" cy="4536504"/>
          </a:xfrm>
        </p:spPr>
        <p:txBody>
          <a:bodyPr>
            <a:noAutofit/>
          </a:bodyPr>
          <a:lstStyle/>
          <a:p>
            <a:endParaRPr lang="pt-BR" sz="2200" dirty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pt-BR" sz="2200" b="1" dirty="0" err="1" smtClean="0">
                <a:solidFill>
                  <a:schemeClr val="tx1"/>
                </a:solidFill>
                <a:latin typeface="Arial Narrow" pitchFamily="34" charset="0"/>
              </a:rPr>
              <a:t>SDA-Sistema</a:t>
            </a:r>
            <a:r>
              <a:rPr lang="pt-BR" sz="2200" b="1" dirty="0" smtClean="0">
                <a:solidFill>
                  <a:schemeClr val="tx1"/>
                </a:solidFill>
                <a:latin typeface="Arial Narrow" pitchFamily="34" charset="0"/>
              </a:rPr>
              <a:t> Distribuído de Arquivos</a:t>
            </a:r>
            <a:endParaRPr lang="pt-BR" sz="2200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endParaRPr lang="pt-BR" sz="2200" dirty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pt-BR" sz="2200" dirty="0" err="1" smtClean="0">
                <a:solidFill>
                  <a:schemeClr val="tx1"/>
                </a:solidFill>
                <a:latin typeface="Arial Narrow" pitchFamily="34" charset="0"/>
              </a:rPr>
              <a:t>Deivide</a:t>
            </a: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200" dirty="0" err="1" smtClean="0">
                <a:solidFill>
                  <a:schemeClr val="tx1"/>
                </a:solidFill>
                <a:latin typeface="Arial Narrow" pitchFamily="34" charset="0"/>
              </a:rPr>
              <a:t>Vian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</a:rPr>
              <a:t>Lucas </a:t>
            </a:r>
            <a:r>
              <a:rPr lang="pt-BR" sz="2200" dirty="0">
                <a:solidFill>
                  <a:schemeClr val="tx1"/>
                </a:solidFill>
                <a:latin typeface="Arial Narrow" pitchFamily="34" charset="0"/>
              </a:rPr>
              <a:t>Mauricio </a:t>
            </a:r>
            <a:r>
              <a:rPr lang="pt-BR" sz="2200" dirty="0" err="1" smtClean="0">
                <a:solidFill>
                  <a:schemeClr val="tx1"/>
                </a:solidFill>
                <a:latin typeface="Arial Narrow" pitchFamily="34" charset="0"/>
              </a:rPr>
              <a:t>Comin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endParaRPr lang="pt-BR" sz="22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endParaRPr lang="pt-BR" sz="22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endParaRPr lang="pt-BR" sz="2200" dirty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Arial Narrow" pitchFamily="34" charset="0"/>
              </a:rPr>
              <a:t>FOZ DO </a:t>
            </a:r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IGUACU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2011</a:t>
            </a:r>
            <a:endParaRPr lang="pt-BR" sz="2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-33128" y="1143744"/>
            <a:ext cx="7917496" cy="83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280920" cy="5256584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No computador cliente inicializar o arquivo </a:t>
            </a:r>
            <a:r>
              <a:rPr lang="pt-BR" sz="2800" dirty="0" err="1" smtClean="0">
                <a:solidFill>
                  <a:schemeClr val="tx1"/>
                </a:solidFill>
                <a:latin typeface="Arial Narrow" pitchFamily="34" charset="0"/>
              </a:rPr>
              <a:t>DAS-client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.</a:t>
            </a:r>
            <a:r>
              <a:rPr lang="pt-BR" sz="2800" dirty="0" err="1" smtClean="0">
                <a:solidFill>
                  <a:schemeClr val="tx1"/>
                </a:solidFill>
                <a:latin typeface="Arial Narrow" pitchFamily="34" charset="0"/>
              </a:rPr>
              <a:t>jar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;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Tela para informar IP do servidor;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Tela de Autenticação do cliente;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Tela principal do cliente.</a:t>
            </a: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/>
            <a:endParaRPr lang="pt-BR" sz="28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Título 9"/>
          <p:cNvSpPr>
            <a:spLocks noGrp="1"/>
          </p:cNvSpPr>
          <p:nvPr>
            <p:ph type="ctrTitle"/>
          </p:nvPr>
        </p:nvSpPr>
        <p:spPr>
          <a:xfrm>
            <a:off x="40380" y="-44148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>
                <a:latin typeface="Arial Narrow" pitchFamily="34" charset="0"/>
              </a:rPr>
              <a:t>COMO UTILIZAR</a:t>
            </a:r>
            <a:endParaRPr lang="pt-BR" sz="2800" b="1" dirty="0">
              <a:latin typeface="Arial Narrow" pitchFamily="34" charset="0"/>
            </a:endParaRPr>
          </a:p>
        </p:txBody>
      </p:sp>
      <p:pic>
        <p:nvPicPr>
          <p:cNvPr id="3074" name="Picture 2" descr="D:\Facul\4 ano\Sistemas Distribuídos\Trabalho-sda\relatório\figuras\antes-clien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068960"/>
            <a:ext cx="3384376" cy="984398"/>
          </a:xfrm>
          <a:prstGeom prst="rect">
            <a:avLst/>
          </a:prstGeom>
          <a:noFill/>
        </p:spPr>
      </p:pic>
      <p:pic>
        <p:nvPicPr>
          <p:cNvPr id="3075" name="Picture 3" descr="D:\Facul\4 ano\Sistemas Distribuídos\Trabalho-sda\relatório\figuras\sda-cliente-log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365104"/>
            <a:ext cx="2442592" cy="2166990"/>
          </a:xfrm>
          <a:prstGeom prst="rect">
            <a:avLst/>
          </a:prstGeom>
          <a:noFill/>
        </p:spPr>
      </p:pic>
      <p:pic>
        <p:nvPicPr>
          <p:cNvPr id="3076" name="Picture 4" descr="D:\Facul\4 ano\Sistemas Distribuídos\Trabalho-sda\relatório\figuras\clien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789040"/>
            <a:ext cx="3096344" cy="27523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-33128" y="1143744"/>
            <a:ext cx="7917496" cy="83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/>
          <p:cNvSpPr>
            <a:spLocks noGrp="1"/>
          </p:cNvSpPr>
          <p:nvPr>
            <p:ph type="ctrTitle"/>
          </p:nvPr>
        </p:nvSpPr>
        <p:spPr>
          <a:xfrm>
            <a:off x="-1765908" y="-44148"/>
            <a:ext cx="7772400" cy="1470025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latin typeface="Arial Narrow" pitchFamily="34" charset="0"/>
              </a:rPr>
              <a:t>REFERÊNCIAS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 algn="l"/>
            <a:endParaRPr lang="pt-BR" sz="2400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/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COULOURIS</a:t>
            </a: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, G.; DOLLIMORE, J.; KINDBERG, </a:t>
            </a:r>
            <a:r>
              <a:rPr lang="pt-BR" sz="2400" dirty="0" err="1" smtClean="0">
                <a:solidFill>
                  <a:schemeClr val="tx1"/>
                </a:solidFill>
                <a:latin typeface="Arial Narrow" pitchFamily="34" charset="0"/>
              </a:rPr>
              <a:t>T.I.M.</a:t>
            </a: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400" b="1" dirty="0" smtClean="0">
                <a:solidFill>
                  <a:schemeClr val="tx1"/>
                </a:solidFill>
                <a:latin typeface="Arial Narrow" pitchFamily="34" charset="0"/>
              </a:rPr>
              <a:t>SISTEMAS </a:t>
            </a:r>
            <a:r>
              <a:rPr lang="pt-BR" sz="2400" b="1" dirty="0" smtClean="0">
                <a:solidFill>
                  <a:schemeClr val="tx1"/>
                </a:solidFill>
                <a:latin typeface="Arial Narrow" pitchFamily="34" charset="0"/>
              </a:rPr>
              <a:t>DISTRIBUIDOS - CONCEITOS E PROJETO.</a:t>
            </a: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BOOKMAN </a:t>
            </a: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COMPANHIA ED. ISBN 9788560031498. </a:t>
            </a:r>
            <a:endParaRPr lang="pt-BR" sz="24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/>
            <a:endParaRPr lang="pt-BR" sz="1600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/>
            <a:endParaRPr lang="pt-BR" sz="1600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/>
            <a:endParaRPr lang="pt-BR" sz="1600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/>
            <a:endParaRPr lang="fr-FR" sz="1600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/>
            <a:endParaRPr lang="fr-FR" sz="1600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/>
            <a:endParaRPr lang="pt-BR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-33128" y="1143744"/>
            <a:ext cx="7917496" cy="83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/>
          <p:cNvSpPr>
            <a:spLocks noGrp="1"/>
          </p:cNvSpPr>
          <p:nvPr>
            <p:ph type="ctrTitle"/>
          </p:nvPr>
        </p:nvSpPr>
        <p:spPr>
          <a:xfrm>
            <a:off x="-2757460" y="-44148"/>
            <a:ext cx="7772400" cy="1470025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latin typeface="Arial Narrow" pitchFamily="34" charset="0"/>
              </a:rPr>
              <a:t>CONTEÚDO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lvl="1" algn="just">
              <a:buFont typeface="Arial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600" dirty="0" smtClean="0">
                <a:solidFill>
                  <a:schemeClr val="tx1"/>
                </a:solidFill>
                <a:latin typeface="Arial Narrow" pitchFamily="34" charset="0"/>
              </a:rPr>
              <a:t>Descrição do Sistema.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</a:rPr>
              <a:t>Módulos;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 Narrow" pitchFamily="34" charset="0"/>
              </a:rPr>
              <a:t>Diagrama de Classes.</a:t>
            </a:r>
            <a:endParaRPr lang="pt-BR" sz="22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/>
            <a:endParaRPr lang="pt-BR" sz="26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600" dirty="0" smtClean="0">
                <a:solidFill>
                  <a:schemeClr val="tx1"/>
                </a:solidFill>
                <a:latin typeface="Arial Narrow" pitchFamily="34" charset="0"/>
              </a:rPr>
              <a:t>Como Utilizar.</a:t>
            </a:r>
            <a:endParaRPr lang="pt-BR" sz="26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/>
            <a:endParaRPr lang="pt-BR" sz="26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 Narrow" pitchFamily="34" charset="0"/>
              </a:rPr>
              <a:t>Referências</a:t>
            </a:r>
            <a:r>
              <a:rPr lang="pt-BR" sz="2600" dirty="0" smtClean="0">
                <a:solidFill>
                  <a:schemeClr val="tx1"/>
                </a:solidFill>
                <a:latin typeface="Arial Narrow" pitchFamily="34" charset="0"/>
              </a:rPr>
              <a:t>.</a:t>
            </a:r>
            <a:endParaRPr lang="pt-BR" sz="26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-33128" y="1143744"/>
            <a:ext cx="7917496" cy="83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/>
          <p:cNvSpPr>
            <a:spLocks noGrp="1"/>
          </p:cNvSpPr>
          <p:nvPr>
            <p:ph type="ctrTitle"/>
          </p:nvPr>
        </p:nvSpPr>
        <p:spPr>
          <a:xfrm>
            <a:off x="-2757460" y="-44148"/>
            <a:ext cx="9417692" cy="1470025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latin typeface="Arial Narrow" pitchFamily="34" charset="0"/>
              </a:rPr>
              <a:t>DESCRIÇÃO DO SISTEMA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8424936" cy="5661248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O </a:t>
            </a:r>
            <a:r>
              <a:rPr lang="pt-BR" sz="2800" dirty="0" smtClean="0">
                <a:solidFill>
                  <a:schemeClr val="tx1"/>
                </a:solidFill>
              </a:rPr>
              <a:t>objetivo do SDA é ser uma ferramenta distribuída a qual gerencia </a:t>
            </a:r>
            <a:r>
              <a:rPr lang="pt-BR" sz="2800" dirty="0" err="1" smtClean="0">
                <a:solidFill>
                  <a:schemeClr val="tx1"/>
                </a:solidFill>
              </a:rPr>
              <a:t>dowload</a:t>
            </a:r>
            <a:r>
              <a:rPr lang="pt-BR" sz="2800" dirty="0" smtClean="0">
                <a:solidFill>
                  <a:schemeClr val="tx1"/>
                </a:solidFill>
              </a:rPr>
              <a:t> e </a:t>
            </a:r>
            <a:r>
              <a:rPr lang="pt-BR" sz="2800" dirty="0" err="1" smtClean="0">
                <a:solidFill>
                  <a:schemeClr val="tx1"/>
                </a:solidFill>
              </a:rPr>
              <a:t>upload</a:t>
            </a:r>
            <a:r>
              <a:rPr lang="pt-BR" sz="2800" dirty="0" smtClean="0">
                <a:solidFill>
                  <a:schemeClr val="tx1"/>
                </a:solidFill>
              </a:rPr>
              <a:t> de arquivos entre clientes e servidor. </a:t>
            </a:r>
            <a:endParaRPr lang="pt-BR" sz="2800" dirty="0" smtClean="0">
              <a:solidFill>
                <a:schemeClr val="tx1"/>
              </a:solidFill>
            </a:endParaRPr>
          </a:p>
          <a:p>
            <a:pPr algn="l"/>
            <a:endParaRPr lang="pt-BR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 O </a:t>
            </a:r>
            <a:r>
              <a:rPr lang="pt-BR" sz="2800" dirty="0" smtClean="0">
                <a:solidFill>
                  <a:schemeClr val="tx1"/>
                </a:solidFill>
              </a:rPr>
              <a:t>SDA possui dois módulos principais SDA Cliente e SDA </a:t>
            </a:r>
            <a:r>
              <a:rPr lang="pt-BR" sz="2800" dirty="0" smtClean="0">
                <a:solidFill>
                  <a:schemeClr val="tx1"/>
                </a:solidFill>
              </a:rPr>
              <a:t>Servidor.</a:t>
            </a:r>
            <a:endParaRPr lang="pt-BR" sz="2800" dirty="0" smtClean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-33128" y="1143744"/>
            <a:ext cx="7917496" cy="83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/>
          <p:cNvSpPr>
            <a:spLocks noGrp="1"/>
          </p:cNvSpPr>
          <p:nvPr>
            <p:ph type="ctrTitle"/>
          </p:nvPr>
        </p:nvSpPr>
        <p:spPr>
          <a:xfrm>
            <a:off x="40380" y="-44148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>
                <a:latin typeface="Arial Narrow" pitchFamily="34" charset="0"/>
              </a:rPr>
              <a:t>DESCRIÇÃO DO SISTEMA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280920" cy="5733256"/>
          </a:xfrm>
        </p:spPr>
        <p:txBody>
          <a:bodyPr>
            <a:noAutofit/>
          </a:bodyPr>
          <a:lstStyle/>
          <a:p>
            <a:pPr algn="just"/>
            <a:endParaRPr lang="pt-BR" sz="26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Módulos:</a:t>
            </a:r>
          </a:p>
          <a:p>
            <a:pPr algn="just"/>
            <a:endParaRPr lang="pt-BR" sz="28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 Clientes: podem </a:t>
            </a: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acessar as funcionalidades do computador </a:t>
            </a: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servidor SDA.</a:t>
            </a:r>
          </a:p>
          <a:p>
            <a:pPr lvl="1" algn="just"/>
            <a:endParaRPr lang="pt-BR" sz="24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Serviços 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a serem 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acessados:</a:t>
            </a:r>
          </a:p>
          <a:p>
            <a:pPr lvl="1" algn="just"/>
            <a:endParaRPr lang="pt-BR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2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Arial Narrow" pitchFamily="34" charset="0"/>
              </a:rPr>
              <a:t>Login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;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Listar Todos Arquivos;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Gravar Arquivos;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Baixar Arquivos.</a:t>
            </a:r>
            <a:endParaRPr lang="pt-BR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3" algn="just">
              <a:buFont typeface="Arial" pitchFamily="34" charset="0"/>
              <a:buChar char="•"/>
            </a:pPr>
            <a:endParaRPr lang="pt-BR" sz="16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3" algn="just"/>
            <a:endParaRPr lang="pt-BR" sz="16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-33128" y="1143744"/>
            <a:ext cx="7917496" cy="83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/>
          <p:cNvSpPr>
            <a:spLocks noGrp="1"/>
          </p:cNvSpPr>
          <p:nvPr>
            <p:ph type="ctrTitle"/>
          </p:nvPr>
        </p:nvSpPr>
        <p:spPr>
          <a:xfrm>
            <a:off x="40380" y="-44148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>
                <a:latin typeface="Arial Narrow" pitchFamily="34" charset="0"/>
              </a:rPr>
              <a:t>DESCRIÇÃO DO SISTEMA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280920" cy="5733256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endParaRPr lang="pt-BR" sz="24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Módulos:</a:t>
            </a:r>
            <a:endParaRPr lang="pt-BR" sz="28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3" algn="l"/>
            <a:endParaRPr lang="pt-BR" sz="16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Servidor: </a:t>
            </a:r>
            <a:r>
              <a:rPr lang="pt-BR" sz="2400" dirty="0" err="1" smtClean="0">
                <a:solidFill>
                  <a:schemeClr val="tx1"/>
                </a:solidFill>
                <a:latin typeface="Arial Narrow" pitchFamily="34" charset="0"/>
              </a:rPr>
              <a:t>reponsável</a:t>
            </a: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 pelo gerenciamento do sistema, executando as requisições feitas pelo módulo do Cliente e comunicando-se com os repositórios</a:t>
            </a: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.</a:t>
            </a:r>
          </a:p>
          <a:p>
            <a:pPr lvl="1" algn="just"/>
            <a:endParaRPr lang="pt-BR" sz="24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Atividades do servidor </a:t>
            </a:r>
          </a:p>
          <a:p>
            <a:pPr lvl="1" algn="just">
              <a:buFont typeface="Arial" pitchFamily="34" charset="0"/>
              <a:buChar char="•"/>
            </a:pPr>
            <a:endParaRPr lang="pt-BR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2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Autenticar Clientes;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 Permitir visualização de arquivos;</a:t>
            </a:r>
          </a:p>
          <a:p>
            <a:pPr lvl="2" algn="just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Gerenciar Downloads e </a:t>
            </a:r>
            <a:r>
              <a:rPr lang="pt-BR" dirty="0" err="1" smtClean="0">
                <a:solidFill>
                  <a:schemeClr val="tx1"/>
                </a:solidFill>
                <a:latin typeface="Arial Narrow" pitchFamily="34" charset="0"/>
              </a:rPr>
              <a:t>Uploads</a:t>
            </a:r>
            <a:r>
              <a:rPr lang="pt-BR" dirty="0" smtClean="0">
                <a:solidFill>
                  <a:schemeClr val="tx1"/>
                </a:solidFill>
                <a:latin typeface="Arial Narrow" pitchFamily="34" charset="0"/>
              </a:rPr>
              <a:t>;</a:t>
            </a:r>
          </a:p>
          <a:p>
            <a:pPr lvl="3" algn="just">
              <a:buFont typeface="Arial" pitchFamily="34" charset="0"/>
              <a:buChar char="•"/>
            </a:pPr>
            <a:endParaRPr lang="pt-BR" sz="16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-33128" y="1143744"/>
            <a:ext cx="7917496" cy="83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/>
          <p:cNvSpPr>
            <a:spLocks noGrp="1"/>
          </p:cNvSpPr>
          <p:nvPr>
            <p:ph type="ctrTitle"/>
          </p:nvPr>
        </p:nvSpPr>
        <p:spPr>
          <a:xfrm>
            <a:off x="40380" y="-44148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>
                <a:latin typeface="Arial Narrow" pitchFamily="34" charset="0"/>
              </a:rPr>
              <a:t>DESCRIÇÃO DO SISTEMA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280920" cy="5733256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endParaRPr lang="pt-BR" sz="24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/>
            <a:endParaRPr lang="pt-BR" sz="24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Utilização de RMI para as 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operações de inclusão, exclusão e consulta de 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usuários;</a:t>
            </a: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 As demais operações do sistema utilizam comunicação UDP ou TCP quando necessitas trafegar entre canais de comunicação.</a:t>
            </a:r>
            <a:endParaRPr lang="pt-BR" sz="28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-33128" y="1143744"/>
            <a:ext cx="7917496" cy="83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/>
          <p:cNvSpPr>
            <a:spLocks noGrp="1"/>
          </p:cNvSpPr>
          <p:nvPr>
            <p:ph type="ctrTitle"/>
          </p:nvPr>
        </p:nvSpPr>
        <p:spPr>
          <a:xfrm>
            <a:off x="40380" y="-44148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>
                <a:latin typeface="Arial Narrow" pitchFamily="34" charset="0"/>
              </a:rPr>
              <a:t>DESCRIÇÃO DO SISTEMA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280920" cy="5733256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endParaRPr lang="pt-BR" sz="24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/>
            <a:endParaRPr lang="pt-BR" sz="24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Utilização de RMI para as 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operações de inclusão, exclusão e consulta de 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usuários;</a:t>
            </a: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 As demais operações do sistema utilizam comunicação UDP ou TCP quando necessitas trafegar entre canais de comunicação.</a:t>
            </a:r>
            <a:endParaRPr lang="pt-BR" sz="28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-33128" y="1143744"/>
            <a:ext cx="7917496" cy="83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9"/>
          <p:cNvSpPr>
            <a:spLocks noGrp="1"/>
          </p:cNvSpPr>
          <p:nvPr>
            <p:ph type="ctrTitle"/>
          </p:nvPr>
        </p:nvSpPr>
        <p:spPr>
          <a:xfrm>
            <a:off x="40380" y="-44148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>
                <a:latin typeface="Arial Narrow" pitchFamily="34" charset="0"/>
              </a:rPr>
              <a:t>DESCRIÇÃO DO SISTEMA – DIAGRAMA DE CLASSES</a:t>
            </a:r>
            <a:endParaRPr lang="pt-BR" sz="2800" b="1" dirty="0">
              <a:latin typeface="Arial Narrow" pitchFamily="34" charset="0"/>
            </a:endParaRPr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280920" cy="5733256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endParaRPr lang="pt-BR" sz="24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Diagrama de Classes:</a:t>
            </a: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1026" name="Picture 2" descr="C:\Users\Lucas\Pictures\diagrama-clas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-33128" y="1143744"/>
            <a:ext cx="7917496" cy="83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280920" cy="5256584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P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rimeiramente inicializar 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os arquivos </a:t>
            </a:r>
            <a:r>
              <a:rPr lang="pt-BR" sz="2800" dirty="0" err="1" smtClean="0">
                <a:solidFill>
                  <a:schemeClr val="tx1"/>
                </a:solidFill>
                <a:latin typeface="Arial Narrow" pitchFamily="34" charset="0"/>
              </a:rPr>
              <a:t>SDA-server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.</a:t>
            </a:r>
            <a:r>
              <a:rPr lang="pt-BR" sz="2800" dirty="0" err="1" smtClean="0">
                <a:solidFill>
                  <a:schemeClr val="tx1"/>
                </a:solidFill>
                <a:latin typeface="Arial Narrow" pitchFamily="34" charset="0"/>
              </a:rPr>
              <a:t>jar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 e </a:t>
            </a:r>
            <a:r>
              <a:rPr lang="pt-BR" sz="2800" dirty="0" err="1" smtClean="0">
                <a:solidFill>
                  <a:schemeClr val="tx1"/>
                </a:solidFill>
                <a:latin typeface="Arial Narrow" pitchFamily="34" charset="0"/>
              </a:rPr>
              <a:t>SDA-manager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.</a:t>
            </a:r>
            <a:r>
              <a:rPr lang="pt-BR" sz="2800" dirty="0" err="1" smtClean="0">
                <a:solidFill>
                  <a:schemeClr val="tx1"/>
                </a:solidFill>
                <a:latin typeface="Arial Narrow" pitchFamily="34" charset="0"/>
              </a:rPr>
              <a:t>jar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 respectivamente 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no computador </a:t>
            </a:r>
            <a:r>
              <a:rPr lang="pt-BR" sz="2800" dirty="0" err="1" smtClean="0">
                <a:solidFill>
                  <a:schemeClr val="tx1"/>
                </a:solidFill>
                <a:latin typeface="Arial Narrow" pitchFamily="34" charset="0"/>
              </a:rPr>
              <a:t>sevidor</a:t>
            </a:r>
            <a:r>
              <a:rPr lang="pt-BR" sz="2800" dirty="0" smtClean="0">
                <a:solidFill>
                  <a:schemeClr val="tx1"/>
                </a:solidFill>
                <a:latin typeface="Arial Narrow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algn="just"/>
            <a:endParaRPr lang="pt-BR" sz="28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9B3A-377F-47B8-8B11-D7C91DA98D5E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Título 9"/>
          <p:cNvSpPr>
            <a:spLocks noGrp="1"/>
          </p:cNvSpPr>
          <p:nvPr>
            <p:ph type="ctrTitle"/>
          </p:nvPr>
        </p:nvSpPr>
        <p:spPr>
          <a:xfrm>
            <a:off x="40380" y="-44148"/>
            <a:ext cx="7772400" cy="1470025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>
                <a:latin typeface="Arial Narrow" pitchFamily="34" charset="0"/>
              </a:rPr>
              <a:t>COMO UTILIZAR</a:t>
            </a:r>
            <a:endParaRPr lang="pt-BR" sz="2800" b="1" dirty="0">
              <a:latin typeface="Arial Narrow" pitchFamily="34" charset="0"/>
            </a:endParaRPr>
          </a:p>
        </p:txBody>
      </p:sp>
      <p:pic>
        <p:nvPicPr>
          <p:cNvPr id="2050" name="Picture 2" descr="D:\Facul\4 ano\Sistemas Distribuídos\Trabalho-sda\relatório\figuras\servid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3384376" cy="2879974"/>
          </a:xfrm>
          <a:prstGeom prst="rect">
            <a:avLst/>
          </a:prstGeom>
          <a:noFill/>
        </p:spPr>
      </p:pic>
      <p:pic>
        <p:nvPicPr>
          <p:cNvPr id="2051" name="Picture 3" descr="D:\Facul\4 ano\Sistemas Distribuídos\Trabalho-sda\relatório\figuras\manag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492896"/>
            <a:ext cx="3385840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920</Words>
  <Application>Microsoft Office PowerPoint</Application>
  <PresentationFormat>Apresentação na tela (4:3)</PresentationFormat>
  <Paragraphs>134</Paragraphs>
  <Slides>11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UNIOESTE - UNIVERSIDADE ESTADUAL DO OESTE DO PARANÁ CAMPUS DE FOZ DO IGUACU CENTRO DE ENGENHARIAS E CIÊNCIAS EXATAS CIÊNCIA DA COMPUTAÇÃO</vt:lpstr>
      <vt:lpstr>CONTEÚDO</vt:lpstr>
      <vt:lpstr>DESCRIÇÃO DO SISTEMA</vt:lpstr>
      <vt:lpstr>DESCRIÇÃO DO SISTEMA</vt:lpstr>
      <vt:lpstr>DESCRIÇÃO DO SISTEMA</vt:lpstr>
      <vt:lpstr>DESCRIÇÃO DO SISTEMA</vt:lpstr>
      <vt:lpstr>DESCRIÇÃO DO SISTEMA</vt:lpstr>
      <vt:lpstr>DESCRIÇÃO DO SISTEMA – DIAGRAMA DE CLASSES</vt:lpstr>
      <vt:lpstr>COMO UTILIZAR</vt:lpstr>
      <vt:lpstr>COMO UTILIZAR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UNIOESTE - UNIVERSIDADE ESTADUAL DO OESTE DO PARANÁ CAMPUS DE FOZ DO IGUACU CENTRO DE ENGENHARIAS E CIÊNCIAS EXATAS CIÊNCIA DA COMPUTAÇÃO</dc:title>
  <dc:creator>Anni Caroline</dc:creator>
  <cp:lastModifiedBy>Lucas</cp:lastModifiedBy>
  <cp:revision>61</cp:revision>
  <dcterms:created xsi:type="dcterms:W3CDTF">2011-09-25T22:49:04Z</dcterms:created>
  <dcterms:modified xsi:type="dcterms:W3CDTF">2011-10-21T00:56:35Z</dcterms:modified>
</cp:coreProperties>
</file>