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318" r:id="rId3"/>
    <p:sldId id="265" r:id="rId4"/>
    <p:sldId id="257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5" r:id="rId17"/>
    <p:sldId id="33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19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25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69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3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9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9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92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2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87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5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8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70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nse/yu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 dirty="0"/>
              <a:t>Programação Mobile</a:t>
            </a:r>
            <a:br>
              <a:rPr lang="pt-BR" sz="6000" dirty="0"/>
            </a:br>
            <a:r>
              <a:rPr lang="pt-BR" sz="3600" dirty="0" err="1"/>
              <a:t>Formik</a:t>
            </a:r>
            <a:r>
              <a:rPr lang="pt-BR" sz="3600" dirty="0"/>
              <a:t> + </a:t>
            </a:r>
            <a:r>
              <a:rPr lang="pt-BR" sz="3600" dirty="0" err="1"/>
              <a:t>Yup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Formik</a:t>
            </a:r>
            <a:r>
              <a:rPr lang="pt-BR" dirty="0"/>
              <a:t> – </a:t>
            </a:r>
            <a:r>
              <a:rPr lang="pt-BR" dirty="0" err="1"/>
              <a:t>isSubmitting</a:t>
            </a:r>
            <a:r>
              <a:rPr lang="pt-BR" dirty="0"/>
              <a:t> [Extra]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deseje, pode usar o </a:t>
            </a:r>
            <a:r>
              <a:rPr lang="pt-BR" sz="2000" u="sng" dirty="0" err="1"/>
              <a:t>isSubmitting</a:t>
            </a:r>
            <a:r>
              <a:rPr lang="pt-BR" sz="2000" dirty="0"/>
              <a:t> para desativar o botão de login de modo que o usuário não poderá clicar de novo no botão se o </a:t>
            </a:r>
            <a:r>
              <a:rPr lang="pt-BR" sz="2000" dirty="0" err="1"/>
              <a:t>onSubmit</a:t>
            </a:r>
            <a:r>
              <a:rPr lang="pt-BR" sz="2000" dirty="0"/>
              <a:t> tiver sendo executado:</a:t>
            </a:r>
          </a:p>
          <a:p>
            <a:pPr algn="just"/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E1A1B9-E01B-452F-9F8E-A11C1B2282EF}"/>
              </a:ext>
            </a:extLst>
          </p:cNvPr>
          <p:cNvSpPr txBox="1"/>
          <p:nvPr/>
        </p:nvSpPr>
        <p:spPr>
          <a:xfrm>
            <a:off x="335360" y="3068960"/>
            <a:ext cx="115932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isSubmitting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{</a:t>
            </a:r>
            <a:r>
              <a:rPr lang="pt-BR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... */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{</a:t>
            </a:r>
            <a:r>
              <a:rPr lang="pt-BR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Está enviando */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Logar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isSubmitting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EBCBFA-7864-DD84-630A-54FAF4B0D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4873096"/>
            <a:ext cx="4896925" cy="1363348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0BFBD64-0FBC-2688-F61D-C7ADC8B05F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2224" y="4581128"/>
            <a:ext cx="2016224" cy="1008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Formik</a:t>
            </a:r>
            <a:r>
              <a:rPr lang="pt-BR" dirty="0"/>
              <a:t> – </a:t>
            </a:r>
            <a:r>
              <a:rPr lang="pt-BR" dirty="0" err="1"/>
              <a:t>isSubmitting</a:t>
            </a:r>
            <a:r>
              <a:rPr lang="pt-BR" dirty="0"/>
              <a:t> [Extra]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Neste caso a função, para o </a:t>
            </a:r>
            <a:r>
              <a:rPr lang="pt-BR" sz="2000" dirty="0" err="1"/>
              <a:t>isSubmitting</a:t>
            </a:r>
            <a:r>
              <a:rPr lang="pt-BR" sz="2000" dirty="0"/>
              <a:t> deixar de ser </a:t>
            </a:r>
            <a:r>
              <a:rPr lang="pt-BR" sz="2000" dirty="0" err="1"/>
              <a:t>true</a:t>
            </a:r>
            <a:r>
              <a:rPr lang="pt-BR" sz="2000" dirty="0"/>
              <a:t>, nossa função também precisa ser </a:t>
            </a:r>
            <a:r>
              <a:rPr lang="pt-BR" sz="2000" u="sng" dirty="0"/>
              <a:t>assíncrona</a:t>
            </a:r>
            <a:r>
              <a:rPr lang="pt-BR" sz="2000" dirty="0"/>
              <a:t>, ou seja, o código não espera a resposta na hora.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com isso ela se torna uma </a:t>
            </a:r>
            <a:r>
              <a:rPr lang="pt-BR" sz="2000" dirty="0" err="1"/>
              <a:t>Promise</a:t>
            </a:r>
            <a:r>
              <a:rPr lang="pt-BR" sz="2000" dirty="0"/>
              <a:t>, que veremos melhor, mais na frente.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para simular um </a:t>
            </a:r>
            <a:r>
              <a:rPr lang="pt-BR" sz="2000" u="sng" dirty="0" err="1"/>
              <a:t>delay</a:t>
            </a:r>
            <a:r>
              <a:rPr lang="pt-BR" sz="2000" dirty="0"/>
              <a:t> de conexão de 1 segundo, vou adicionar criar uma </a:t>
            </a:r>
            <a:r>
              <a:rPr lang="pt-BR" sz="2000" dirty="0" err="1"/>
              <a:t>Promise</a:t>
            </a:r>
            <a:r>
              <a:rPr lang="pt-BR" sz="2000" dirty="0"/>
              <a:t> dentro dessa função e pedir para ela esperar a resposta com o </a:t>
            </a:r>
            <a:r>
              <a:rPr lang="pt-BR" sz="2000" u="sng" dirty="0" err="1"/>
              <a:t>await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278E1A-2D2D-4652-A563-510521ED51BA}"/>
              </a:ext>
            </a:extLst>
          </p:cNvPr>
          <p:cNvSpPr txBox="1"/>
          <p:nvPr/>
        </p:nvSpPr>
        <p:spPr>
          <a:xfrm>
            <a:off x="1055440" y="4581128"/>
            <a:ext cx="8352928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handleLogin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(dados) </a:t>
            </a:r>
            <a:r>
              <a:rPr lang="pt-BR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700" dirty="0">
                <a:solidFill>
                  <a:srgbClr val="00B050"/>
                </a:solidFill>
                <a:latin typeface="Consolas" panose="020B0609020204030204" pitchFamily="49" charset="0"/>
              </a:rPr>
              <a:t>//Aguarda por 1 segundo</a:t>
            </a:r>
            <a:endParaRPr lang="pt-BR" sz="17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(resolve </a:t>
            </a:r>
            <a:r>
              <a:rPr lang="pt-BR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(resolve, </a:t>
            </a:r>
            <a:r>
              <a:rPr lang="pt-BR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   </a:t>
            </a:r>
          </a:p>
          <a:p>
            <a:r>
              <a:rPr lang="pt-BR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dados.email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pt-BR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dados.senha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console.log(</a:t>
            </a:r>
            <a:r>
              <a:rPr lang="pt-B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'Logado com sucesso'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pt-BR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console.log(</a:t>
            </a:r>
            <a:r>
              <a:rPr lang="pt-B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ou senha incorreta'</a:t>
            </a:r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Agora é a hora de </a:t>
            </a:r>
            <a:r>
              <a:rPr lang="pt-BR" sz="2000" u="sng" dirty="0"/>
              <a:t>validar</a:t>
            </a:r>
            <a:r>
              <a:rPr lang="pt-BR" sz="2000" dirty="0"/>
              <a:t> nosso </a:t>
            </a:r>
            <a:r>
              <a:rPr lang="pt-BR" sz="2000" u="sng" dirty="0"/>
              <a:t>formulário</a:t>
            </a:r>
            <a:r>
              <a:rPr lang="pt-BR" sz="2000" dirty="0"/>
              <a:t>! Para isso vamos criar as regras de validações com o </a:t>
            </a:r>
            <a:r>
              <a:rPr lang="pt-BR" sz="2000" u="sng" dirty="0" err="1"/>
              <a:t>Yup</a:t>
            </a:r>
            <a:r>
              <a:rPr lang="pt-BR" sz="2000" dirty="0"/>
              <a:t>!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primeiro passo é importar o </a:t>
            </a:r>
            <a:r>
              <a:rPr lang="pt-BR" sz="2000" dirty="0" err="1"/>
              <a:t>Yup</a:t>
            </a:r>
            <a:r>
              <a:rPr lang="pt-BR" sz="2000" dirty="0"/>
              <a:t>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A8EC63-C62D-4650-9108-0C9CA474CFB6}"/>
              </a:ext>
            </a:extLst>
          </p:cNvPr>
          <p:cNvSpPr txBox="1"/>
          <p:nvPr/>
        </p:nvSpPr>
        <p:spPr>
          <a:xfrm>
            <a:off x="3287688" y="3717032"/>
            <a:ext cx="38164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Yup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'yup'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7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adicionar as regras de validação podemos usar a seguinte estrutura:</a:t>
            </a:r>
          </a:p>
          <a:p>
            <a:pPr algn="just"/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CC549E-9194-4B8C-953E-82A7BA7D658A}"/>
              </a:ext>
            </a:extLst>
          </p:cNvPr>
          <p:cNvSpPr txBox="1"/>
          <p:nvPr/>
        </p:nvSpPr>
        <p:spPr>
          <a:xfrm>
            <a:off x="263352" y="2780928"/>
            <a:ext cx="1173730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Formik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initialValues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{nome: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senha: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idade: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validationSchema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Yup.object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 nome: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'Nome obrigatório'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'Precisa ser um 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obrigatório'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senha: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().min(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'Pelo menos 6 caracteres'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'Senha obrigatória'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 idade: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Yup.number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'Idade precisa ser menos 100'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).min(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'Idade tem que ser maior que 10'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'Obrigatório'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3253FE-3701-400A-A439-B0FE929EB6F5}"/>
              </a:ext>
            </a:extLst>
          </p:cNvPr>
          <p:cNvSpPr txBox="1"/>
          <p:nvPr/>
        </p:nvSpPr>
        <p:spPr>
          <a:xfrm>
            <a:off x="3032056" y="247313"/>
            <a:ext cx="6552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 a validação, informando quais serão os campos validados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C311032-33FB-43AD-B35E-19DC2FD5C4F7}"/>
              </a:ext>
            </a:extLst>
          </p:cNvPr>
          <p:cNvCxnSpPr>
            <a:cxnSpLocks/>
          </p:cNvCxnSpPr>
          <p:nvPr/>
        </p:nvCxnSpPr>
        <p:spPr>
          <a:xfrm>
            <a:off x="2999656" y="3645024"/>
            <a:ext cx="1584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63FCEC-59B8-4739-8A6F-5920D6A7B937}"/>
              </a:ext>
            </a:extLst>
          </p:cNvPr>
          <p:cNvSpPr txBox="1"/>
          <p:nvPr/>
        </p:nvSpPr>
        <p:spPr>
          <a:xfrm>
            <a:off x="3032056" y="751369"/>
            <a:ext cx="58722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Informa qual campo será validado. Não precisa ser todos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48B02B-7C6E-4D0D-8FD9-546DE0B1E417}"/>
              </a:ext>
            </a:extLst>
          </p:cNvPr>
          <p:cNvCxnSpPr>
            <a:cxnSpLocks/>
          </p:cNvCxnSpPr>
          <p:nvPr/>
        </p:nvCxnSpPr>
        <p:spPr>
          <a:xfrm>
            <a:off x="2711624" y="3429000"/>
            <a:ext cx="4752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EE33700-2F75-4DF4-B0D7-06CF3ABD26B5}"/>
              </a:ext>
            </a:extLst>
          </p:cNvPr>
          <p:cNvCxnSpPr>
            <a:cxnSpLocks/>
          </p:cNvCxnSpPr>
          <p:nvPr/>
        </p:nvCxnSpPr>
        <p:spPr>
          <a:xfrm>
            <a:off x="1055440" y="3933056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A55DA7C-7764-471D-B3CE-BE5B6B60031D}"/>
              </a:ext>
            </a:extLst>
          </p:cNvPr>
          <p:cNvCxnSpPr>
            <a:cxnSpLocks/>
          </p:cNvCxnSpPr>
          <p:nvPr/>
        </p:nvCxnSpPr>
        <p:spPr>
          <a:xfrm>
            <a:off x="1055440" y="4221088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7015C9C-55AC-441C-8792-2658274381AC}"/>
              </a:ext>
            </a:extLst>
          </p:cNvPr>
          <p:cNvCxnSpPr>
            <a:cxnSpLocks/>
          </p:cNvCxnSpPr>
          <p:nvPr/>
        </p:nvCxnSpPr>
        <p:spPr>
          <a:xfrm>
            <a:off x="1055440" y="4509120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5E9653D-A02E-421F-8B7E-B9E2D33B9462}"/>
              </a:ext>
            </a:extLst>
          </p:cNvPr>
          <p:cNvCxnSpPr>
            <a:cxnSpLocks/>
          </p:cNvCxnSpPr>
          <p:nvPr/>
        </p:nvCxnSpPr>
        <p:spPr>
          <a:xfrm>
            <a:off x="1055440" y="4797152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E65C5F-7EBF-49D6-9FDA-33A8C6192084}"/>
              </a:ext>
            </a:extLst>
          </p:cNvPr>
          <p:cNvSpPr txBox="1"/>
          <p:nvPr/>
        </p:nvSpPr>
        <p:spPr>
          <a:xfrm>
            <a:off x="3896152" y="751369"/>
            <a:ext cx="587225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Define qual é o tipo do campo para saber o tipo de validação ser usada. Cada tipo tem suas próprias validações.</a:t>
            </a:r>
          </a:p>
          <a:p>
            <a:endParaRPr lang="pt-BR" dirty="0"/>
          </a:p>
          <a:p>
            <a:r>
              <a:rPr lang="pt-BR" dirty="0"/>
              <a:t>Os tipos podem ser:</a:t>
            </a:r>
          </a:p>
          <a:p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number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date, </a:t>
            </a:r>
            <a:r>
              <a:rPr lang="pt-BR" dirty="0" err="1"/>
              <a:t>array</a:t>
            </a:r>
            <a:r>
              <a:rPr lang="pt-BR" dirty="0"/>
              <a:t>, </a:t>
            </a:r>
            <a:r>
              <a:rPr lang="pt-BR" dirty="0" err="1"/>
              <a:t>object</a:t>
            </a:r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95B97C-1C1D-4784-96F5-896C36F8042A}"/>
              </a:ext>
            </a:extLst>
          </p:cNvPr>
          <p:cNvCxnSpPr>
            <a:cxnSpLocks/>
          </p:cNvCxnSpPr>
          <p:nvPr/>
        </p:nvCxnSpPr>
        <p:spPr>
          <a:xfrm>
            <a:off x="1919536" y="3933056"/>
            <a:ext cx="14401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09DED17-9500-4CBD-B299-6012F67D35EB}"/>
              </a:ext>
            </a:extLst>
          </p:cNvPr>
          <p:cNvCxnSpPr>
            <a:cxnSpLocks/>
          </p:cNvCxnSpPr>
          <p:nvPr/>
        </p:nvCxnSpPr>
        <p:spPr>
          <a:xfrm>
            <a:off x="1919536" y="4221088"/>
            <a:ext cx="1584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00C7A-326C-4538-8B08-1F49A962D349}"/>
              </a:ext>
            </a:extLst>
          </p:cNvPr>
          <p:cNvCxnSpPr>
            <a:cxnSpLocks/>
          </p:cNvCxnSpPr>
          <p:nvPr/>
        </p:nvCxnSpPr>
        <p:spPr>
          <a:xfrm>
            <a:off x="1919536" y="4509120"/>
            <a:ext cx="1584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A502B47-31F2-4C41-A2FA-E0445D3C15F0}"/>
              </a:ext>
            </a:extLst>
          </p:cNvPr>
          <p:cNvCxnSpPr>
            <a:cxnSpLocks/>
          </p:cNvCxnSpPr>
          <p:nvPr/>
        </p:nvCxnSpPr>
        <p:spPr>
          <a:xfrm>
            <a:off x="1919536" y="4797152"/>
            <a:ext cx="16561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22DF864-E4F2-4E58-B828-C28B9959AC75}"/>
              </a:ext>
            </a:extLst>
          </p:cNvPr>
          <p:cNvSpPr txBox="1"/>
          <p:nvPr/>
        </p:nvSpPr>
        <p:spPr>
          <a:xfrm>
            <a:off x="470248" y="246148"/>
            <a:ext cx="11424592" cy="3385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Define a regra de validação com sua mensagem de erro. As regras mais comuns são:</a:t>
            </a:r>
          </a:p>
          <a:p>
            <a:endParaRPr lang="pt-BR" sz="1600" dirty="0"/>
          </a:p>
          <a:p>
            <a:r>
              <a:rPr lang="pt-BR" sz="1600" b="1" dirty="0" err="1"/>
              <a:t>String</a:t>
            </a:r>
            <a:r>
              <a:rPr lang="pt-BR" sz="1600" b="1" dirty="0"/>
              <a:t>:</a:t>
            </a:r>
          </a:p>
          <a:p>
            <a:r>
              <a:rPr lang="pt-BR" sz="1600" dirty="0" err="1"/>
              <a:t>required</a:t>
            </a:r>
            <a:r>
              <a:rPr lang="pt-BR" sz="1600" dirty="0"/>
              <a:t>(“Mensagem de erro”) | </a:t>
            </a:r>
            <a:r>
              <a:rPr lang="pt-BR" sz="1600" dirty="0" err="1"/>
              <a:t>email</a:t>
            </a:r>
            <a:r>
              <a:rPr lang="pt-BR" sz="1600" dirty="0"/>
              <a:t>(“Mensagem de erro”) </a:t>
            </a:r>
          </a:p>
          <a:p>
            <a:endParaRPr lang="pt-BR" sz="1600" dirty="0"/>
          </a:p>
          <a:p>
            <a:r>
              <a:rPr lang="pt-BR" sz="1600" b="1" dirty="0" err="1"/>
              <a:t>Number</a:t>
            </a:r>
            <a:r>
              <a:rPr lang="pt-BR" sz="1600" b="1" dirty="0"/>
              <a:t>:</a:t>
            </a:r>
          </a:p>
          <a:p>
            <a:r>
              <a:rPr lang="pt-BR" sz="1600" dirty="0"/>
              <a:t>positive(“mensagem de erro”) | negative(“Mensagem de erro”) | </a:t>
            </a:r>
            <a:r>
              <a:rPr lang="pt-BR" sz="1600" dirty="0" err="1"/>
              <a:t>integer</a:t>
            </a:r>
            <a:r>
              <a:rPr lang="pt-BR" sz="1600" dirty="0"/>
              <a:t>(“Mensagem de erro”) | </a:t>
            </a:r>
            <a:r>
              <a:rPr lang="pt-BR" sz="1600" dirty="0" err="1"/>
              <a:t>lessThen</a:t>
            </a:r>
            <a:r>
              <a:rPr lang="pt-BR" sz="1600" dirty="0"/>
              <a:t>(tamanho, “</a:t>
            </a:r>
            <a:r>
              <a:rPr lang="pt-BR" sz="1600" dirty="0" err="1"/>
              <a:t>Mensgam</a:t>
            </a:r>
            <a:r>
              <a:rPr lang="pt-BR" sz="1600" dirty="0"/>
              <a:t> de erro”), </a:t>
            </a:r>
            <a:r>
              <a:rPr lang="pt-BR" sz="1600" dirty="0" err="1"/>
              <a:t>moreThen</a:t>
            </a:r>
            <a:r>
              <a:rPr lang="pt-BR" sz="1600" dirty="0"/>
              <a:t>(tamanho, “Mensagem de erro”) | </a:t>
            </a:r>
          </a:p>
          <a:p>
            <a:r>
              <a:rPr lang="pt-BR" sz="1600" dirty="0"/>
              <a:t>min(limite, “mensagem </a:t>
            </a:r>
            <a:r>
              <a:rPr lang="pt-BR" sz="1600" dirty="0" err="1"/>
              <a:t>deerro</a:t>
            </a:r>
            <a:r>
              <a:rPr lang="pt-BR" sz="1600" dirty="0"/>
              <a:t>”) | </a:t>
            </a:r>
            <a:r>
              <a:rPr lang="pt-BR" sz="1600" dirty="0" err="1"/>
              <a:t>max</a:t>
            </a:r>
            <a:r>
              <a:rPr lang="pt-BR" sz="1600" dirty="0"/>
              <a:t>(limite, “Mensagem de erro”)</a:t>
            </a:r>
          </a:p>
          <a:p>
            <a:endParaRPr lang="pt-BR" sz="1600" dirty="0"/>
          </a:p>
          <a:p>
            <a:r>
              <a:rPr lang="pt-BR" sz="1600" b="1" dirty="0"/>
              <a:t>Date:</a:t>
            </a:r>
          </a:p>
          <a:p>
            <a:r>
              <a:rPr lang="pt-BR" sz="1600" dirty="0"/>
              <a:t>Min(data, “Mensagem de erro) | </a:t>
            </a:r>
            <a:r>
              <a:rPr lang="pt-BR" sz="1600" dirty="0" err="1"/>
              <a:t>max</a:t>
            </a:r>
            <a:r>
              <a:rPr lang="pt-BR" sz="1600" dirty="0"/>
              <a:t>(data, “Mensagem de erro”)</a:t>
            </a:r>
          </a:p>
          <a:p>
            <a:r>
              <a:rPr lang="pt-BR" sz="1600" dirty="0"/>
              <a:t>Todas regras: </a:t>
            </a:r>
            <a:r>
              <a:rPr lang="pt-BR" sz="1600" dirty="0">
                <a:hlinkClick r:id="rId3"/>
              </a:rPr>
              <a:t>https://github.com/jquense/yup</a:t>
            </a:r>
            <a:endParaRPr lang="pt-BR" sz="1600" dirty="0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38C4F22-B310-4409-AB9F-2C1C5348AC38}"/>
              </a:ext>
            </a:extLst>
          </p:cNvPr>
          <p:cNvCxnSpPr>
            <a:cxnSpLocks/>
          </p:cNvCxnSpPr>
          <p:nvPr/>
        </p:nvCxnSpPr>
        <p:spPr>
          <a:xfrm>
            <a:off x="3503712" y="3946391"/>
            <a:ext cx="34563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A00D4D0-8B7A-4F3E-B246-1ED1D96CEE2B}"/>
              </a:ext>
            </a:extLst>
          </p:cNvPr>
          <p:cNvCxnSpPr>
            <a:cxnSpLocks/>
          </p:cNvCxnSpPr>
          <p:nvPr/>
        </p:nvCxnSpPr>
        <p:spPr>
          <a:xfrm flipV="1">
            <a:off x="3503712" y="4221088"/>
            <a:ext cx="7560840" cy="13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A072177-1FAC-454D-B4DC-A654E450726B}"/>
              </a:ext>
            </a:extLst>
          </p:cNvPr>
          <p:cNvCxnSpPr>
            <a:cxnSpLocks/>
          </p:cNvCxnSpPr>
          <p:nvPr/>
        </p:nvCxnSpPr>
        <p:spPr>
          <a:xfrm>
            <a:off x="3503712" y="4522455"/>
            <a:ext cx="80786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01D4F6B-F3E2-4153-AF87-EA75CF2CE840}"/>
              </a:ext>
            </a:extLst>
          </p:cNvPr>
          <p:cNvCxnSpPr>
            <a:cxnSpLocks/>
          </p:cNvCxnSpPr>
          <p:nvPr/>
        </p:nvCxnSpPr>
        <p:spPr>
          <a:xfrm>
            <a:off x="3503712" y="4797152"/>
            <a:ext cx="82089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22" grpId="0" animBg="1"/>
      <p:bldP spid="22" grpId="1" animBg="1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Yup</a:t>
            </a:r>
            <a:r>
              <a:rPr lang="pt-BR" dirty="0"/>
              <a:t> - 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Importe o </a:t>
            </a:r>
            <a:r>
              <a:rPr lang="pt-BR" sz="2000" dirty="0" err="1"/>
              <a:t>Yup</a:t>
            </a:r>
            <a:r>
              <a:rPr lang="pt-BR" sz="2000" dirty="0"/>
              <a:t> em </a:t>
            </a:r>
            <a:r>
              <a:rPr lang="pt-BR" sz="2000" u="sng" dirty="0"/>
              <a:t>login/</a:t>
            </a:r>
            <a:r>
              <a:rPr lang="pt-BR" sz="2000" u="sng" dirty="0" err="1"/>
              <a:t>index.funcao.tsx</a:t>
            </a:r>
            <a:r>
              <a:rPr lang="pt-BR" sz="2000" dirty="0"/>
              <a:t>, e adicione as seguintes regras:</a:t>
            </a:r>
          </a:p>
          <a:p>
            <a:pPr lvl="1" algn="just"/>
            <a:r>
              <a:rPr lang="pt-BR" sz="1800" dirty="0" err="1"/>
              <a:t>email</a:t>
            </a:r>
            <a:r>
              <a:rPr lang="pt-BR" sz="1800" dirty="0"/>
              <a:t> – É </a:t>
            </a:r>
            <a:r>
              <a:rPr lang="pt-BR" sz="1800" dirty="0" err="1"/>
              <a:t>string</a:t>
            </a:r>
            <a:r>
              <a:rPr lang="pt-BR" sz="1800" dirty="0"/>
              <a:t> com </a:t>
            </a:r>
            <a:r>
              <a:rPr lang="pt-BR" sz="1800" dirty="0" err="1"/>
              <a:t>email</a:t>
            </a:r>
            <a:r>
              <a:rPr lang="pt-BR" sz="1800" dirty="0"/>
              <a:t> obrigatório</a:t>
            </a:r>
          </a:p>
          <a:p>
            <a:pPr lvl="1" algn="just"/>
            <a:r>
              <a:rPr lang="pt-BR" sz="1800" dirty="0"/>
              <a:t>Senha – É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obritatória</a:t>
            </a:r>
            <a:r>
              <a:rPr lang="pt-BR" sz="1800" dirty="0"/>
              <a:t> com no mínimo 6 caracteres.</a:t>
            </a:r>
          </a:p>
          <a:p>
            <a:pPr algn="just"/>
            <a:endParaRPr lang="pt-BR" sz="2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26BE8C-4B70-4D69-86EC-9F7DB75F1913}"/>
              </a:ext>
            </a:extLst>
          </p:cNvPr>
          <p:cNvSpPr txBox="1"/>
          <p:nvPr/>
        </p:nvSpPr>
        <p:spPr>
          <a:xfrm>
            <a:off x="191344" y="3429000"/>
            <a:ext cx="1116124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Formik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initialValues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senha: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validationSchema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Yup.object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'Informe o 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'E-mail não válido’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 senha: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Yup.string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'Informe a senha'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.min(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 senha precisa ter 6 caracteres'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handleLo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gin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Yup</a:t>
            </a:r>
            <a:r>
              <a:rPr lang="pt-BR" dirty="0"/>
              <a:t> – Mensagem de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tente submeter o formulário, ele já não deixa a função </a:t>
            </a:r>
            <a:r>
              <a:rPr lang="pt-BR" sz="2000" u="sng" dirty="0" err="1"/>
              <a:t>logar</a:t>
            </a:r>
            <a:r>
              <a:rPr lang="pt-BR" sz="2000" dirty="0"/>
              <a:t> ser executada </a:t>
            </a:r>
            <a:r>
              <a:rPr lang="pt-BR" sz="2000" u="sng" dirty="0"/>
              <a:t>enquanto</a:t>
            </a:r>
            <a:r>
              <a:rPr lang="pt-BR" sz="2000" dirty="0"/>
              <a:t> </a:t>
            </a:r>
            <a:r>
              <a:rPr lang="pt-BR" sz="2000" u="sng" dirty="0"/>
              <a:t>não passar pela validação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não vemos as mensagens de erros. Para exibir os erros, basta chamarmos os erros com o atributo </a:t>
            </a:r>
            <a:r>
              <a:rPr lang="pt-BR" sz="2000" u="sng" dirty="0" err="1"/>
              <a:t>errors</a:t>
            </a:r>
            <a:endParaRPr lang="pt-BR" sz="1800" u="sng" dirty="0"/>
          </a:p>
          <a:p>
            <a:pPr algn="just"/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7C1CB8-1F01-6C5F-E1DF-6AE94AAD6D7D}"/>
              </a:ext>
            </a:extLst>
          </p:cNvPr>
          <p:cNvSpPr txBox="1"/>
          <p:nvPr/>
        </p:nvSpPr>
        <p:spPr>
          <a:xfrm>
            <a:off x="609600" y="3933056"/>
            <a:ext cx="1079393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isSubmitting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styles.textInput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errors.email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styles.fail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errors.email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sua senha'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styles.textInput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'senha'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secureTextEntry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errors.senha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styles.fail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errors.senha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0596F6-2BC0-A3D3-834A-6A760E3D8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692696"/>
            <a:ext cx="3400000" cy="1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1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Yup</a:t>
            </a:r>
            <a:r>
              <a:rPr lang="pt-BR" dirty="0"/>
              <a:t> – Mensagem de erro – [EXTRA]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deseje que a mensagem de erro só apareça depois que o usuário saia do campo, pode usar o </a:t>
            </a:r>
            <a:r>
              <a:rPr lang="pt-BR" sz="2000" u="sng" dirty="0" err="1"/>
              <a:t>touched</a:t>
            </a:r>
            <a:r>
              <a:rPr lang="pt-BR" sz="2000" dirty="0"/>
              <a:t> e o </a:t>
            </a:r>
            <a:r>
              <a:rPr lang="pt-BR" sz="2000" u="sng" dirty="0" err="1"/>
              <a:t>handleBlur</a:t>
            </a:r>
            <a:r>
              <a:rPr lang="pt-BR" sz="2000" u="sng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7E0758-781D-844F-7654-DCA123B56049}"/>
              </a:ext>
            </a:extLst>
          </p:cNvPr>
          <p:cNvSpPr txBox="1"/>
          <p:nvPr/>
        </p:nvSpPr>
        <p:spPr>
          <a:xfrm>
            <a:off x="263352" y="3016985"/>
            <a:ext cx="1166529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pt-B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handleBlur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isSubmitting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handleBlur</a:t>
            </a:r>
            <a:r>
              <a:rPr lang="pt-BR" sz="16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1" u="sng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styles.textInput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							      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errors.email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6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touched.email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styles.fail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errors.email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89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Código da aula respondido: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7785EC-DF40-D776-302D-324FB22AAE25}"/>
              </a:ext>
            </a:extLst>
          </p:cNvPr>
          <p:cNvSpPr txBox="1"/>
          <p:nvPr/>
        </p:nvSpPr>
        <p:spPr>
          <a:xfrm>
            <a:off x="1487488" y="3010560"/>
            <a:ext cx="49914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https://snack.expo.dev/@carloswgama/ae21ef</a:t>
            </a:r>
          </a:p>
        </p:txBody>
      </p:sp>
    </p:spTree>
    <p:extLst>
      <p:ext uri="{BB962C8B-B14F-4D97-AF65-F5344CB8AC3E}">
        <p14:creationId xmlns:p14="http://schemas.microsoft.com/office/powerpoint/2010/main" val="243104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para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a aula de hoje, baixe a seguinte código da tela: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4A18B7-E098-31EB-8DFB-6E772ED0EB94}"/>
              </a:ext>
            </a:extLst>
          </p:cNvPr>
          <p:cNvSpPr txBox="1"/>
          <p:nvPr/>
        </p:nvSpPr>
        <p:spPr>
          <a:xfrm>
            <a:off x="1847528" y="3056462"/>
            <a:ext cx="4536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https://pastebin.com/fzsEtsrM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B88F03F-AD2E-3EA0-A843-4B6FA6DF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59" y="305190"/>
            <a:ext cx="3514286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Validando Formulários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Validando 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Como já vimos em outras disciplinas, será normal quando trabalharmos com formulários, antes de usarmos os dados, validarmos.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Podemos precisar verificar se um campo é:</a:t>
            </a:r>
          </a:p>
          <a:p>
            <a:pPr lvl="1" algn="just"/>
            <a:r>
              <a:rPr lang="pt-BR" sz="2000" dirty="0"/>
              <a:t>Obrigatório</a:t>
            </a:r>
          </a:p>
          <a:p>
            <a:pPr lvl="1" algn="just"/>
            <a:r>
              <a:rPr lang="pt-BR" sz="2000" dirty="0" err="1"/>
              <a:t>Email</a:t>
            </a:r>
            <a:endParaRPr lang="pt-BR" sz="2000" dirty="0"/>
          </a:p>
          <a:p>
            <a:pPr lvl="1" algn="just"/>
            <a:r>
              <a:rPr lang="pt-BR" sz="2000" dirty="0"/>
              <a:t>Inteiro</a:t>
            </a:r>
          </a:p>
          <a:p>
            <a:pPr lvl="1" algn="just"/>
            <a:r>
              <a:rPr lang="pt-BR" sz="2000" dirty="0"/>
              <a:t>Verdadeiro</a:t>
            </a:r>
          </a:p>
          <a:p>
            <a:pPr lvl="1" algn="just"/>
            <a:r>
              <a:rPr lang="pt-BR" sz="2000" dirty="0"/>
              <a:t>Tem um tamanho maior de X</a:t>
            </a:r>
          </a:p>
          <a:p>
            <a:pPr lvl="1" algn="just"/>
            <a:r>
              <a:rPr lang="pt-BR" sz="2000" dirty="0"/>
              <a:t>É um valor inteiro menor que Y</a:t>
            </a:r>
          </a:p>
          <a:p>
            <a:pPr lvl="1" algn="just"/>
            <a:r>
              <a:rPr lang="pt-BR" sz="2000" dirty="0"/>
              <a:t>...</a:t>
            </a:r>
          </a:p>
          <a:p>
            <a:pPr algn="just"/>
            <a:r>
              <a:rPr lang="pt-BR" sz="2000" dirty="0"/>
              <a:t>Podemos fazer isso com vários </a:t>
            </a:r>
            <a:r>
              <a:rPr lang="pt-BR" sz="2000" u="sng" dirty="0"/>
              <a:t>IF</a:t>
            </a:r>
            <a:r>
              <a:rPr lang="pt-BR" sz="2000" dirty="0"/>
              <a:t>, porém </a:t>
            </a:r>
            <a:r>
              <a:rPr lang="pt-BR" sz="2000" u="sng" dirty="0"/>
              <a:t>não é uma boa prática</a:t>
            </a:r>
            <a:r>
              <a:rPr lang="pt-BR" sz="2000" dirty="0"/>
              <a:t>, além de </a:t>
            </a:r>
            <a:r>
              <a:rPr lang="pt-BR" sz="2000" u="sng" dirty="0"/>
              <a:t>trabalhoso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Formik</a:t>
            </a:r>
            <a:r>
              <a:rPr lang="pt-BR" dirty="0"/>
              <a:t> + </a:t>
            </a:r>
            <a:r>
              <a:rPr lang="pt-BR" dirty="0" err="1"/>
              <a:t>Yup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isso, poderemos usar:</a:t>
            </a:r>
          </a:p>
          <a:p>
            <a:pPr lvl="1" algn="just"/>
            <a:r>
              <a:rPr lang="pt-BR" sz="1800" u="sng" dirty="0" err="1"/>
              <a:t>Formik</a:t>
            </a:r>
            <a:r>
              <a:rPr lang="pt-BR" sz="1800" dirty="0"/>
              <a:t> para </a:t>
            </a:r>
            <a:r>
              <a:rPr lang="pt-BR" sz="1800" u="sng" dirty="0"/>
              <a:t>gerenciar</a:t>
            </a:r>
            <a:r>
              <a:rPr lang="pt-BR" sz="1800" dirty="0"/>
              <a:t> nossos </a:t>
            </a:r>
            <a:r>
              <a:rPr lang="pt-BR" sz="1800" u="sng" dirty="0"/>
              <a:t>formulários</a:t>
            </a:r>
            <a:r>
              <a:rPr lang="pt-BR" sz="1800" dirty="0"/>
              <a:t> </a:t>
            </a:r>
          </a:p>
          <a:p>
            <a:pPr lvl="1" algn="just"/>
            <a:r>
              <a:rPr lang="pt-BR" sz="1800" u="sng" dirty="0" err="1"/>
              <a:t>Yup</a:t>
            </a:r>
            <a:r>
              <a:rPr lang="pt-BR" sz="1800" dirty="0"/>
              <a:t> para criar as </a:t>
            </a:r>
            <a:r>
              <a:rPr lang="pt-BR" sz="1800" u="sng" dirty="0"/>
              <a:t>regras de validação</a:t>
            </a:r>
          </a:p>
          <a:p>
            <a:pPr lvl="1" algn="just"/>
            <a:endParaRPr lang="pt-BR" sz="1800" u="sng" dirty="0"/>
          </a:p>
          <a:p>
            <a:pPr algn="just"/>
            <a:r>
              <a:rPr lang="pt-BR" sz="2000" dirty="0"/>
              <a:t>Então nosso primeiro passo é instalar esses pacotes:</a:t>
            </a:r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Como estamos usando </a:t>
            </a:r>
            <a:r>
              <a:rPr lang="pt-BR" sz="2000" dirty="0" err="1"/>
              <a:t>TypeScript</a:t>
            </a:r>
            <a:r>
              <a:rPr lang="pt-BR" sz="2000" dirty="0"/>
              <a:t>, podemos adicionar os tipos do </a:t>
            </a:r>
            <a:r>
              <a:rPr lang="pt-BR" sz="2000" dirty="0" err="1"/>
              <a:t>Yup</a:t>
            </a:r>
            <a:r>
              <a:rPr lang="pt-BR" sz="2000" dirty="0"/>
              <a:t>, para aceitar o auto complete:</a:t>
            </a:r>
          </a:p>
          <a:p>
            <a:pPr algn="just"/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82ECB9-8232-4AA0-AD6B-9FCDBD21E7CD}"/>
              </a:ext>
            </a:extLst>
          </p:cNvPr>
          <p:cNvSpPr txBox="1"/>
          <p:nvPr/>
        </p:nvSpPr>
        <p:spPr>
          <a:xfrm>
            <a:off x="3431704" y="4052034"/>
            <a:ext cx="299793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r>
              <a:rPr lang="pt-BR" sz="2000" dirty="0"/>
              <a:t> </a:t>
            </a:r>
            <a:r>
              <a:rPr lang="pt-BR" sz="2000" b="1" dirty="0" err="1"/>
              <a:t>formik</a:t>
            </a:r>
            <a:r>
              <a:rPr lang="pt-BR" sz="2000" dirty="0"/>
              <a:t> </a:t>
            </a:r>
            <a:r>
              <a:rPr lang="pt-BR" sz="2000" b="1" dirty="0" err="1"/>
              <a:t>yup</a:t>
            </a:r>
            <a:endParaRPr lang="pt-BR" sz="2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B70E55-8F16-424F-AFC1-E09C53773BD1}"/>
              </a:ext>
            </a:extLst>
          </p:cNvPr>
          <p:cNvSpPr txBox="1"/>
          <p:nvPr/>
        </p:nvSpPr>
        <p:spPr>
          <a:xfrm>
            <a:off x="3359695" y="5514945"/>
            <a:ext cx="31419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r>
              <a:rPr lang="pt-BR" sz="2000" dirty="0"/>
              <a:t> </a:t>
            </a:r>
            <a:r>
              <a:rPr lang="pt-BR" sz="2000" b="1" dirty="0"/>
              <a:t>@types/yup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A372B4-3E4C-7405-4774-5BCDD1D4CDE0}"/>
              </a:ext>
            </a:extLst>
          </p:cNvPr>
          <p:cNvSpPr txBox="1"/>
          <p:nvPr/>
        </p:nvSpPr>
        <p:spPr>
          <a:xfrm>
            <a:off x="7752184" y="836712"/>
            <a:ext cx="28440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No snack, usar as versões:</a:t>
            </a:r>
          </a:p>
          <a:p>
            <a:r>
              <a:rPr lang="pt-BR" b="0" dirty="0">
                <a:solidFill>
                  <a:srgbClr val="41A6D9"/>
                </a:solidFill>
                <a:effectLst/>
                <a:latin typeface="var(--font-monospace)"/>
              </a:rPr>
              <a:t>"</a:t>
            </a:r>
            <a:r>
              <a:rPr lang="pt-BR" b="0" dirty="0" err="1">
                <a:solidFill>
                  <a:srgbClr val="41A6D9"/>
                </a:solidFill>
                <a:effectLst/>
                <a:latin typeface="var(--font-monospace)"/>
              </a:rPr>
              <a:t>yup</a:t>
            </a:r>
            <a:r>
              <a:rPr lang="pt-BR" b="0" dirty="0">
                <a:solidFill>
                  <a:srgbClr val="41A6D9"/>
                </a:solidFill>
                <a:effectLst/>
                <a:latin typeface="var(--font-monospace)"/>
              </a:rPr>
              <a:t>"</a:t>
            </a:r>
            <a:r>
              <a:rPr lang="pt-BR" b="0" dirty="0">
                <a:solidFill>
                  <a:srgbClr val="5C6773"/>
                </a:solidFill>
                <a:effectLst/>
                <a:latin typeface="var(--font-monospace)"/>
              </a:rPr>
              <a:t>: </a:t>
            </a:r>
            <a:r>
              <a:rPr lang="pt-BR" b="0" dirty="0">
                <a:solidFill>
                  <a:srgbClr val="86B300"/>
                </a:solidFill>
                <a:effectLst/>
                <a:latin typeface="var(--font-monospace)"/>
              </a:rPr>
              <a:t>"^0.28.0"</a:t>
            </a:r>
            <a:r>
              <a:rPr lang="pt-BR" b="0" dirty="0">
                <a:solidFill>
                  <a:srgbClr val="5C6773"/>
                </a:solidFill>
                <a:effectLst/>
                <a:latin typeface="var(--font-monospace)"/>
              </a:rPr>
              <a:t>,</a:t>
            </a:r>
          </a:p>
          <a:p>
            <a:r>
              <a:rPr lang="pt-BR" b="0" dirty="0">
                <a:solidFill>
                  <a:srgbClr val="41A6D9"/>
                </a:solidFill>
                <a:effectLst/>
                <a:latin typeface="var(--font-monospace)"/>
              </a:rPr>
              <a:t>"</a:t>
            </a:r>
            <a:r>
              <a:rPr lang="pt-BR" b="0" dirty="0" err="1">
                <a:solidFill>
                  <a:srgbClr val="41A6D9"/>
                </a:solidFill>
                <a:effectLst/>
                <a:latin typeface="var(--font-monospace)"/>
              </a:rPr>
              <a:t>formik</a:t>
            </a:r>
            <a:r>
              <a:rPr lang="pt-BR" b="0" dirty="0">
                <a:solidFill>
                  <a:srgbClr val="41A6D9"/>
                </a:solidFill>
                <a:effectLst/>
                <a:latin typeface="var(--font-monospace)"/>
              </a:rPr>
              <a:t>"</a:t>
            </a:r>
            <a:r>
              <a:rPr lang="pt-BR" b="0" dirty="0">
                <a:solidFill>
                  <a:srgbClr val="5C6773"/>
                </a:solidFill>
                <a:effectLst/>
                <a:latin typeface="var(--font-monospace)"/>
              </a:rPr>
              <a:t>: </a:t>
            </a:r>
            <a:r>
              <a:rPr lang="pt-BR" b="0" dirty="0">
                <a:solidFill>
                  <a:srgbClr val="86B300"/>
                </a:solidFill>
                <a:effectLst/>
                <a:latin typeface="var(--font-monospace)"/>
              </a:rPr>
              <a:t>"1.3.0"</a:t>
            </a:r>
            <a:r>
              <a:rPr lang="pt-BR" b="0" dirty="0">
                <a:solidFill>
                  <a:srgbClr val="5C6773"/>
                </a:solidFill>
                <a:effectLst/>
                <a:latin typeface="var(--font-monospace)"/>
              </a:rPr>
              <a:t>,</a:t>
            </a:r>
          </a:p>
          <a:p>
            <a:r>
              <a:rPr lang="pt-BR" b="0" dirty="0">
                <a:solidFill>
                  <a:srgbClr val="41A6D9"/>
                </a:solidFill>
                <a:effectLst/>
                <a:latin typeface="var(--font-monospace)"/>
              </a:rPr>
              <a:t>"@</a:t>
            </a:r>
            <a:r>
              <a:rPr lang="pt-BR" b="0" dirty="0" err="1">
                <a:solidFill>
                  <a:srgbClr val="41A6D9"/>
                </a:solidFill>
                <a:effectLst/>
                <a:latin typeface="var(--font-monospace)"/>
              </a:rPr>
              <a:t>types</a:t>
            </a:r>
            <a:r>
              <a:rPr lang="pt-BR" b="0" dirty="0">
                <a:solidFill>
                  <a:srgbClr val="41A6D9"/>
                </a:solidFill>
                <a:effectLst/>
                <a:latin typeface="var(--font-monospace)"/>
              </a:rPr>
              <a:t>/</a:t>
            </a:r>
            <a:r>
              <a:rPr lang="pt-BR" b="0" dirty="0" err="1">
                <a:solidFill>
                  <a:srgbClr val="41A6D9"/>
                </a:solidFill>
                <a:effectLst/>
                <a:latin typeface="var(--font-monospace)"/>
              </a:rPr>
              <a:t>yup</a:t>
            </a:r>
            <a:r>
              <a:rPr lang="pt-BR" b="0" dirty="0">
                <a:solidFill>
                  <a:srgbClr val="41A6D9"/>
                </a:solidFill>
                <a:effectLst/>
                <a:latin typeface="var(--font-monospace)"/>
              </a:rPr>
              <a:t>"</a:t>
            </a:r>
            <a:r>
              <a:rPr lang="pt-BR" b="0" dirty="0">
                <a:solidFill>
                  <a:srgbClr val="5C6773"/>
                </a:solidFill>
                <a:effectLst/>
                <a:latin typeface="var(--font-monospace)"/>
              </a:rPr>
              <a:t>: </a:t>
            </a:r>
            <a:r>
              <a:rPr lang="pt-BR" b="0" dirty="0">
                <a:solidFill>
                  <a:srgbClr val="86B300"/>
                </a:solidFill>
                <a:effectLst/>
                <a:latin typeface="var(--font-monospace)"/>
              </a:rPr>
              <a:t>"^0.28.0"</a:t>
            </a:r>
            <a:endParaRPr lang="pt-BR" b="0" dirty="0">
              <a:solidFill>
                <a:srgbClr val="5C6773"/>
              </a:solidFill>
              <a:effectLst/>
              <a:latin typeface="var(--font-monospace)"/>
            </a:endParaRPr>
          </a:p>
        </p:txBody>
      </p:sp>
    </p:spTree>
    <p:extLst>
      <p:ext uri="{BB962C8B-B14F-4D97-AF65-F5344CB8AC3E}">
        <p14:creationId xmlns:p14="http://schemas.microsoft.com/office/powerpoint/2010/main" val="1025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Formik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usar o </a:t>
            </a:r>
            <a:r>
              <a:rPr lang="pt-BR" sz="2000" dirty="0" err="1"/>
              <a:t>Formik</a:t>
            </a:r>
            <a:r>
              <a:rPr lang="pt-BR" sz="2000" dirty="0"/>
              <a:t>, devemos importar seu pacote na tela desejada: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usar a seguinte estrutura: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02A8BD-AF92-49E4-A7A4-3A344CA2C241}"/>
              </a:ext>
            </a:extLst>
          </p:cNvPr>
          <p:cNvSpPr txBox="1"/>
          <p:nvPr/>
        </p:nvSpPr>
        <p:spPr>
          <a:xfrm>
            <a:off x="3118694" y="2699628"/>
            <a:ext cx="42014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Formik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formik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B1FC4B-2E34-4175-BC81-1B4AE539D6C5}"/>
              </a:ext>
            </a:extLst>
          </p:cNvPr>
          <p:cNvSpPr txBox="1"/>
          <p:nvPr/>
        </p:nvSpPr>
        <p:spPr>
          <a:xfrm>
            <a:off x="47328" y="3724577"/>
            <a:ext cx="12000656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Formik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initialValues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{nome: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'',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idade: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validationSchema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regrasValidacaoYup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(dados) 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console.log(dados)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touched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isSubmitting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handleBlur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setFieldValue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//Seu layout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//...//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Formik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020667-6CAF-4480-88D9-0BA1FC86B88D}"/>
              </a:ext>
            </a:extLst>
          </p:cNvPr>
          <p:cNvSpPr txBox="1"/>
          <p:nvPr/>
        </p:nvSpPr>
        <p:spPr>
          <a:xfrm>
            <a:off x="3719736" y="1122704"/>
            <a:ext cx="81369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err="1"/>
              <a:t>initialValues</a:t>
            </a:r>
            <a:r>
              <a:rPr lang="pt-BR" dirty="0"/>
              <a:t> (Obrigatório) – Informa um objeto com </a:t>
            </a:r>
            <a:r>
              <a:rPr lang="pt-BR" u="sng" dirty="0"/>
              <a:t>quais são os campos do formulário</a:t>
            </a:r>
            <a:r>
              <a:rPr lang="pt-BR" dirty="0"/>
              <a:t> além dos valores iniciais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65335F-6BA3-493B-8E44-3A8A0035C802}"/>
              </a:ext>
            </a:extLst>
          </p:cNvPr>
          <p:cNvSpPr/>
          <p:nvPr/>
        </p:nvSpPr>
        <p:spPr>
          <a:xfrm>
            <a:off x="263352" y="3933056"/>
            <a:ext cx="5184576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7D890E2E-A6B2-4BAC-BAF4-93EA44A903FA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2855640" y="1445870"/>
            <a:ext cx="864096" cy="248718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4EA136-B0A0-495F-BDF4-0C682E20DEF8}"/>
              </a:ext>
            </a:extLst>
          </p:cNvPr>
          <p:cNvSpPr txBox="1"/>
          <p:nvPr/>
        </p:nvSpPr>
        <p:spPr>
          <a:xfrm>
            <a:off x="3308376" y="1906447"/>
            <a:ext cx="81369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err="1"/>
              <a:t>validationSchema</a:t>
            </a:r>
            <a:r>
              <a:rPr lang="pt-BR" dirty="0"/>
              <a:t> (Opcional) – Caso deseje criar regras de validação, definiremos as regras aqui usando o </a:t>
            </a:r>
            <a:r>
              <a:rPr lang="pt-BR" dirty="0" err="1"/>
              <a:t>Yup</a:t>
            </a:r>
            <a:r>
              <a:rPr lang="pt-BR" dirty="0"/>
              <a:t>.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B8C38B7-3597-46CD-8DDD-6970053D4D43}"/>
              </a:ext>
            </a:extLst>
          </p:cNvPr>
          <p:cNvSpPr/>
          <p:nvPr/>
        </p:nvSpPr>
        <p:spPr>
          <a:xfrm>
            <a:off x="263352" y="4223128"/>
            <a:ext cx="4248472" cy="3600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AA399651-3C6E-4E48-B6AF-587F306A13DA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rot="10800000" flipV="1">
            <a:off x="2387588" y="2229612"/>
            <a:ext cx="920788" cy="199351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0442C6-1FE4-47C5-970B-A33CD87EA303}"/>
              </a:ext>
            </a:extLst>
          </p:cNvPr>
          <p:cNvSpPr txBox="1"/>
          <p:nvPr/>
        </p:nvSpPr>
        <p:spPr>
          <a:xfrm>
            <a:off x="3308376" y="2132856"/>
            <a:ext cx="81369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err="1"/>
              <a:t>onSubmit</a:t>
            </a:r>
            <a:r>
              <a:rPr lang="pt-BR" dirty="0"/>
              <a:t> (Obrigatório) – Executa uma função que recebe um objeto com os dados  quando o formulário é executado sem falhas na validação (Exemplo: </a:t>
            </a:r>
            <a:r>
              <a:rPr lang="pt-BR" dirty="0" err="1"/>
              <a:t>dados.nome</a:t>
            </a:r>
            <a:r>
              <a:rPr lang="pt-BR" dirty="0"/>
              <a:t>, </a:t>
            </a:r>
            <a:r>
              <a:rPr lang="pt-BR" dirty="0" err="1"/>
              <a:t>dados.email</a:t>
            </a:r>
            <a:r>
              <a:rPr lang="pt-BR" dirty="0"/>
              <a:t> e </a:t>
            </a:r>
            <a:r>
              <a:rPr lang="pt-BR" dirty="0" err="1"/>
              <a:t>dado.senha</a:t>
            </a:r>
            <a:r>
              <a:rPr lang="pt-BR" dirty="0"/>
              <a:t>).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04658E2-383D-4792-AEE7-421215B7258F}"/>
              </a:ext>
            </a:extLst>
          </p:cNvPr>
          <p:cNvSpPr/>
          <p:nvPr/>
        </p:nvSpPr>
        <p:spPr>
          <a:xfrm>
            <a:off x="263352" y="4449537"/>
            <a:ext cx="4608512" cy="3904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96991455-F758-4187-922E-D34E74F6BC38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567608" y="2594521"/>
            <a:ext cx="740768" cy="185501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DEF80F-A406-401A-B91F-F7F7484502C7}"/>
              </a:ext>
            </a:extLst>
          </p:cNvPr>
          <p:cNvSpPr txBox="1"/>
          <p:nvPr/>
        </p:nvSpPr>
        <p:spPr>
          <a:xfrm>
            <a:off x="3460776" y="2450034"/>
            <a:ext cx="81369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Função que retorna a </a:t>
            </a:r>
            <a:r>
              <a:rPr lang="pt-BR" b="1" dirty="0" err="1"/>
              <a:t>View</a:t>
            </a:r>
            <a:r>
              <a:rPr lang="pt-BR" b="1" dirty="0"/>
              <a:t> com o formulário</a:t>
            </a:r>
            <a:r>
              <a:rPr lang="pt-BR" dirty="0"/>
              <a:t> (Obrigatório) – Essa função retorna um objeto com vários propriedades, mas apenas precisamos usar obrigatoriamente 2 </a:t>
            </a:r>
            <a:r>
              <a:rPr lang="pt-BR" u="sng" dirty="0" err="1"/>
              <a:t>handleChange</a:t>
            </a:r>
            <a:r>
              <a:rPr lang="pt-BR" dirty="0"/>
              <a:t> e </a:t>
            </a:r>
            <a:r>
              <a:rPr lang="pt-BR" u="sng" dirty="0" err="1"/>
              <a:t>hangleSubmit</a:t>
            </a:r>
            <a:r>
              <a:rPr lang="pt-BR" u="sng" dirty="0"/>
              <a:t>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BA03583-EAD4-48B0-9FF3-8AC02C3C5437}"/>
              </a:ext>
            </a:extLst>
          </p:cNvPr>
          <p:cNvSpPr/>
          <p:nvPr/>
        </p:nvSpPr>
        <p:spPr>
          <a:xfrm>
            <a:off x="263352" y="4766715"/>
            <a:ext cx="11665296" cy="14119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CA9D984A-A12A-4481-AD16-18607FA8CDE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115939" y="3353425"/>
            <a:ext cx="1393351" cy="14332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F325692-EB43-40E7-9674-6CB02A037398}"/>
              </a:ext>
            </a:extLst>
          </p:cNvPr>
          <p:cNvSpPr txBox="1"/>
          <p:nvPr/>
        </p:nvSpPr>
        <p:spPr>
          <a:xfrm>
            <a:off x="803448" y="188640"/>
            <a:ext cx="1114737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OBS: Usamos esse a {chave}, para dizer que estamos extraindo a informação do objeto retornado, para não usarmos </a:t>
            </a:r>
            <a:r>
              <a:rPr lang="pt-BR" dirty="0" err="1"/>
              <a:t>variavel.values</a:t>
            </a:r>
            <a:r>
              <a:rPr lang="pt-BR" dirty="0"/>
              <a:t>, </a:t>
            </a:r>
            <a:r>
              <a:rPr lang="pt-BR" dirty="0" err="1"/>
              <a:t>variavel,errors</a:t>
            </a:r>
            <a:r>
              <a:rPr lang="pt-BR" dirty="0"/>
              <a:t>...</a:t>
            </a:r>
          </a:p>
          <a:p>
            <a:endParaRPr lang="pt-BR" dirty="0"/>
          </a:p>
          <a:p>
            <a:r>
              <a:rPr lang="pt-BR" u="sng" dirty="0" err="1"/>
              <a:t>values</a:t>
            </a:r>
            <a:r>
              <a:rPr lang="pt-BR" dirty="0"/>
              <a:t> –&gt; Recupera os valores atuais dos dados (Exemplo: </a:t>
            </a:r>
            <a:r>
              <a:rPr lang="pt-BR" dirty="0" err="1"/>
              <a:t>values.nome</a:t>
            </a:r>
            <a:r>
              <a:rPr lang="pt-BR" dirty="0"/>
              <a:t>)</a:t>
            </a:r>
          </a:p>
          <a:p>
            <a:r>
              <a:rPr lang="pt-BR" u="sng" dirty="0" err="1"/>
              <a:t>errors</a:t>
            </a:r>
            <a:r>
              <a:rPr lang="pt-BR" dirty="0"/>
              <a:t> -&gt; Retorna as mensagens de erros dos campos (Exemplo: </a:t>
            </a:r>
            <a:r>
              <a:rPr lang="pt-BR" dirty="0" err="1"/>
              <a:t>errors.nome</a:t>
            </a:r>
            <a:r>
              <a:rPr lang="pt-BR" dirty="0"/>
              <a:t>)</a:t>
            </a:r>
          </a:p>
          <a:p>
            <a:r>
              <a:rPr lang="pt-BR" u="sng" dirty="0" err="1"/>
              <a:t>isSubmitting</a:t>
            </a:r>
            <a:r>
              <a:rPr lang="pt-BR" dirty="0"/>
              <a:t> -&gt; Retorna </a:t>
            </a:r>
            <a:r>
              <a:rPr lang="pt-BR" dirty="0" err="1"/>
              <a:t>true</a:t>
            </a:r>
            <a:r>
              <a:rPr lang="pt-BR" dirty="0"/>
              <a:t> caso o método </a:t>
            </a:r>
            <a:r>
              <a:rPr lang="pt-BR" dirty="0" err="1"/>
              <a:t>onSubmit</a:t>
            </a:r>
            <a:r>
              <a:rPr lang="pt-BR" dirty="0"/>
              <a:t> esteja sendo executado. Isso é bom para criar   </a:t>
            </a:r>
          </a:p>
          <a:p>
            <a:r>
              <a:rPr lang="pt-BR" dirty="0"/>
              <a:t>                            uma mensagem “Aguarde, enviando seus dados” por exemplo.</a:t>
            </a:r>
          </a:p>
          <a:p>
            <a:r>
              <a:rPr lang="pt-BR" u="sng" dirty="0" err="1"/>
              <a:t>touched</a:t>
            </a:r>
            <a:r>
              <a:rPr lang="pt-BR" dirty="0"/>
              <a:t> -&gt; Informa se uma variável foi tocada. Útil para não exibir mensagem de erro se o usuário não </a:t>
            </a:r>
          </a:p>
          <a:p>
            <a:r>
              <a:rPr lang="pt-BR" dirty="0"/>
              <a:t>                    clicou no campo ainda.</a:t>
            </a:r>
          </a:p>
          <a:p>
            <a:r>
              <a:rPr lang="pt-BR" u="sng" dirty="0" err="1"/>
              <a:t>handleBlur</a:t>
            </a:r>
            <a:r>
              <a:rPr lang="pt-BR" dirty="0"/>
              <a:t> -&gt; Usada para informar que o usuário tocou no campo</a:t>
            </a:r>
          </a:p>
          <a:p>
            <a:r>
              <a:rPr lang="pt-BR" u="sng" dirty="0" err="1"/>
              <a:t>handleChange</a:t>
            </a:r>
            <a:r>
              <a:rPr lang="pt-BR" dirty="0"/>
              <a:t> -&gt; Informa o nome do campo que irá receber o novo valor alterado no </a:t>
            </a:r>
            <a:r>
              <a:rPr lang="pt-BR" dirty="0" err="1"/>
              <a:t>onChangeText</a:t>
            </a:r>
            <a:r>
              <a:rPr lang="pt-BR" dirty="0"/>
              <a:t> por </a:t>
            </a:r>
          </a:p>
          <a:p>
            <a:r>
              <a:rPr lang="pt-BR" dirty="0"/>
              <a:t>	     exemplo</a:t>
            </a:r>
          </a:p>
          <a:p>
            <a:r>
              <a:rPr lang="pt-BR" u="sng" dirty="0" err="1"/>
              <a:t>handleSubmit</a:t>
            </a:r>
            <a:r>
              <a:rPr lang="pt-BR" dirty="0"/>
              <a:t> -&gt; Envia e válida o formulário</a:t>
            </a:r>
          </a:p>
          <a:p>
            <a:r>
              <a:rPr lang="pt-BR" u="sng" dirty="0" err="1"/>
              <a:t>setFieldValue</a:t>
            </a:r>
            <a:r>
              <a:rPr lang="pt-BR" dirty="0"/>
              <a:t> -&gt; Apenas necessário em caso de precisarmos </a:t>
            </a:r>
            <a:r>
              <a:rPr lang="pt-BR" dirty="0" err="1"/>
              <a:t>setar</a:t>
            </a:r>
            <a:r>
              <a:rPr lang="pt-BR" dirty="0"/>
              <a:t> o valor no campo de forma manual.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F783BC8-DB2E-4666-9D50-9BEF04EC17E4}"/>
              </a:ext>
            </a:extLst>
          </p:cNvPr>
          <p:cNvSpPr/>
          <p:nvPr/>
        </p:nvSpPr>
        <p:spPr>
          <a:xfrm>
            <a:off x="415752" y="4653136"/>
            <a:ext cx="10972800" cy="39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ABF77A8A-A143-4D44-AC19-F3DABE88EEFD}"/>
              </a:ext>
            </a:extLst>
          </p:cNvPr>
          <p:cNvCxnSpPr>
            <a:cxnSpLocks/>
            <a:stCxn id="34" idx="1"/>
            <a:endCxn id="35" idx="1"/>
          </p:cNvCxnSpPr>
          <p:nvPr/>
        </p:nvCxnSpPr>
        <p:spPr>
          <a:xfrm rot="10800000" flipV="1">
            <a:off x="415752" y="2173799"/>
            <a:ext cx="387696" cy="2677634"/>
          </a:xfrm>
          <a:prstGeom prst="bentConnector3">
            <a:avLst>
              <a:gd name="adj1" fmla="val 1589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8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Formik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nosso layout para passar as informações e enviar o formulário, podemos fazer da seguinte forma: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42611F1-64EE-434F-8C79-7F161FAE203C}"/>
              </a:ext>
            </a:extLst>
          </p:cNvPr>
          <p:cNvSpPr txBox="1"/>
          <p:nvPr/>
        </p:nvSpPr>
        <p:spPr>
          <a:xfrm>
            <a:off x="609600" y="3284984"/>
            <a:ext cx="993710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//Seu layout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values.nome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"Enviar"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3803805-3ADE-49D7-A3AE-CD2BDC6EF97E}"/>
              </a:ext>
            </a:extLst>
          </p:cNvPr>
          <p:cNvSpPr txBox="1"/>
          <p:nvPr/>
        </p:nvSpPr>
        <p:spPr>
          <a:xfrm>
            <a:off x="609600" y="5889536"/>
            <a:ext cx="1036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2047FB-591F-40B9-9C3C-55786D18D932}"/>
              </a:ext>
            </a:extLst>
          </p:cNvPr>
          <p:cNvSpPr txBox="1"/>
          <p:nvPr/>
        </p:nvSpPr>
        <p:spPr>
          <a:xfrm>
            <a:off x="479376" y="3302982"/>
            <a:ext cx="1123324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setFieldValue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//Meio alternativo com o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setFielValue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   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TextInput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values.nome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(texto)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//Faz o que quiser aqui e depois informa o valor para o 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Formik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 manualmente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       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setFieldValue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texto) }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"Enviar"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0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Formik</a:t>
            </a:r>
            <a:r>
              <a:rPr lang="pt-BR" dirty="0"/>
              <a:t> - 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Atualize o arquivo principal, para criar o formulário usando o </a:t>
            </a:r>
            <a:r>
              <a:rPr lang="pt-BR" sz="2000" dirty="0" err="1"/>
              <a:t>Formik</a:t>
            </a:r>
            <a:r>
              <a:rPr lang="pt-BR" sz="2000" dirty="0"/>
              <a:t>.</a:t>
            </a:r>
          </a:p>
          <a:p>
            <a:pPr lvl="1" algn="just"/>
            <a:r>
              <a:rPr lang="pt-BR" sz="1800" dirty="0"/>
              <a:t>Será preciso usar o </a:t>
            </a:r>
            <a:r>
              <a:rPr lang="pt-BR" sz="1800" u="sng" dirty="0" err="1"/>
              <a:t>initialValues</a:t>
            </a:r>
            <a:r>
              <a:rPr lang="pt-BR" sz="1800" dirty="0"/>
              <a:t> recebendo </a:t>
            </a:r>
            <a:r>
              <a:rPr lang="pt-BR" sz="1800" u="sng" dirty="0" err="1"/>
              <a:t>email</a:t>
            </a:r>
            <a:r>
              <a:rPr lang="pt-BR" sz="1800" dirty="0"/>
              <a:t> e </a:t>
            </a:r>
            <a:r>
              <a:rPr lang="pt-BR" sz="1800" u="sng" dirty="0"/>
              <a:t>senha</a:t>
            </a:r>
          </a:p>
          <a:p>
            <a:pPr lvl="1" algn="just"/>
            <a:r>
              <a:rPr lang="pt-BR" sz="1800" u="sng" dirty="0" err="1"/>
              <a:t>onSubmit</a:t>
            </a:r>
            <a:r>
              <a:rPr lang="pt-BR" sz="1800" u="sng" dirty="0"/>
              <a:t> </a:t>
            </a:r>
            <a:r>
              <a:rPr lang="pt-BR" sz="1800" dirty="0"/>
              <a:t>chamando a função </a:t>
            </a:r>
            <a:r>
              <a:rPr lang="pt-BR" sz="1800" dirty="0" err="1"/>
              <a:t>handle</a:t>
            </a:r>
            <a:r>
              <a:rPr lang="pt-BR" sz="1800" u="sng" dirty="0" err="1"/>
              <a:t>Login</a:t>
            </a:r>
            <a:endParaRPr lang="pt-BR" sz="1800" u="sng" dirty="0"/>
          </a:p>
          <a:p>
            <a:pPr lvl="1" algn="just"/>
            <a:r>
              <a:rPr lang="pt-BR" sz="1800" dirty="0"/>
              <a:t>Na construção do layout apenas será necessário </a:t>
            </a:r>
            <a:r>
              <a:rPr lang="pt-BR" sz="1800" u="sng" dirty="0" err="1"/>
              <a:t>handleChange</a:t>
            </a:r>
            <a:r>
              <a:rPr lang="pt-BR" sz="1800" dirty="0"/>
              <a:t> e o </a:t>
            </a:r>
            <a:r>
              <a:rPr lang="pt-BR" sz="1800" u="sng" dirty="0" err="1"/>
              <a:t>handleSubmit</a:t>
            </a:r>
            <a:endParaRPr lang="pt-BR" sz="1800" u="sng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7507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Formik</a:t>
            </a:r>
            <a:r>
              <a:rPr lang="pt-BR" dirty="0"/>
              <a:t> - 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Código</a:t>
            </a:r>
          </a:p>
          <a:p>
            <a:pPr algn="just"/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67D8ED-F376-70A0-7B0E-1048807BBEF7}"/>
              </a:ext>
            </a:extLst>
          </p:cNvPr>
          <p:cNvSpPr txBox="1"/>
          <p:nvPr/>
        </p:nvSpPr>
        <p:spPr>
          <a:xfrm>
            <a:off x="141972" y="2193637"/>
            <a:ext cx="11908055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Formik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initialValues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senha: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handleLogin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seu 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styles.textInput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'Digite sua senha'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styles.textInput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'senha'</a:t>
            </a:r>
            <a:r>
              <a:rPr lang="pt-B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secureTextEntry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Logar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resultado ==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'logado'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styles.success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Logado com sucesso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resultado ==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'falhou'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styles.fail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ou senha incorreto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Formik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8CD1E-2977-A8F8-2E58-C77AA17387B6}"/>
              </a:ext>
            </a:extLst>
          </p:cNvPr>
          <p:cNvSpPr txBox="1"/>
          <p:nvPr/>
        </p:nvSpPr>
        <p:spPr>
          <a:xfrm>
            <a:off x="4583832" y="891480"/>
            <a:ext cx="728963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handleLogin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senha}: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email.trim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senha.trim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setResultado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'logado'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setResultado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'falhou'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A337AEB7-6CB2-4E1D-85BB-A609C8C4A1C1}"/>
              </a:ext>
            </a:extLst>
          </p:cNvPr>
          <p:cNvCxnSpPr>
            <a:cxnSpLocks/>
          </p:cNvCxnSpPr>
          <p:nvPr/>
        </p:nvCxnSpPr>
        <p:spPr>
          <a:xfrm rot="5400000">
            <a:off x="5242939" y="266762"/>
            <a:ext cx="571996" cy="46265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3366</TotalTime>
  <Words>1980</Words>
  <Application>Microsoft Office PowerPoint</Application>
  <PresentationFormat>Widescreen</PresentationFormat>
  <Paragraphs>241</Paragraphs>
  <Slides>17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Georgia</vt:lpstr>
      <vt:lpstr>Trebuchet MS</vt:lpstr>
      <vt:lpstr>var(--font-monospace)</vt:lpstr>
      <vt:lpstr>Wingdings 2</vt:lpstr>
      <vt:lpstr>Urbano</vt:lpstr>
      <vt:lpstr>Programação Mobile Formik + Yup</vt:lpstr>
      <vt:lpstr>Código para aula</vt:lpstr>
      <vt:lpstr>Validando Formulários</vt:lpstr>
      <vt:lpstr>Validando Formulários</vt:lpstr>
      <vt:lpstr>Formik + Yup</vt:lpstr>
      <vt:lpstr>Formik</vt:lpstr>
      <vt:lpstr>Formik</vt:lpstr>
      <vt:lpstr>Formik - Praticando</vt:lpstr>
      <vt:lpstr>Formik - Praticando</vt:lpstr>
      <vt:lpstr>Formik – isSubmitting [Extra]</vt:lpstr>
      <vt:lpstr>Formik – isSubmitting [Extra]</vt:lpstr>
      <vt:lpstr>Yup</vt:lpstr>
      <vt:lpstr>Yup</vt:lpstr>
      <vt:lpstr>Yup - Praticando</vt:lpstr>
      <vt:lpstr>Yup – Mensagem de erro</vt:lpstr>
      <vt:lpstr>Yup – Mensagem de erro – [EXTRA]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393</cp:revision>
  <dcterms:created xsi:type="dcterms:W3CDTF">2017-03-10T13:05:03Z</dcterms:created>
  <dcterms:modified xsi:type="dcterms:W3CDTF">2023-01-25T22:54:07Z</dcterms:modified>
</cp:coreProperties>
</file>