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8"/>
  </p:notesMasterIdLst>
  <p:sldIdLst>
    <p:sldId id="256" r:id="rId2"/>
    <p:sldId id="265" r:id="rId3"/>
    <p:sldId id="257" r:id="rId4"/>
    <p:sldId id="276" r:id="rId5"/>
    <p:sldId id="278" r:id="rId6"/>
    <p:sldId id="290" r:id="rId7"/>
    <p:sldId id="277" r:id="rId8"/>
    <p:sldId id="280" r:id="rId9"/>
    <p:sldId id="281" r:id="rId10"/>
    <p:sldId id="266" r:id="rId11"/>
    <p:sldId id="267" r:id="rId12"/>
    <p:sldId id="268" r:id="rId13"/>
    <p:sldId id="291" r:id="rId14"/>
    <p:sldId id="282" r:id="rId15"/>
    <p:sldId id="283" r:id="rId16"/>
    <p:sldId id="271" r:id="rId17"/>
    <p:sldId id="284" r:id="rId18"/>
    <p:sldId id="269" r:id="rId19"/>
    <p:sldId id="273" r:id="rId20"/>
    <p:sldId id="287" r:id="rId21"/>
    <p:sldId id="286" r:id="rId22"/>
    <p:sldId id="270" r:id="rId23"/>
    <p:sldId id="275" r:id="rId24"/>
    <p:sldId id="288" r:id="rId25"/>
    <p:sldId id="274" r:id="rId26"/>
    <p:sldId id="289" r:id="rId2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249" autoAdjust="0"/>
  </p:normalViewPr>
  <p:slideViewPr>
    <p:cSldViewPr>
      <p:cViewPr varScale="1">
        <p:scale>
          <a:sx n="61" d="100"/>
          <a:sy n="61" d="100"/>
        </p:scale>
        <p:origin x="108" y="23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B729D6-3747-4F59-93EF-4EAF2AED0C03}" type="datetimeFigureOut">
              <a:rPr lang="pt-BR" smtClean="0"/>
              <a:t>15/04/2021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2A549E-04EB-4938-9B9F-6451E71983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9903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A549E-04EB-4938-9B9F-6451E71983DA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4930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2A549E-04EB-4938-9B9F-6451E71983DA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1593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4" name="Retângulo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5" name="Retângulo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6" name="Retângulo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7" name="Retângulo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0" name="Retângulo de cantos arredondados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1" name="Retângulo de cantos arredondados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Retângulo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tângulo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tângulo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2E700DB3-DBF0-4086-B675-117E7A9610B8}" type="datetimeFigureOut">
              <a:rPr lang="pt-BR" smtClean="0"/>
              <a:t>15/04/2021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15/04/2021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15/04/2021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15/04/2021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15/04/2021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15/04/2021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6" name="Espaço Reservado para Dat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t>15/04/2021</a:t>
            </a:fld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2E700DB3-DBF0-4086-B675-117E7A9610B8}" type="datetimeFigureOut">
              <a:rPr lang="pt-BR" smtClean="0"/>
              <a:t>15/04/2021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15/04/2021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15/04/2021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15/04/2021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Retângulo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0" name="Retângulo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1" name="Retângulo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Retângulo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3" name="Retângulo de cantos arredondados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4" name="Retângulo de cantos arredondados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5" name="Retângulo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tângulo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tângulo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8" name="Retângulo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9" name="Retângulo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0" name="Retângulo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15/04/2021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ebservice.com.br/salvarUsuario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19536" y="1412777"/>
            <a:ext cx="8424936" cy="2187674"/>
          </a:xfrm>
        </p:spPr>
        <p:txBody>
          <a:bodyPr>
            <a:noAutofit/>
          </a:bodyPr>
          <a:lstStyle/>
          <a:p>
            <a:r>
              <a:rPr lang="pt-BR" sz="6000"/>
              <a:t>Programação Mobile</a:t>
            </a:r>
            <a:br>
              <a:rPr lang="pt-BR" sz="6000" dirty="0"/>
            </a:br>
            <a:r>
              <a:rPr lang="pt-BR" sz="3600" dirty="0"/>
              <a:t>WebService</a:t>
            </a:r>
            <a:endParaRPr lang="pt-BR" sz="3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07568" y="5301208"/>
            <a:ext cx="6400800" cy="1104528"/>
          </a:xfrm>
        </p:spPr>
        <p:txBody>
          <a:bodyPr/>
          <a:lstStyle/>
          <a:p>
            <a:pPr algn="l"/>
            <a:r>
              <a:rPr lang="pt-BR" dirty="0"/>
              <a:t>Professor: Carlos Alberto</a:t>
            </a:r>
          </a:p>
          <a:p>
            <a:pPr algn="l"/>
            <a:r>
              <a:rPr lang="pt-BR" dirty="0" err="1"/>
              <a:t>Email</a:t>
            </a:r>
            <a:r>
              <a:rPr lang="pt-BR" dirty="0"/>
              <a:t>: carloswgama@gmail.com</a:t>
            </a:r>
          </a:p>
        </p:txBody>
      </p:sp>
    </p:spTree>
    <p:extLst>
      <p:ext uri="{BB962C8B-B14F-4D97-AF65-F5344CB8AC3E}">
        <p14:creationId xmlns:p14="http://schemas.microsoft.com/office/powerpoint/2010/main" val="3054800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Padrões de WebService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1103024" cy="4608576"/>
          </a:xfrm>
        </p:spPr>
        <p:txBody>
          <a:bodyPr>
            <a:normAutofit/>
          </a:bodyPr>
          <a:lstStyle/>
          <a:p>
            <a:r>
              <a:rPr lang="pt-BR" sz="2000" dirty="0"/>
              <a:t>Apesar de cada pessoa poder fazer seu WebService da sua forma, como bem desejar, existe dois padrões muito adotados.</a:t>
            </a:r>
          </a:p>
          <a:p>
            <a:endParaRPr lang="pt-BR" sz="1800" dirty="0"/>
          </a:p>
          <a:p>
            <a:endParaRPr lang="pt-BR" sz="1800" dirty="0"/>
          </a:p>
          <a:p>
            <a:endParaRPr lang="pt-BR" sz="1800" dirty="0"/>
          </a:p>
          <a:p>
            <a:endParaRPr lang="pt-BR" sz="1800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2783632" y="3666480"/>
            <a:ext cx="2376264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SOAP</a:t>
            </a:r>
          </a:p>
        </p:txBody>
      </p:sp>
      <p:sp>
        <p:nvSpPr>
          <p:cNvPr id="5" name="Retângulo de cantos arredondados 4"/>
          <p:cNvSpPr/>
          <p:nvPr/>
        </p:nvSpPr>
        <p:spPr>
          <a:xfrm>
            <a:off x="6528048" y="3666480"/>
            <a:ext cx="2376264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Rest</a:t>
            </a:r>
            <a:r>
              <a:rPr lang="pt-BR" dirty="0"/>
              <a:t>/</a:t>
            </a:r>
            <a:r>
              <a:rPr lang="pt-BR" dirty="0" err="1"/>
              <a:t>Restful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4049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SOAP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1247040" cy="4608576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SOAP (</a:t>
            </a:r>
            <a:r>
              <a:rPr lang="pt-BR" sz="2000" dirty="0" err="1"/>
              <a:t>Simple</a:t>
            </a:r>
            <a:r>
              <a:rPr lang="pt-BR" sz="2000" dirty="0"/>
              <a:t> </a:t>
            </a:r>
            <a:r>
              <a:rPr lang="pt-BR" sz="2000" dirty="0" err="1"/>
              <a:t>Object</a:t>
            </a:r>
            <a:r>
              <a:rPr lang="pt-BR" sz="2000" dirty="0"/>
              <a:t> Access </a:t>
            </a:r>
            <a:r>
              <a:rPr lang="pt-BR" sz="2000" dirty="0" err="1"/>
              <a:t>Protocol</a:t>
            </a:r>
            <a:r>
              <a:rPr lang="pt-BR" sz="2000" dirty="0"/>
              <a:t>) é um padrão usado em </a:t>
            </a:r>
            <a:r>
              <a:rPr lang="pt-BR" sz="2000" dirty="0" err="1"/>
              <a:t>WebServices</a:t>
            </a:r>
            <a:r>
              <a:rPr lang="pt-BR" sz="2000" dirty="0"/>
              <a:t>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Simplificando a visão sobre o modelo SOAP. Um WebService que segue esse padrão (Protocolo), deve receber e enviar requisições enviando os dados em </a:t>
            </a:r>
            <a:r>
              <a:rPr lang="pt-BR" sz="2000" u="sng" dirty="0"/>
              <a:t>XML</a:t>
            </a:r>
            <a:r>
              <a:rPr lang="pt-BR" sz="2000" dirty="0"/>
              <a:t> e usando o protocolo </a:t>
            </a:r>
            <a:r>
              <a:rPr lang="pt-BR" sz="2000" u="sng" dirty="0"/>
              <a:t>RPC</a:t>
            </a:r>
            <a:r>
              <a:rPr lang="pt-BR" sz="2000" dirty="0"/>
              <a:t>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O protocolo </a:t>
            </a:r>
            <a:r>
              <a:rPr lang="pt-BR" sz="2000" u="sng" dirty="0"/>
              <a:t>RPC</a:t>
            </a:r>
            <a:r>
              <a:rPr lang="pt-BR" sz="2000" dirty="0"/>
              <a:t> funciona em cima do protocolo </a:t>
            </a:r>
            <a:r>
              <a:rPr lang="pt-BR" sz="2000" u="sng" dirty="0"/>
              <a:t>HTTP</a:t>
            </a:r>
            <a:r>
              <a:rPr lang="pt-BR" sz="2000" dirty="0"/>
              <a:t>, ou seja, também é acessado através de um URL, porém podendo passar argumentos mais complexos que o clássico HTTP.  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Por tanto é um padrão </a:t>
            </a:r>
            <a:r>
              <a:rPr lang="pt-BR" sz="2000" u="sng" dirty="0"/>
              <a:t>mais robusto e seguro</a:t>
            </a:r>
            <a:r>
              <a:rPr lang="pt-BR" sz="2000" dirty="0"/>
              <a:t> para </a:t>
            </a:r>
            <a:r>
              <a:rPr lang="pt-BR" sz="2000" dirty="0" err="1"/>
              <a:t>WebServices</a:t>
            </a:r>
            <a:r>
              <a:rPr lang="pt-BR" sz="2000" dirty="0"/>
              <a:t> que exigem um alto nível de segurança como bancos e ambientes corporativos. </a:t>
            </a:r>
          </a:p>
          <a:p>
            <a:pPr algn="just"/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492656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Rest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9376" y="2249424"/>
            <a:ext cx="11103024" cy="4608576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O REST é um padrão </a:t>
            </a:r>
            <a:r>
              <a:rPr lang="pt-BR" sz="2000" u="sng" dirty="0"/>
              <a:t>mais flexível</a:t>
            </a:r>
            <a:r>
              <a:rPr lang="pt-BR" sz="2000" dirty="0"/>
              <a:t>, leve, </a:t>
            </a:r>
            <a:r>
              <a:rPr lang="pt-BR" sz="2000" u="sng" dirty="0"/>
              <a:t>rápido</a:t>
            </a:r>
            <a:r>
              <a:rPr lang="pt-BR" sz="2000" dirty="0"/>
              <a:t> e fácil de implementar, sendo o mais utilizado para aplicativos rotineiros.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O padrão REST é baseado nos </a:t>
            </a:r>
            <a:r>
              <a:rPr lang="pt-BR" sz="2000" u="sng" dirty="0"/>
              <a:t>protocolos</a:t>
            </a:r>
            <a:r>
              <a:rPr lang="pt-BR" sz="2000" dirty="0"/>
              <a:t> </a:t>
            </a:r>
            <a:r>
              <a:rPr lang="pt-BR" sz="2000" u="sng" dirty="0"/>
              <a:t>HTTP</a:t>
            </a:r>
            <a:r>
              <a:rPr lang="pt-BR" sz="2000" dirty="0"/>
              <a:t> como o envio de requisições </a:t>
            </a:r>
            <a:r>
              <a:rPr lang="pt-BR" sz="2000" u="sng" dirty="0"/>
              <a:t>GET</a:t>
            </a:r>
            <a:r>
              <a:rPr lang="pt-BR" sz="2000" dirty="0"/>
              <a:t> e </a:t>
            </a:r>
            <a:r>
              <a:rPr lang="pt-BR" sz="2000" u="sng" dirty="0"/>
              <a:t>POST</a:t>
            </a:r>
            <a:r>
              <a:rPr lang="pt-BR" sz="2000" dirty="0"/>
              <a:t>, além dos padrões </a:t>
            </a:r>
            <a:r>
              <a:rPr lang="pt-BR" sz="2000" u="sng" dirty="0"/>
              <a:t>PUT</a:t>
            </a:r>
            <a:r>
              <a:rPr lang="pt-BR" sz="2000" dirty="0"/>
              <a:t>, </a:t>
            </a:r>
            <a:r>
              <a:rPr lang="pt-BR" sz="2000" u="sng" dirty="0"/>
              <a:t>DELETE</a:t>
            </a:r>
            <a:r>
              <a:rPr lang="pt-BR" sz="2000" dirty="0"/>
              <a:t> e </a:t>
            </a:r>
            <a:r>
              <a:rPr lang="pt-BR" sz="2000" u="sng" dirty="0"/>
              <a:t>OPTIONS</a:t>
            </a:r>
            <a:r>
              <a:rPr lang="pt-BR" sz="2000" dirty="0"/>
              <a:t>. 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Os dados enviados e recebidos devem estar dentro de um </a:t>
            </a:r>
            <a:r>
              <a:rPr lang="pt-BR" sz="2000" u="sng" dirty="0"/>
              <a:t>JSON</a:t>
            </a:r>
            <a:r>
              <a:rPr lang="pt-BR" sz="2000" dirty="0"/>
              <a:t> ou </a:t>
            </a:r>
            <a:r>
              <a:rPr lang="pt-BR" sz="2000" u="sng" dirty="0"/>
              <a:t>XML</a:t>
            </a:r>
            <a:r>
              <a:rPr lang="pt-BR" sz="2000" dirty="0"/>
              <a:t> no padrão REST. </a:t>
            </a:r>
          </a:p>
          <a:p>
            <a:pPr algn="just"/>
            <a:endParaRPr lang="pt-BR" sz="1600" dirty="0"/>
          </a:p>
          <a:p>
            <a:pPr algn="just"/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4076025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SOAP VS </a:t>
            </a:r>
            <a:r>
              <a:rPr lang="pt-BR" dirty="0" err="1"/>
              <a:t>Rest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81200" y="2249424"/>
            <a:ext cx="8229600" cy="4608576"/>
          </a:xfrm>
        </p:spPr>
        <p:txBody>
          <a:bodyPr>
            <a:normAutofit/>
          </a:bodyPr>
          <a:lstStyle/>
          <a:p>
            <a:pPr algn="just"/>
            <a:endParaRPr lang="pt-BR" sz="1600" dirty="0"/>
          </a:p>
          <a:p>
            <a:pPr algn="just"/>
            <a:endParaRPr lang="pt-BR" sz="1800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95192"/>
              </p:ext>
            </p:extLst>
          </p:nvPr>
        </p:nvGraphicFramePr>
        <p:xfrm>
          <a:off x="1523492" y="2438400"/>
          <a:ext cx="9145016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2000" dirty="0"/>
                        <a:t>SOAP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/>
                        <a:t>Rest</a:t>
                      </a:r>
                      <a:endParaRPr lang="pt-B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/>
                        <a:t>XML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XML e </a:t>
                      </a:r>
                      <a:r>
                        <a:rPr lang="pt-BR" sz="2000" dirty="0" err="1"/>
                        <a:t>Json</a:t>
                      </a:r>
                      <a:endParaRPr lang="pt-B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/>
                        <a:t>Maior Segurança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Maior Flexibilidade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/>
                        <a:t>Executa</a:t>
                      </a:r>
                      <a:r>
                        <a:rPr lang="pt-BR" sz="2000" baseline="0" dirty="0"/>
                        <a:t> com RPC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Executa com HTTP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/>
                        <a:t>Está</a:t>
                      </a:r>
                      <a:r>
                        <a:rPr lang="pt-BR" sz="2000" baseline="0" dirty="0"/>
                        <a:t> a mais tempo no mercado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Atualmente tem maior adeptos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8433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XML </a:t>
            </a:r>
            <a:r>
              <a:rPr lang="pt-BR" dirty="0" err="1"/>
              <a:t>vs</a:t>
            </a:r>
            <a:r>
              <a:rPr lang="pt-BR" dirty="0"/>
              <a:t> JSON</a:t>
            </a:r>
          </a:p>
        </p:txBody>
      </p:sp>
      <p:pic>
        <p:nvPicPr>
          <p:cNvPr id="18434" name="Picture 2" descr="Resultado de imagem para json xm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8" y="2052464"/>
            <a:ext cx="7920880" cy="4739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4241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de Envio - </a:t>
            </a:r>
            <a:r>
              <a:rPr lang="pt-BR" dirty="0" err="1"/>
              <a:t>Rest</a:t>
            </a:r>
            <a:endParaRPr lang="pt-BR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635149" y="2060848"/>
            <a:ext cx="10670976" cy="4608576"/>
          </a:xfrm>
        </p:spPr>
        <p:txBody>
          <a:bodyPr>
            <a:noAutofit/>
          </a:bodyPr>
          <a:lstStyle/>
          <a:p>
            <a:pPr algn="just"/>
            <a:r>
              <a:rPr lang="pt-BR" sz="1800" dirty="0"/>
              <a:t>GET</a:t>
            </a:r>
          </a:p>
          <a:p>
            <a:pPr lvl="1" algn="just"/>
            <a:r>
              <a:rPr lang="pt-BR" sz="1800" dirty="0"/>
              <a:t>O envio dos dados são enviadas no próprio LINK (site.com.br/categorias/</a:t>
            </a:r>
            <a:r>
              <a:rPr lang="pt-BR" sz="1800" b="1" dirty="0"/>
              <a:t>livros</a:t>
            </a:r>
            <a:r>
              <a:rPr lang="pt-BR" sz="1800" dirty="0"/>
              <a:t>)</a:t>
            </a:r>
          </a:p>
          <a:p>
            <a:pPr lvl="1" algn="just"/>
            <a:r>
              <a:rPr lang="pt-BR" sz="1800" dirty="0"/>
              <a:t>Esse método de envio no padrão REST é usado para BUSCAS (</a:t>
            </a:r>
            <a:r>
              <a:rPr lang="pt-BR" sz="1800" dirty="0" err="1"/>
              <a:t>Select</a:t>
            </a:r>
            <a:r>
              <a:rPr lang="pt-BR" sz="1800" dirty="0"/>
              <a:t>)</a:t>
            </a:r>
          </a:p>
          <a:p>
            <a:pPr lvl="1" algn="just"/>
            <a:endParaRPr lang="pt-BR" sz="1800" dirty="0"/>
          </a:p>
          <a:p>
            <a:pPr algn="just"/>
            <a:r>
              <a:rPr lang="pt-BR" sz="1800" dirty="0"/>
              <a:t>POST</a:t>
            </a:r>
          </a:p>
          <a:p>
            <a:pPr lvl="1" algn="just"/>
            <a:r>
              <a:rPr lang="pt-BR" sz="1800" dirty="0"/>
              <a:t>Os dados são enviados no corpo da requisição e devem ser enviados como um JSON ou XML</a:t>
            </a:r>
          </a:p>
          <a:p>
            <a:pPr lvl="1" algn="just"/>
            <a:r>
              <a:rPr lang="pt-BR" sz="1800" dirty="0"/>
              <a:t>Esse método de envio no padrão REST é usado para CADASTROS (</a:t>
            </a:r>
            <a:r>
              <a:rPr lang="pt-BR" sz="1800" dirty="0" err="1"/>
              <a:t>Insert</a:t>
            </a:r>
            <a:r>
              <a:rPr lang="pt-BR" sz="1800" dirty="0"/>
              <a:t>)</a:t>
            </a:r>
          </a:p>
          <a:p>
            <a:pPr lvl="1" algn="just"/>
            <a:endParaRPr lang="pt-BR" sz="1800" dirty="0"/>
          </a:p>
          <a:p>
            <a:pPr algn="just"/>
            <a:r>
              <a:rPr lang="pt-BR" sz="1800" dirty="0"/>
              <a:t>PUT</a:t>
            </a:r>
          </a:p>
          <a:p>
            <a:pPr lvl="1" algn="just"/>
            <a:r>
              <a:rPr lang="pt-BR" sz="1800" dirty="0"/>
              <a:t>Também envia os dados no corpo da requisição como um JSON ou XML (Com exceção do ID)</a:t>
            </a:r>
          </a:p>
          <a:p>
            <a:pPr lvl="1" algn="just"/>
            <a:r>
              <a:rPr lang="pt-BR" sz="1800" dirty="0"/>
              <a:t>Esse método de envio no padrão REST é usado para ATUALIZAR dados (Update)</a:t>
            </a:r>
          </a:p>
          <a:p>
            <a:pPr marL="109728" indent="0" algn="just">
              <a:buNone/>
            </a:pPr>
            <a:endParaRPr lang="pt-BR" sz="1800" dirty="0"/>
          </a:p>
          <a:p>
            <a:pPr algn="just"/>
            <a:r>
              <a:rPr lang="pt-BR" sz="1800" dirty="0"/>
              <a:t>DELETE</a:t>
            </a:r>
          </a:p>
          <a:p>
            <a:pPr lvl="1" algn="just"/>
            <a:r>
              <a:rPr lang="pt-BR" sz="1800" dirty="0"/>
              <a:t>Normalmente enviamos o id do conteúdo direto na </a:t>
            </a:r>
            <a:r>
              <a:rPr lang="pt-BR" sz="1800" dirty="0" err="1"/>
              <a:t>url</a:t>
            </a:r>
            <a:endParaRPr lang="pt-BR" sz="1800" dirty="0"/>
          </a:p>
          <a:p>
            <a:pPr lvl="1" algn="just"/>
            <a:r>
              <a:rPr lang="pt-BR" sz="1800" dirty="0"/>
              <a:t>Esse método de envio no padrão REST é usado para APAGAR dados (Delete)</a:t>
            </a:r>
          </a:p>
        </p:txBody>
      </p:sp>
    </p:spTree>
    <p:extLst>
      <p:ext uri="{BB962C8B-B14F-4D97-AF65-F5344CB8AC3E}">
        <p14:creationId xmlns:p14="http://schemas.microsoft.com/office/powerpoint/2010/main" val="2027589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Recursos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0670976" cy="4608576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Para montarmos nosso URL no padrão REST também devemos seguir um padrão. 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Primeiro temos que entender o que é o nosso RECURSO.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O Recurso ou </a:t>
            </a:r>
            <a:r>
              <a:rPr lang="pt-BR" sz="2000" dirty="0" err="1"/>
              <a:t>Resource</a:t>
            </a:r>
            <a:r>
              <a:rPr lang="pt-BR" sz="2000" dirty="0"/>
              <a:t> é justamente o que estamos querendo manipular (CRUD).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Ou seja, o nosso recurso deve ser informado no nosso link:</a:t>
            </a:r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marL="109728" indent="0" algn="just">
              <a:buNone/>
            </a:pPr>
            <a:endParaRPr lang="pt-BR" sz="2000" dirty="0"/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Um recurso deve ser também sempre um </a:t>
            </a:r>
            <a:r>
              <a:rPr lang="pt-BR" sz="2000" u="sng" dirty="0"/>
              <a:t>SUBSTANTIVO</a:t>
            </a:r>
            <a:r>
              <a:rPr lang="pt-BR" sz="2000" dirty="0"/>
              <a:t> e nunca um VERBO.</a:t>
            </a:r>
          </a:p>
          <a:p>
            <a:pPr algn="just"/>
            <a:endParaRPr lang="pt-BR" sz="1600" u="sng" dirty="0"/>
          </a:p>
          <a:p>
            <a:pPr lvl="1" algn="just"/>
            <a:endParaRPr lang="pt-BR" sz="1400" dirty="0"/>
          </a:p>
          <a:p>
            <a:pPr algn="just"/>
            <a:endParaRPr lang="pt-BR" sz="1600" dirty="0"/>
          </a:p>
          <a:p>
            <a:pPr algn="just"/>
            <a:endParaRPr lang="pt-BR" sz="16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3445846" y="4869160"/>
            <a:ext cx="499848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u="sng" dirty="0"/>
              <a:t>Recurso</a:t>
            </a:r>
            <a:r>
              <a:rPr lang="pt-BR" dirty="0"/>
              <a:t>: Usuário</a:t>
            </a:r>
          </a:p>
          <a:p>
            <a:r>
              <a:rPr lang="pt-BR" u="sng" dirty="0"/>
              <a:t>URL</a:t>
            </a:r>
            <a:r>
              <a:rPr lang="pt-BR" dirty="0"/>
              <a:t>: http://meuwebservice.com.br</a:t>
            </a:r>
            <a:r>
              <a:rPr lang="pt-BR" b="1" dirty="0"/>
              <a:t>/usuarios</a:t>
            </a:r>
          </a:p>
        </p:txBody>
      </p:sp>
    </p:spTree>
    <p:extLst>
      <p:ext uri="{BB962C8B-B14F-4D97-AF65-F5344CB8AC3E}">
        <p14:creationId xmlns:p14="http://schemas.microsoft.com/office/powerpoint/2010/main" val="1198002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Exemplos de URL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9601200" cy="4608576"/>
          </a:xfrm>
        </p:spPr>
        <p:txBody>
          <a:bodyPr>
            <a:normAutofit/>
          </a:bodyPr>
          <a:lstStyle/>
          <a:p>
            <a:pPr algn="just"/>
            <a:r>
              <a:rPr lang="pt-BR" sz="1600" dirty="0"/>
              <a:t>GET</a:t>
            </a:r>
          </a:p>
          <a:p>
            <a:pPr algn="just"/>
            <a:endParaRPr lang="pt-BR" sz="1600" dirty="0"/>
          </a:p>
          <a:p>
            <a:pPr algn="just"/>
            <a:endParaRPr lang="pt-BR" sz="1600" dirty="0"/>
          </a:p>
          <a:p>
            <a:pPr algn="just"/>
            <a:endParaRPr lang="pt-BR" sz="1600" dirty="0"/>
          </a:p>
          <a:p>
            <a:pPr algn="just"/>
            <a:r>
              <a:rPr lang="pt-BR" sz="1600" dirty="0"/>
              <a:t>POST</a:t>
            </a:r>
          </a:p>
          <a:p>
            <a:pPr algn="just"/>
            <a:endParaRPr lang="pt-BR" sz="1600" dirty="0"/>
          </a:p>
          <a:p>
            <a:pPr marL="109728" indent="0" algn="just">
              <a:buNone/>
            </a:pPr>
            <a:endParaRPr lang="pt-BR" sz="1600" dirty="0"/>
          </a:p>
          <a:p>
            <a:pPr marL="109728" indent="0" algn="just">
              <a:buNone/>
            </a:pPr>
            <a:endParaRPr lang="pt-BR" sz="1600" dirty="0"/>
          </a:p>
          <a:p>
            <a:pPr marL="109728" indent="0" algn="just">
              <a:buNone/>
            </a:pPr>
            <a:endParaRPr lang="pt-BR" sz="1600" dirty="0"/>
          </a:p>
          <a:p>
            <a:pPr algn="just"/>
            <a:r>
              <a:rPr lang="pt-BR" sz="1600" dirty="0"/>
              <a:t>PUT</a:t>
            </a:r>
          </a:p>
          <a:p>
            <a:pPr algn="just"/>
            <a:endParaRPr lang="pt-BR" sz="1600" dirty="0"/>
          </a:p>
          <a:p>
            <a:pPr algn="just"/>
            <a:endParaRPr lang="pt-BR" sz="1600" dirty="0"/>
          </a:p>
          <a:p>
            <a:pPr algn="just"/>
            <a:endParaRPr lang="pt-BR" sz="1600" dirty="0"/>
          </a:p>
          <a:p>
            <a:pPr algn="just"/>
            <a:r>
              <a:rPr lang="pt-BR" sz="1600" dirty="0"/>
              <a:t>DELETE</a:t>
            </a:r>
          </a:p>
          <a:p>
            <a:pPr algn="just"/>
            <a:endParaRPr lang="pt-BR" sz="1600" dirty="0"/>
          </a:p>
          <a:p>
            <a:pPr algn="just"/>
            <a:endParaRPr lang="pt-BR" sz="16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1450762" y="2555612"/>
            <a:ext cx="499848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u="sng" dirty="0"/>
              <a:t>URL</a:t>
            </a:r>
            <a:r>
              <a:rPr lang="pt-BR" dirty="0"/>
              <a:t>: http://meuwebservice.com.br</a:t>
            </a:r>
            <a:r>
              <a:rPr lang="pt-BR" b="1" dirty="0"/>
              <a:t>/usuarios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450763" y="2924944"/>
            <a:ext cx="522130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u="sng" dirty="0"/>
              <a:t>URL</a:t>
            </a:r>
            <a:r>
              <a:rPr lang="pt-BR" dirty="0"/>
              <a:t>: http://meuwebservice.com.br</a:t>
            </a:r>
            <a:r>
              <a:rPr lang="pt-BR" b="1" dirty="0"/>
              <a:t>/usuarios/1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6823174" y="2495019"/>
            <a:ext cx="2332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Busca todos usuários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6823174" y="2944220"/>
            <a:ext cx="2759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Busca o usuário com ID 1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450762" y="3707740"/>
            <a:ext cx="499848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u="sng" dirty="0"/>
              <a:t>URL</a:t>
            </a:r>
            <a:r>
              <a:rPr lang="pt-BR" dirty="0"/>
              <a:t>: http://meuwebservice.com.br</a:t>
            </a:r>
            <a:r>
              <a:rPr lang="pt-BR" b="1" dirty="0"/>
              <a:t>/usuarios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6643723" y="3717033"/>
            <a:ext cx="5221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Cadastrando novo usuário dados enviados por </a:t>
            </a:r>
            <a:r>
              <a:rPr lang="pt-BR" dirty="0" err="1"/>
              <a:t>json</a:t>
            </a:r>
            <a:r>
              <a:rPr lang="pt-BR" dirty="0"/>
              <a:t> no corpo da requisição 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1450763" y="5075892"/>
            <a:ext cx="522130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u="sng" dirty="0"/>
              <a:t>URL</a:t>
            </a:r>
            <a:r>
              <a:rPr lang="pt-BR" dirty="0"/>
              <a:t>: http://meuwebservice.com.br</a:t>
            </a:r>
            <a:r>
              <a:rPr lang="pt-BR" b="1" dirty="0"/>
              <a:t>/usuarios/1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6816080" y="5046275"/>
            <a:ext cx="52213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Atualizando o usuário com ID 1. Os campos que serão atualizados, São passados via </a:t>
            </a:r>
            <a:r>
              <a:rPr lang="pt-BR" dirty="0" err="1"/>
              <a:t>json</a:t>
            </a:r>
            <a:r>
              <a:rPr lang="pt-BR" dirty="0"/>
              <a:t> no corpo  da  requisição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1422422" y="6237312"/>
            <a:ext cx="522130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u="sng" dirty="0"/>
              <a:t>URL</a:t>
            </a:r>
            <a:r>
              <a:rPr lang="pt-BR" dirty="0"/>
              <a:t>: http://meuwebservice.com.br</a:t>
            </a:r>
            <a:r>
              <a:rPr lang="pt-BR" b="1" dirty="0"/>
              <a:t>/usuarios/1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6816080" y="6252701"/>
            <a:ext cx="324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Excluindo o usuário com ID 1.</a:t>
            </a:r>
          </a:p>
        </p:txBody>
      </p:sp>
    </p:spTree>
    <p:extLst>
      <p:ext uri="{BB962C8B-B14F-4D97-AF65-F5344CB8AC3E}">
        <p14:creationId xmlns:p14="http://schemas.microsoft.com/office/powerpoint/2010/main" val="3056146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8" grpId="0" animBg="1"/>
      <p:bldP spid="9" grpId="0"/>
      <p:bldP spid="10" grpId="0" animBg="1"/>
      <p:bldP spid="11" grpId="0"/>
      <p:bldP spid="12" grpId="0" animBg="1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RESTful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608576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Uma API/Webservice que usa todos as </a:t>
            </a:r>
            <a:r>
              <a:rPr lang="pt-BR" sz="2000" u="sng" dirty="0"/>
              <a:t>boas práticas </a:t>
            </a:r>
            <a:r>
              <a:rPr lang="pt-BR" sz="2000" dirty="0"/>
              <a:t>definidas pelo padrão REST, é chamada de </a:t>
            </a:r>
            <a:r>
              <a:rPr lang="pt-BR" sz="2000" u="sng" dirty="0" err="1"/>
              <a:t>RESTful</a:t>
            </a:r>
            <a:r>
              <a:rPr lang="pt-BR" sz="2000" dirty="0"/>
              <a:t>.</a:t>
            </a:r>
          </a:p>
          <a:p>
            <a:pPr marL="109728" indent="0" algn="just">
              <a:buNone/>
            </a:pPr>
            <a:endParaRPr lang="pt-BR" sz="2000" dirty="0"/>
          </a:p>
          <a:p>
            <a:pPr algn="just"/>
            <a:r>
              <a:rPr lang="pt-BR" sz="2000" u="sng" dirty="0"/>
              <a:t>Leonard Richardson</a:t>
            </a:r>
            <a:r>
              <a:rPr lang="pt-BR" sz="2000" dirty="0"/>
              <a:t> foi um desenvolvedor que propôs um modelo de </a:t>
            </a:r>
            <a:r>
              <a:rPr lang="pt-BR" sz="2000" u="sng" dirty="0"/>
              <a:t>4 níveis </a:t>
            </a:r>
            <a:r>
              <a:rPr lang="pt-BR" sz="2000" dirty="0"/>
              <a:t>que devem ser atendidos para uma API chegar a ser considerada </a:t>
            </a:r>
            <a:r>
              <a:rPr lang="pt-BR" sz="2000" dirty="0" err="1"/>
              <a:t>RESTful</a:t>
            </a:r>
            <a:r>
              <a:rPr lang="pt-BR" sz="2000" dirty="0"/>
              <a:t>.</a:t>
            </a:r>
          </a:p>
          <a:p>
            <a:pPr marL="109728" indent="0" algn="just">
              <a:buNone/>
            </a:pPr>
            <a:endParaRPr lang="pt-BR" sz="2000" dirty="0"/>
          </a:p>
          <a:p>
            <a:pPr algn="just"/>
            <a:r>
              <a:rPr lang="pt-BR" sz="2000" dirty="0"/>
              <a:t>Atendendo todos esses princípios ela é uma API </a:t>
            </a:r>
            <a:r>
              <a:rPr lang="pt-BR" sz="2000" dirty="0" err="1"/>
              <a:t>RESTful</a:t>
            </a:r>
            <a:r>
              <a:rPr lang="pt-BR" sz="2000" dirty="0"/>
              <a:t>, senão é apenas um Webservice que segue um padrão semelhante ao do REST. </a:t>
            </a:r>
          </a:p>
          <a:p>
            <a:pPr algn="just"/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997976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Maturidade de Richardson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1175032" cy="4608576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Nível 0 - POX</a:t>
            </a:r>
          </a:p>
          <a:p>
            <a:pPr lvl="1" algn="just"/>
            <a:r>
              <a:rPr lang="pt-BR" sz="2000" dirty="0"/>
              <a:t>O Webservice usa apenas o HTTP, mas não tem nada do padrão REST.</a:t>
            </a:r>
          </a:p>
          <a:p>
            <a:pPr lvl="2" algn="just"/>
            <a:r>
              <a:rPr lang="pt-BR" sz="2000" dirty="0"/>
              <a:t>Exemplo 1: UM único link para todas as requisições</a:t>
            </a:r>
          </a:p>
          <a:p>
            <a:pPr lvl="2" algn="just"/>
            <a:r>
              <a:rPr lang="pt-BR" sz="2000" dirty="0"/>
              <a:t>Exemplo 2: </a:t>
            </a:r>
            <a:r>
              <a:rPr lang="pt-BR" sz="2000" dirty="0">
                <a:hlinkClick r:id="rId2"/>
              </a:rPr>
              <a:t>http://webservice.com.br/salvarUsuario</a:t>
            </a:r>
            <a:endParaRPr lang="pt-BR" sz="2000" dirty="0"/>
          </a:p>
          <a:p>
            <a:pPr lvl="2" algn="just"/>
            <a:endParaRPr lang="pt-BR" sz="2000" dirty="0"/>
          </a:p>
          <a:p>
            <a:pPr lvl="2" algn="just"/>
            <a:endParaRPr lang="pt-BR" sz="2000" dirty="0"/>
          </a:p>
          <a:p>
            <a:pPr algn="just"/>
            <a:r>
              <a:rPr lang="pt-BR" sz="2000" dirty="0" err="1"/>
              <a:t>Nivel</a:t>
            </a:r>
            <a:r>
              <a:rPr lang="pt-BR" sz="2000" dirty="0"/>
              <a:t> 1 - Recursos</a:t>
            </a:r>
          </a:p>
          <a:p>
            <a:pPr lvl="1" algn="just"/>
            <a:r>
              <a:rPr lang="pt-BR" sz="2000" dirty="0"/>
              <a:t>O Webservice já usa o padrão de Recursos corretamente, mas não usa os métodos GET/POST/PUT/DELETE corretamente. </a:t>
            </a:r>
          </a:p>
          <a:p>
            <a:pPr lvl="2" algn="just"/>
            <a:r>
              <a:rPr lang="pt-BR" sz="2000" dirty="0"/>
              <a:t>POST: http://webservice.com.br/usuarios            para buscar todos os usuários</a:t>
            </a:r>
          </a:p>
          <a:p>
            <a:pPr lvl="2" algn="just"/>
            <a:r>
              <a:rPr lang="pt-BR" sz="2000" dirty="0"/>
              <a:t>POST: http://webservice.com.br/usuarios/1        para buscar o usuário com ID 1</a:t>
            </a:r>
          </a:p>
          <a:p>
            <a:pPr lvl="2" algn="just"/>
            <a:r>
              <a:rPr lang="pt-BR" sz="2000" dirty="0"/>
              <a:t>POST: http://webservice.com.br/usuarios/1        para atualizar o usuário com ID 1</a:t>
            </a:r>
          </a:p>
          <a:p>
            <a:pPr lvl="2" algn="just"/>
            <a:endParaRPr lang="pt-BR" sz="1800" dirty="0"/>
          </a:p>
          <a:p>
            <a:pPr lvl="2" algn="just"/>
            <a:endParaRPr lang="pt-BR" sz="1800" dirty="0"/>
          </a:p>
          <a:p>
            <a:pPr lvl="2" algn="just"/>
            <a:endParaRPr lang="pt-BR" sz="1800" dirty="0"/>
          </a:p>
          <a:p>
            <a:pPr algn="just"/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941775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81200" y="1143000"/>
            <a:ext cx="8229600" cy="5022304"/>
          </a:xfrm>
        </p:spPr>
        <p:txBody>
          <a:bodyPr>
            <a:normAutofit/>
          </a:bodyPr>
          <a:lstStyle/>
          <a:p>
            <a:pPr algn="ctr"/>
            <a:r>
              <a:rPr lang="pt-BR" sz="6000" dirty="0"/>
              <a:t>WebService</a:t>
            </a:r>
          </a:p>
        </p:txBody>
      </p:sp>
    </p:spTree>
    <p:extLst>
      <p:ext uri="{BB962C8B-B14F-4D97-AF65-F5344CB8AC3E}">
        <p14:creationId xmlns:p14="http://schemas.microsoft.com/office/powerpoint/2010/main" val="9350464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Maturidade de Richardson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608576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BR" sz="2000" dirty="0"/>
              <a:t>Nível 2 – Uso dos verbos HTTP corretamente </a:t>
            </a:r>
          </a:p>
          <a:p>
            <a:pPr lvl="1" algn="just"/>
            <a:r>
              <a:rPr lang="pt-BR" sz="2000" dirty="0"/>
              <a:t>O Webservice já usa os métodos de envio corretamente</a:t>
            </a:r>
          </a:p>
          <a:p>
            <a:pPr marL="704088" lvl="2" indent="0" algn="just">
              <a:buNone/>
            </a:pPr>
            <a:r>
              <a:rPr lang="pt-BR" sz="2000" dirty="0"/>
              <a:t>GET para buscar</a:t>
            </a:r>
          </a:p>
          <a:p>
            <a:pPr marL="704088" lvl="2" indent="0" algn="just">
              <a:buNone/>
            </a:pPr>
            <a:r>
              <a:rPr lang="pt-BR" sz="2000" dirty="0"/>
              <a:t>POST  para cadastrar</a:t>
            </a:r>
          </a:p>
          <a:p>
            <a:pPr marL="704088" lvl="2" indent="0" algn="just">
              <a:buNone/>
            </a:pPr>
            <a:r>
              <a:rPr lang="pt-BR" sz="2000" dirty="0"/>
              <a:t>PUT para atualizar</a:t>
            </a:r>
          </a:p>
          <a:p>
            <a:pPr marL="704088" lvl="2" indent="0" algn="just">
              <a:buNone/>
            </a:pPr>
            <a:r>
              <a:rPr lang="pt-BR" sz="2000" dirty="0"/>
              <a:t>DELETE para deletar</a:t>
            </a:r>
          </a:p>
          <a:p>
            <a:pPr marL="704088" lvl="2" indent="0" algn="just">
              <a:buNone/>
            </a:pPr>
            <a:endParaRPr lang="pt-BR" sz="2000" dirty="0"/>
          </a:p>
          <a:p>
            <a:pPr lvl="1" algn="just"/>
            <a:r>
              <a:rPr lang="pt-BR" sz="2000" dirty="0"/>
              <a:t>Também usa os códigos HTTP corretamente:</a:t>
            </a:r>
          </a:p>
          <a:p>
            <a:pPr lvl="2" algn="just"/>
            <a:r>
              <a:rPr lang="pt-BR" sz="2000" dirty="0"/>
              <a:t>404 – Não encontrou o valor buscado</a:t>
            </a:r>
          </a:p>
          <a:p>
            <a:pPr lvl="2" algn="just"/>
            <a:r>
              <a:rPr lang="pt-BR" sz="2000" dirty="0"/>
              <a:t>403 – Não tem autorização para acessar o link</a:t>
            </a:r>
          </a:p>
          <a:p>
            <a:pPr lvl="2" algn="just"/>
            <a:r>
              <a:rPr lang="pt-BR" sz="2000" dirty="0"/>
              <a:t>400 – Conteúdo inválido (falhou na validação dos dados)</a:t>
            </a:r>
          </a:p>
          <a:p>
            <a:pPr lvl="2" algn="just"/>
            <a:r>
              <a:rPr lang="pt-BR" sz="2000" dirty="0"/>
              <a:t>200 – Executou a requisição com sucesso</a:t>
            </a:r>
          </a:p>
          <a:p>
            <a:pPr lvl="2" algn="just"/>
            <a:r>
              <a:rPr lang="pt-BR" sz="2000" dirty="0"/>
              <a:t>201 – Cadastrou um novo recurso com sucesso</a:t>
            </a:r>
          </a:p>
          <a:p>
            <a:pPr lvl="2" algn="just"/>
            <a:endParaRPr lang="pt-BR" sz="2000" dirty="0"/>
          </a:p>
          <a:p>
            <a:pPr lvl="1" algn="just"/>
            <a:r>
              <a:rPr lang="pt-BR" sz="2000" dirty="0"/>
              <a:t>Outros códigos HTTP:</a:t>
            </a:r>
          </a:p>
          <a:p>
            <a:pPr lvl="2" algn="just"/>
            <a:r>
              <a:rPr lang="pt-BR" sz="2000" dirty="0"/>
              <a:t>https://pt.wikipedia.org/wiki/Lista_de_c%C3%B3digos_de_estado_HTTP</a:t>
            </a:r>
          </a:p>
          <a:p>
            <a:pPr lvl="2" algn="just"/>
            <a:endParaRPr lang="pt-BR" sz="1400" dirty="0"/>
          </a:p>
          <a:p>
            <a:pPr lvl="3" algn="just"/>
            <a:endParaRPr lang="pt-BR" sz="1200" dirty="0"/>
          </a:p>
          <a:p>
            <a:pPr algn="just"/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699098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Maturidade de Richardson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608576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sz="2000" dirty="0"/>
              <a:t>Nível 3 – Controle de </a:t>
            </a:r>
            <a:r>
              <a:rPr lang="pt-BR" sz="2000" dirty="0" err="1"/>
              <a:t>Hipermidia</a:t>
            </a:r>
            <a:endParaRPr lang="pt-BR" sz="2000" dirty="0"/>
          </a:p>
          <a:p>
            <a:pPr lvl="1" algn="just"/>
            <a:r>
              <a:rPr lang="pt-BR" sz="2000" dirty="0"/>
              <a:t>O próprio Webservice disponibiliza links para outras ações que podem ser realizadas no próprio recurso e que podem ser de interesse para quem solicitou uma informação.</a:t>
            </a:r>
          </a:p>
          <a:p>
            <a:pPr lvl="1" algn="just"/>
            <a:endParaRPr lang="pt-BR" sz="2000" dirty="0"/>
          </a:p>
          <a:p>
            <a:pPr lvl="1" algn="just"/>
            <a:endParaRPr lang="pt-BR" sz="2000" dirty="0"/>
          </a:p>
          <a:p>
            <a:pPr lvl="1" algn="just"/>
            <a:endParaRPr lang="pt-BR" sz="2000" dirty="0"/>
          </a:p>
          <a:p>
            <a:pPr lvl="1" algn="just"/>
            <a:endParaRPr lang="pt-BR" sz="2000" dirty="0"/>
          </a:p>
          <a:p>
            <a:pPr lvl="1" algn="just"/>
            <a:endParaRPr lang="pt-BR" sz="2000" dirty="0"/>
          </a:p>
          <a:p>
            <a:pPr lvl="1" algn="just"/>
            <a:endParaRPr lang="pt-BR" sz="2000" dirty="0"/>
          </a:p>
          <a:p>
            <a:pPr lvl="1" algn="just"/>
            <a:endParaRPr lang="pt-BR" sz="2000" dirty="0"/>
          </a:p>
          <a:p>
            <a:pPr marL="411480" lvl="1" indent="0" algn="just">
              <a:buNone/>
            </a:pPr>
            <a:endParaRPr lang="pt-BR" sz="2000" dirty="0"/>
          </a:p>
          <a:p>
            <a:pPr lvl="1" algn="just"/>
            <a:endParaRPr lang="pt-BR" sz="2000" dirty="0"/>
          </a:p>
          <a:p>
            <a:pPr lvl="1" algn="just"/>
            <a:r>
              <a:rPr lang="pt-BR" sz="2000" dirty="0"/>
              <a:t>Ou seja, disponibiliza uma documentação do que pode ser feito dentro do próprio WebService. </a:t>
            </a:r>
          </a:p>
          <a:p>
            <a:pPr lvl="1" algn="just"/>
            <a:endParaRPr lang="pt-BR" sz="1600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193" y="3257568"/>
            <a:ext cx="5347613" cy="25922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511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Autenticação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1247040" cy="4608576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Como vimos, nosso WebService disponibiliza links que todo mundo pode que tiver aquele link pode acessar e enviar para outras pessoas.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A autenticação no WebService serve para garantir quem pode ou não acessar um determinado link.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3 métodos bastante comuns usados para autenticação são:</a:t>
            </a:r>
          </a:p>
          <a:p>
            <a:pPr lvl="1" algn="just"/>
            <a:r>
              <a:rPr lang="pt-BR" sz="2000" dirty="0"/>
              <a:t>Basic</a:t>
            </a:r>
          </a:p>
          <a:p>
            <a:pPr lvl="1" algn="just"/>
            <a:r>
              <a:rPr lang="pt-BR" sz="2000" dirty="0" err="1"/>
              <a:t>Oauth</a:t>
            </a:r>
            <a:endParaRPr lang="pt-BR" sz="2000" dirty="0"/>
          </a:p>
          <a:p>
            <a:pPr lvl="1" algn="just"/>
            <a:r>
              <a:rPr lang="pt-BR" sz="2000" dirty="0"/>
              <a:t>JWT</a:t>
            </a:r>
          </a:p>
          <a:p>
            <a:pPr algn="just"/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8752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Basic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988840"/>
            <a:ext cx="11103024" cy="4869160"/>
          </a:xfrm>
        </p:spPr>
        <p:txBody>
          <a:bodyPr>
            <a:noAutofit/>
          </a:bodyPr>
          <a:lstStyle/>
          <a:p>
            <a:pPr algn="just"/>
            <a:r>
              <a:rPr lang="pt-BR" sz="1800" dirty="0"/>
              <a:t>Nesse tipo de autenticação, a cada requisição é enviado </a:t>
            </a:r>
            <a:r>
              <a:rPr lang="pt-BR" sz="1800" u="sng" dirty="0"/>
              <a:t>o </a:t>
            </a:r>
            <a:r>
              <a:rPr lang="pt-BR" sz="1800" u="sng" dirty="0" err="1"/>
              <a:t>login</a:t>
            </a:r>
            <a:r>
              <a:rPr lang="pt-BR" sz="1800" u="sng" dirty="0"/>
              <a:t> e a senha </a:t>
            </a:r>
            <a:r>
              <a:rPr lang="pt-BR" sz="1800" dirty="0"/>
              <a:t>do usuário no </a:t>
            </a:r>
            <a:r>
              <a:rPr lang="pt-BR" sz="1800" u="sng" dirty="0"/>
              <a:t>cabeçalho</a:t>
            </a:r>
            <a:r>
              <a:rPr lang="pt-BR" sz="1800" dirty="0"/>
              <a:t> da </a:t>
            </a:r>
            <a:r>
              <a:rPr lang="pt-BR" sz="1800" u="sng" dirty="0"/>
              <a:t>requisição</a:t>
            </a:r>
            <a:r>
              <a:rPr lang="pt-BR" sz="1800" dirty="0"/>
              <a:t> codificados na </a:t>
            </a:r>
            <a:r>
              <a:rPr lang="pt-BR" sz="1800" u="sng" dirty="0"/>
              <a:t>base64</a:t>
            </a:r>
            <a:r>
              <a:rPr lang="pt-BR" sz="1800" dirty="0"/>
              <a:t>, mas </a:t>
            </a:r>
            <a:r>
              <a:rPr lang="pt-BR" sz="1800" u="sng" dirty="0"/>
              <a:t>não criptografados</a:t>
            </a:r>
            <a:r>
              <a:rPr lang="pt-BR" sz="1800" dirty="0"/>
              <a:t>. </a:t>
            </a:r>
          </a:p>
          <a:p>
            <a:pPr algn="just"/>
            <a:endParaRPr lang="pt-BR" sz="1800" dirty="0"/>
          </a:p>
          <a:p>
            <a:pPr algn="just"/>
            <a:endParaRPr lang="pt-BR" sz="1800" dirty="0"/>
          </a:p>
          <a:p>
            <a:pPr algn="just"/>
            <a:endParaRPr lang="pt-BR" sz="1800" dirty="0"/>
          </a:p>
          <a:p>
            <a:pPr algn="just"/>
            <a:endParaRPr lang="pt-BR" sz="1800" dirty="0"/>
          </a:p>
          <a:p>
            <a:pPr marL="109728" indent="0" algn="just">
              <a:buNone/>
            </a:pPr>
            <a:endParaRPr lang="pt-BR" sz="1800" dirty="0"/>
          </a:p>
          <a:p>
            <a:pPr algn="just"/>
            <a:endParaRPr lang="pt-BR" sz="1800" dirty="0"/>
          </a:p>
          <a:p>
            <a:pPr algn="just"/>
            <a:endParaRPr lang="pt-BR" sz="1800" dirty="0"/>
          </a:p>
          <a:p>
            <a:pPr algn="just"/>
            <a:endParaRPr lang="pt-BR" sz="1800" dirty="0"/>
          </a:p>
          <a:p>
            <a:pPr algn="just"/>
            <a:endParaRPr lang="pt-BR" sz="1800" dirty="0"/>
          </a:p>
          <a:p>
            <a:pPr algn="just"/>
            <a:endParaRPr lang="pt-BR" sz="1800" dirty="0"/>
          </a:p>
          <a:p>
            <a:pPr algn="just"/>
            <a:r>
              <a:rPr lang="pt-BR" sz="1800" dirty="0"/>
              <a:t>Por não criptografar os dados do usuário, é o modelo menos seguro que tem</a:t>
            </a:r>
          </a:p>
          <a:p>
            <a:pPr algn="just"/>
            <a:r>
              <a:rPr lang="pt-BR" sz="1800" dirty="0"/>
              <a:t>Quem usa esse tipo de autenticação?</a:t>
            </a:r>
          </a:p>
          <a:p>
            <a:pPr lvl="1" algn="just"/>
            <a:r>
              <a:rPr lang="pt-BR" sz="1800" dirty="0"/>
              <a:t>API V1 do </a:t>
            </a:r>
            <a:r>
              <a:rPr lang="pt-BR" sz="1800" dirty="0" err="1"/>
              <a:t>PagSeguro</a:t>
            </a:r>
            <a:r>
              <a:rPr lang="pt-BR" sz="1800" dirty="0"/>
              <a:t>. </a:t>
            </a:r>
          </a:p>
        </p:txBody>
      </p:sp>
      <p:sp>
        <p:nvSpPr>
          <p:cNvPr id="4" name="Retângulo 3"/>
          <p:cNvSpPr/>
          <p:nvPr/>
        </p:nvSpPr>
        <p:spPr>
          <a:xfrm>
            <a:off x="4511824" y="2687307"/>
            <a:ext cx="511256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 err="1"/>
              <a:t>Authorization</a:t>
            </a:r>
            <a:r>
              <a:rPr lang="pt-BR" dirty="0"/>
              <a:t>: Basic dXNlcjpwYXNzd29yZA==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326" y="3140968"/>
            <a:ext cx="8049276" cy="26105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0513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OAuth</a:t>
            </a:r>
            <a:r>
              <a:rPr lang="pt-BR" dirty="0"/>
              <a:t>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1103024" cy="4608576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sz="1800" dirty="0"/>
              <a:t>O </a:t>
            </a:r>
            <a:r>
              <a:rPr lang="pt-BR" sz="1800" dirty="0" err="1"/>
              <a:t>OAuth</a:t>
            </a:r>
            <a:r>
              <a:rPr lang="pt-BR" sz="1800" dirty="0"/>
              <a:t> é um padrão de Autenticação em serviços bastante utilizado. </a:t>
            </a:r>
          </a:p>
          <a:p>
            <a:pPr algn="just"/>
            <a:endParaRPr lang="pt-BR" sz="1800" dirty="0"/>
          </a:p>
          <a:p>
            <a:pPr algn="just"/>
            <a:r>
              <a:rPr lang="pt-BR" sz="1800" dirty="0"/>
              <a:t>Esse padrão garante quem é a pessoa que está tentando acessar o serviço, seja identificada ao realizar uma autenticação em um </a:t>
            </a:r>
            <a:r>
              <a:rPr lang="pt-BR" sz="1800" u="sng" dirty="0"/>
              <a:t>serviço de terceiros</a:t>
            </a:r>
            <a:r>
              <a:rPr lang="pt-BR" sz="1800" dirty="0"/>
              <a:t>. </a:t>
            </a:r>
          </a:p>
          <a:p>
            <a:pPr algn="just"/>
            <a:endParaRPr lang="pt-BR" sz="1800" dirty="0"/>
          </a:p>
          <a:p>
            <a:pPr algn="just"/>
            <a:endParaRPr lang="pt-BR" sz="1800" dirty="0"/>
          </a:p>
          <a:p>
            <a:pPr algn="just"/>
            <a:endParaRPr lang="pt-BR" sz="1800" dirty="0"/>
          </a:p>
          <a:p>
            <a:pPr algn="just"/>
            <a:endParaRPr lang="pt-BR" sz="1800" dirty="0"/>
          </a:p>
          <a:p>
            <a:pPr algn="just"/>
            <a:endParaRPr lang="pt-BR" sz="1800" dirty="0"/>
          </a:p>
          <a:p>
            <a:pPr algn="just"/>
            <a:endParaRPr lang="pt-BR" sz="1800" dirty="0"/>
          </a:p>
          <a:p>
            <a:pPr algn="just"/>
            <a:endParaRPr lang="pt-BR" sz="1800" dirty="0"/>
          </a:p>
          <a:p>
            <a:pPr algn="just"/>
            <a:endParaRPr lang="pt-BR" sz="1800" dirty="0"/>
          </a:p>
          <a:p>
            <a:pPr algn="just"/>
            <a:endParaRPr lang="pt-BR" sz="1800" dirty="0"/>
          </a:p>
          <a:p>
            <a:pPr algn="just"/>
            <a:r>
              <a:rPr lang="pt-BR" sz="1800" dirty="0"/>
              <a:t>Quem usa esse modelo de autenticação?</a:t>
            </a:r>
          </a:p>
          <a:p>
            <a:pPr lvl="1" algn="just"/>
            <a:r>
              <a:rPr lang="pt-BR" sz="1800" dirty="0"/>
              <a:t>Sites que usam  as contas do Google, </a:t>
            </a:r>
            <a:r>
              <a:rPr lang="pt-BR" sz="1800" dirty="0" err="1"/>
              <a:t>Twitter</a:t>
            </a:r>
            <a:r>
              <a:rPr lang="pt-BR" sz="1800" dirty="0"/>
              <a:t>, </a:t>
            </a:r>
            <a:r>
              <a:rPr lang="pt-BR" sz="1800" dirty="0" err="1"/>
              <a:t>Facebook</a:t>
            </a:r>
            <a:r>
              <a:rPr lang="pt-BR" sz="1800" dirty="0"/>
              <a:t> e </a:t>
            </a:r>
            <a:r>
              <a:rPr lang="pt-BR" sz="1800" dirty="0" err="1"/>
              <a:t>Steam</a:t>
            </a:r>
            <a:r>
              <a:rPr lang="pt-BR" sz="1800" dirty="0"/>
              <a:t> para autenticação </a:t>
            </a:r>
          </a:p>
          <a:p>
            <a:pPr algn="just"/>
            <a:endParaRPr lang="pt-BR" sz="1600" dirty="0"/>
          </a:p>
          <a:p>
            <a:pPr algn="just"/>
            <a:endParaRPr lang="pt-BR" sz="1800" dirty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2" y="3429002"/>
            <a:ext cx="2747886" cy="2380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tângulo de cantos arredondados 3"/>
          <p:cNvSpPr/>
          <p:nvPr/>
        </p:nvSpPr>
        <p:spPr>
          <a:xfrm>
            <a:off x="6646292" y="5384068"/>
            <a:ext cx="1922512" cy="554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WebService</a:t>
            </a:r>
          </a:p>
        </p:txBody>
      </p:sp>
      <p:sp>
        <p:nvSpPr>
          <p:cNvPr id="5" name="Retângulo de cantos arredondados 4"/>
          <p:cNvSpPr/>
          <p:nvPr/>
        </p:nvSpPr>
        <p:spPr>
          <a:xfrm>
            <a:off x="5283076" y="4165744"/>
            <a:ext cx="1346448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Usuário</a:t>
            </a:r>
          </a:p>
        </p:txBody>
      </p:sp>
      <p:cxnSp>
        <p:nvCxnSpPr>
          <p:cNvPr id="9" name="Conector de seta reta 8"/>
          <p:cNvCxnSpPr/>
          <p:nvPr/>
        </p:nvCxnSpPr>
        <p:spPr>
          <a:xfrm>
            <a:off x="5956300" y="4622944"/>
            <a:ext cx="1651248" cy="7611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0486" name="Picture 6" descr="Resultado de imagem para FACEBOOK logi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305" y="3608535"/>
            <a:ext cx="1136353" cy="1136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Conector de seta reta 12"/>
          <p:cNvCxnSpPr>
            <a:endCxn id="20486" idx="2"/>
          </p:cNvCxnSpPr>
          <p:nvPr/>
        </p:nvCxnSpPr>
        <p:spPr>
          <a:xfrm flipV="1">
            <a:off x="7607549" y="4744887"/>
            <a:ext cx="1792933" cy="63918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5" idx="3"/>
          </p:cNvCxnSpPr>
          <p:nvPr/>
        </p:nvCxnSpPr>
        <p:spPr>
          <a:xfrm>
            <a:off x="6629524" y="4394344"/>
            <a:ext cx="220278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0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JWT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608576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O JWT (</a:t>
            </a:r>
            <a:r>
              <a:rPr lang="pt-BR" sz="2000" dirty="0" err="1"/>
              <a:t>Json</a:t>
            </a:r>
            <a:r>
              <a:rPr lang="pt-BR" sz="2000" dirty="0"/>
              <a:t> Web Token) é uma algoritmo relativamente novo, que começou a ser muito usado para autenticação. 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Onde é criado um </a:t>
            </a:r>
            <a:r>
              <a:rPr lang="pt-BR" sz="2000" u="sng" dirty="0"/>
              <a:t>Token</a:t>
            </a:r>
            <a:r>
              <a:rPr lang="pt-BR" sz="2000" dirty="0"/>
              <a:t> no WebService após </a:t>
            </a:r>
            <a:r>
              <a:rPr lang="pt-BR" sz="2000" u="sng" dirty="0"/>
              <a:t>autenticação</a:t>
            </a:r>
            <a:r>
              <a:rPr lang="pt-BR" sz="2000" dirty="0"/>
              <a:t> realizada.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E sempre que for acessar um local que precisa de autenticação o servidor está esperando esse </a:t>
            </a:r>
            <a:r>
              <a:rPr lang="pt-BR" sz="2000" dirty="0" err="1"/>
              <a:t>token</a:t>
            </a:r>
            <a:r>
              <a:rPr lang="pt-BR" sz="2000" dirty="0"/>
              <a:t>.</a:t>
            </a:r>
          </a:p>
          <a:p>
            <a:pPr algn="just"/>
            <a:endParaRPr lang="pt-BR" sz="1800" dirty="0"/>
          </a:p>
          <a:p>
            <a:pPr marL="109728" indent="0" algn="just"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481709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JWT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608576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A Estrutura do Token gerado pelo algoritmo JWT é composto por três partes:</a:t>
            </a:r>
          </a:p>
          <a:p>
            <a:pPr algn="just"/>
            <a:endParaRPr lang="pt-BR" sz="1600" dirty="0"/>
          </a:p>
          <a:p>
            <a:pPr algn="just"/>
            <a:endParaRPr lang="pt-BR" sz="1600" dirty="0"/>
          </a:p>
          <a:p>
            <a:pPr algn="just"/>
            <a:endParaRPr lang="pt-BR" sz="1600" dirty="0"/>
          </a:p>
          <a:p>
            <a:pPr algn="just"/>
            <a:endParaRPr lang="pt-BR" sz="1800" dirty="0"/>
          </a:p>
          <a:p>
            <a:pPr marL="109728" indent="0" algn="just">
              <a:buNone/>
            </a:pPr>
            <a:endParaRPr lang="pt-BR" sz="1800" dirty="0"/>
          </a:p>
        </p:txBody>
      </p:sp>
      <p:sp>
        <p:nvSpPr>
          <p:cNvPr id="4" name="Retângulo 3"/>
          <p:cNvSpPr/>
          <p:nvPr/>
        </p:nvSpPr>
        <p:spPr>
          <a:xfrm>
            <a:off x="4727849" y="2924944"/>
            <a:ext cx="2173993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pt-BR" sz="2000" dirty="0" err="1">
                <a:solidFill>
                  <a:srgbClr val="FF0000"/>
                </a:solidFill>
              </a:rPr>
              <a:t>xxxxx</a:t>
            </a:r>
            <a:r>
              <a:rPr lang="pt-BR" sz="2000" dirty="0" err="1"/>
              <a:t>.</a:t>
            </a:r>
            <a:r>
              <a:rPr lang="pt-BR" sz="2000" dirty="0" err="1">
                <a:solidFill>
                  <a:srgbClr val="00B050"/>
                </a:solidFill>
              </a:rPr>
              <a:t>yyyyy</a:t>
            </a:r>
            <a:r>
              <a:rPr lang="pt-BR" sz="2000" dirty="0" err="1"/>
              <a:t>.</a:t>
            </a:r>
            <a:r>
              <a:rPr lang="pt-BR" sz="2000" dirty="0" err="1">
                <a:solidFill>
                  <a:srgbClr val="FFC000"/>
                </a:solidFill>
              </a:rPr>
              <a:t>zzzzz</a:t>
            </a:r>
            <a:endParaRPr lang="pt-BR" sz="2000" dirty="0">
              <a:solidFill>
                <a:srgbClr val="FFC000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351584" y="3543672"/>
            <a:ext cx="8465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rgbClr val="FF0000"/>
                </a:solidFill>
              </a:rPr>
              <a:t>HEADER – Trecho que define qual o algoritmo usado para gerar o Token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2351585" y="3510300"/>
            <a:ext cx="8122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>
                <a:solidFill>
                  <a:srgbClr val="00B050"/>
                </a:solidFill>
              </a:rPr>
              <a:t>Payload</a:t>
            </a:r>
            <a:r>
              <a:rPr lang="pt-BR" sz="2000" dirty="0">
                <a:solidFill>
                  <a:srgbClr val="00B050"/>
                </a:solidFill>
              </a:rPr>
              <a:t> – Informações enviadas pelo Servidor sobre quem é o usuário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2351585" y="3366285"/>
            <a:ext cx="76450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solidFill>
                  <a:srgbClr val="FFC000"/>
                </a:solidFill>
              </a:rPr>
              <a:t>Signature</a:t>
            </a:r>
            <a:r>
              <a:rPr lang="pt-BR" sz="2000" dirty="0">
                <a:solidFill>
                  <a:srgbClr val="FFC000"/>
                </a:solidFill>
              </a:rPr>
              <a:t> – Assinatura do Servidor que é usado para provar que foi o servidor que criou o </a:t>
            </a:r>
            <a:r>
              <a:rPr lang="pt-BR" sz="2000" dirty="0" err="1">
                <a:solidFill>
                  <a:srgbClr val="FFC000"/>
                </a:solidFill>
              </a:rPr>
              <a:t>token</a:t>
            </a:r>
            <a:endParaRPr lang="pt-BR" sz="2000" dirty="0">
              <a:solidFill>
                <a:srgbClr val="FFC000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775522" y="3438292"/>
            <a:ext cx="8649659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FF0000"/>
                </a:solidFill>
              </a:rPr>
              <a:t>eyJhbGciOiJIUzI1NiIsInR5cCI6IkpXVCJ9</a:t>
            </a:r>
            <a:r>
              <a:rPr lang="pt-BR" sz="2000" dirty="0"/>
              <a:t>.</a:t>
            </a:r>
            <a:r>
              <a:rPr lang="pt-BR" sz="2000" dirty="0">
                <a:solidFill>
                  <a:srgbClr val="00B050"/>
                </a:solidFill>
              </a:rPr>
              <a:t>eyJzdWIiOiIxMjM0NTY3ODkwIiwibmFtZSI6IkpvaG4gRG9lIiwiYWRtaW4iOnRydWV9</a:t>
            </a:r>
            <a:r>
              <a:rPr lang="pt-BR" sz="2000" dirty="0"/>
              <a:t>.</a:t>
            </a:r>
            <a:r>
              <a:rPr lang="pt-BR" sz="2000" dirty="0">
                <a:solidFill>
                  <a:srgbClr val="FFC000"/>
                </a:solidFill>
              </a:rPr>
              <a:t>TJVA95OrM7E2cBab30RMHrHDcEfxjoYZgeFONFh7HgQ</a:t>
            </a:r>
          </a:p>
        </p:txBody>
      </p:sp>
      <p:sp>
        <p:nvSpPr>
          <p:cNvPr id="9" name="Retângulo 8"/>
          <p:cNvSpPr/>
          <p:nvPr/>
        </p:nvSpPr>
        <p:spPr>
          <a:xfrm>
            <a:off x="1766818" y="4583973"/>
            <a:ext cx="2198776" cy="163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FF0000"/>
                </a:solidFill>
              </a:rPr>
              <a:t>header</a:t>
            </a:r>
          </a:p>
          <a:p>
            <a:r>
              <a:rPr lang="pt-BR" sz="2000" dirty="0">
                <a:solidFill>
                  <a:srgbClr val="FF0000"/>
                </a:solidFill>
              </a:rPr>
              <a:t>{</a:t>
            </a:r>
          </a:p>
          <a:p>
            <a:r>
              <a:rPr lang="pt-BR" sz="2000" dirty="0">
                <a:solidFill>
                  <a:srgbClr val="FF0000"/>
                </a:solidFill>
              </a:rPr>
              <a:t>  "</a:t>
            </a:r>
            <a:r>
              <a:rPr lang="pt-BR" sz="2000" dirty="0" err="1">
                <a:solidFill>
                  <a:srgbClr val="FF0000"/>
                </a:solidFill>
              </a:rPr>
              <a:t>alg</a:t>
            </a:r>
            <a:r>
              <a:rPr lang="pt-BR" sz="2000" dirty="0">
                <a:solidFill>
                  <a:srgbClr val="FF0000"/>
                </a:solidFill>
              </a:rPr>
              <a:t>": "HS256",</a:t>
            </a:r>
          </a:p>
          <a:p>
            <a:r>
              <a:rPr lang="pt-BR" sz="2000" dirty="0">
                <a:solidFill>
                  <a:srgbClr val="FF0000"/>
                </a:solidFill>
              </a:rPr>
              <a:t>  "</a:t>
            </a:r>
            <a:r>
              <a:rPr lang="pt-BR" sz="2000" dirty="0" err="1">
                <a:solidFill>
                  <a:srgbClr val="FF0000"/>
                </a:solidFill>
              </a:rPr>
              <a:t>typ</a:t>
            </a:r>
            <a:r>
              <a:rPr lang="pt-BR" sz="2000" dirty="0">
                <a:solidFill>
                  <a:srgbClr val="FF0000"/>
                </a:solidFill>
              </a:rPr>
              <a:t>": "JWT"</a:t>
            </a:r>
          </a:p>
          <a:p>
            <a:r>
              <a:rPr lang="pt-BR" sz="2000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10" name="Retângulo 9"/>
          <p:cNvSpPr/>
          <p:nvPr/>
        </p:nvSpPr>
        <p:spPr>
          <a:xfrm>
            <a:off x="4414605" y="4583973"/>
            <a:ext cx="291378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000" dirty="0" err="1">
                <a:solidFill>
                  <a:srgbClr val="00B050"/>
                </a:solidFill>
              </a:rPr>
              <a:t>Payload</a:t>
            </a:r>
            <a:endParaRPr lang="pt-BR" sz="2000" dirty="0">
              <a:solidFill>
                <a:srgbClr val="00B050"/>
              </a:solidFill>
            </a:endParaRPr>
          </a:p>
          <a:p>
            <a:r>
              <a:rPr lang="en-US" sz="2000" dirty="0">
                <a:solidFill>
                  <a:srgbClr val="00B050"/>
                </a:solidFill>
              </a:rPr>
              <a:t>{</a:t>
            </a:r>
          </a:p>
          <a:p>
            <a:r>
              <a:rPr lang="en-US" sz="2000" dirty="0">
                <a:solidFill>
                  <a:srgbClr val="00B050"/>
                </a:solidFill>
              </a:rPr>
              <a:t>  "sub": "1234567890",</a:t>
            </a:r>
          </a:p>
          <a:p>
            <a:r>
              <a:rPr lang="en-US" sz="2000" dirty="0">
                <a:solidFill>
                  <a:srgbClr val="00B050"/>
                </a:solidFill>
              </a:rPr>
              <a:t>  "name": "John Doe",</a:t>
            </a:r>
          </a:p>
          <a:p>
            <a:r>
              <a:rPr lang="en-US" sz="2000" dirty="0">
                <a:solidFill>
                  <a:srgbClr val="00B050"/>
                </a:solidFill>
              </a:rPr>
              <a:t>  "admin": true</a:t>
            </a:r>
          </a:p>
          <a:p>
            <a:r>
              <a:rPr lang="en-US" sz="2000" dirty="0">
                <a:solidFill>
                  <a:srgbClr val="00B050"/>
                </a:solidFill>
              </a:rPr>
              <a:t>}</a:t>
            </a:r>
            <a:endParaRPr lang="pt-BR" sz="2000" dirty="0">
              <a:solidFill>
                <a:srgbClr val="00B050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7777396" y="4588283"/>
            <a:ext cx="2647785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FFC000"/>
                </a:solidFill>
              </a:rPr>
              <a:t>Assinatura gerada pela palavra chave “</a:t>
            </a:r>
            <a:r>
              <a:rPr lang="pt-BR" sz="2000" dirty="0" err="1">
                <a:solidFill>
                  <a:srgbClr val="FFC000"/>
                </a:solidFill>
              </a:rPr>
              <a:t>secret</a:t>
            </a:r>
            <a:r>
              <a:rPr lang="pt-BR" sz="2000" dirty="0">
                <a:solidFill>
                  <a:srgbClr val="FFC000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859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5" grpId="1"/>
      <p:bldP spid="6" grpId="0"/>
      <p:bldP spid="6" grpId="1"/>
      <p:bldP spid="7" grpId="0"/>
      <p:bldP spid="7" grpId="1"/>
      <p:bldP spid="8" grpId="0" animBg="1"/>
      <p:bldP spid="9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de cantos arredondados 4"/>
          <p:cNvSpPr/>
          <p:nvPr/>
        </p:nvSpPr>
        <p:spPr>
          <a:xfrm>
            <a:off x="4511824" y="4797152"/>
            <a:ext cx="2533372" cy="1944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pt-BR" dirty="0"/>
              <a:t>WebService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um WebService?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1175032" cy="1251584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WebService é uma </a:t>
            </a:r>
            <a:r>
              <a:rPr lang="pt-BR" sz="2000" u="sng" dirty="0"/>
              <a:t>solução</a:t>
            </a:r>
            <a:r>
              <a:rPr lang="pt-BR" sz="2000" dirty="0"/>
              <a:t> utilizada principalmente para permitir a </a:t>
            </a:r>
            <a:r>
              <a:rPr lang="pt-BR" sz="2000" u="sng" dirty="0"/>
              <a:t>interoperabilidade de diferentes plataformas</a:t>
            </a:r>
            <a:r>
              <a:rPr lang="pt-BR" sz="2000" dirty="0"/>
              <a:t>, ou seja, um único servidor que poderá ser acessado tanto por um site quanto por um aplicativo mobile.</a:t>
            </a:r>
          </a:p>
          <a:p>
            <a:pPr algn="just"/>
            <a:endParaRPr lang="pt-BR" sz="1800" dirty="0"/>
          </a:p>
          <a:p>
            <a:pPr algn="just"/>
            <a:endParaRPr lang="pt-BR" sz="1800" dirty="0"/>
          </a:p>
          <a:p>
            <a:pPr algn="just"/>
            <a:endParaRPr lang="pt-BR" sz="1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302" y="5373216"/>
            <a:ext cx="1046723" cy="115139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9" name="Picture 5" descr="Resultado de imagem para ifood sit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504" y="3501008"/>
            <a:ext cx="2414940" cy="17281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93" y="3321150"/>
            <a:ext cx="1304925" cy="21240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Conector de seta reta 6"/>
          <p:cNvCxnSpPr>
            <a:stCxn id="1029" idx="3"/>
          </p:cNvCxnSpPr>
          <p:nvPr/>
        </p:nvCxnSpPr>
        <p:spPr>
          <a:xfrm>
            <a:off x="4046444" y="4365104"/>
            <a:ext cx="1041444" cy="1080120"/>
          </a:xfrm>
          <a:prstGeom prst="straightConnector1">
            <a:avLst/>
          </a:prstGeom>
          <a:ln w="76200">
            <a:solidFill>
              <a:srgbClr val="FFC000"/>
            </a:solidFill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1031" idx="1"/>
          </p:cNvCxnSpPr>
          <p:nvPr/>
        </p:nvCxnSpPr>
        <p:spPr>
          <a:xfrm flipH="1">
            <a:off x="6528048" y="4383188"/>
            <a:ext cx="1296144" cy="990029"/>
          </a:xfrm>
          <a:prstGeom prst="straightConnector1">
            <a:avLst/>
          </a:prstGeom>
          <a:ln w="76200">
            <a:solidFill>
              <a:srgbClr val="FFC000"/>
            </a:solidFill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328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WebService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1391056" cy="4608576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Porém o WebService não deve guardar apenas o </a:t>
            </a:r>
            <a:r>
              <a:rPr lang="pt-BR" sz="2000" u="sng" dirty="0"/>
              <a:t>banco de dados</a:t>
            </a:r>
            <a:r>
              <a:rPr lang="pt-BR" sz="2000" dirty="0"/>
              <a:t>, como também os arquivos como </a:t>
            </a:r>
            <a:r>
              <a:rPr lang="pt-BR" sz="2000" u="sng" dirty="0"/>
              <a:t>imagens, áudios e vídeos upados pelos usuários</a:t>
            </a:r>
            <a:r>
              <a:rPr lang="pt-BR" sz="2000" dirty="0"/>
              <a:t>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O WebService deve ser criado através de uma linguagem de programação Web como PHP, Java, </a:t>
            </a:r>
            <a:r>
              <a:rPr lang="pt-BR" sz="2000" dirty="0" err="1"/>
              <a:t>Ruby</a:t>
            </a:r>
            <a:r>
              <a:rPr lang="pt-BR" sz="2000" dirty="0"/>
              <a:t>, Python...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E essa linguagem de programação é que deve </a:t>
            </a:r>
            <a:r>
              <a:rPr lang="pt-BR" sz="2000" u="sng" dirty="0"/>
              <a:t>gerenciar</a:t>
            </a:r>
            <a:r>
              <a:rPr lang="pt-BR" sz="2000" dirty="0"/>
              <a:t> o </a:t>
            </a:r>
            <a:r>
              <a:rPr lang="pt-BR" sz="2000" u="sng" dirty="0"/>
              <a:t>acesso</a:t>
            </a:r>
            <a:r>
              <a:rPr lang="pt-BR" sz="2000" dirty="0"/>
              <a:t> ao </a:t>
            </a:r>
            <a:r>
              <a:rPr lang="pt-BR" sz="2000" u="sng" dirty="0"/>
              <a:t>banco</a:t>
            </a:r>
            <a:r>
              <a:rPr lang="pt-BR" sz="2000" dirty="0"/>
              <a:t> de dados e arquivos upados.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Ou seja, funciona como um site, só que sem interface gráfica, apenas com o recebimento de requisições (</a:t>
            </a:r>
            <a:r>
              <a:rPr lang="pt-BR" sz="2000" dirty="0" err="1"/>
              <a:t>Requests</a:t>
            </a:r>
            <a:r>
              <a:rPr lang="pt-BR" sz="2000" dirty="0"/>
              <a:t>) e o envio de respostas (Responses).</a:t>
            </a:r>
          </a:p>
          <a:p>
            <a:pPr algn="just"/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222281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WebService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81200" y="2249424"/>
            <a:ext cx="8229600" cy="4608576"/>
          </a:xfrm>
        </p:spPr>
        <p:txBody>
          <a:bodyPr>
            <a:normAutofit/>
          </a:bodyPr>
          <a:lstStyle/>
          <a:p>
            <a:pPr algn="just"/>
            <a:endParaRPr lang="pt-BR" sz="1800" dirty="0"/>
          </a:p>
          <a:p>
            <a:pPr algn="just"/>
            <a:endParaRPr lang="pt-BR" sz="1800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609600" y="2249424"/>
            <a:ext cx="11319048" cy="460857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000" dirty="0"/>
              <a:t>Sendo assim, um sistema poderia acessar um link especifico para buscar uma informação e o webservice retornaria apenas a informação desejada.</a:t>
            </a:r>
          </a:p>
          <a:p>
            <a:pPr algn="just"/>
            <a:endParaRPr lang="pt-BR" sz="18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74574"/>
            <a:ext cx="11319047" cy="4622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945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WebService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5400" y="2249424"/>
            <a:ext cx="10972800" cy="4608576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Mas e se tivermos apenas aplicativo mobile? É interessante fazer com quem outros aplicativos busque as informações direto de outros dispositivos?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68" y="4083422"/>
            <a:ext cx="904875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542" y="4077072"/>
            <a:ext cx="904875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7690" y="4083422"/>
            <a:ext cx="904875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Conector de seta reta 8"/>
          <p:cNvCxnSpPr>
            <a:stCxn id="4" idx="3"/>
            <a:endCxn id="5" idx="1"/>
          </p:cNvCxnSpPr>
          <p:nvPr/>
        </p:nvCxnSpPr>
        <p:spPr>
          <a:xfrm flipV="1">
            <a:off x="1312243" y="4800972"/>
            <a:ext cx="785299" cy="63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>
            <a:stCxn id="7" idx="1"/>
            <a:endCxn id="5" idx="3"/>
          </p:cNvCxnSpPr>
          <p:nvPr/>
        </p:nvCxnSpPr>
        <p:spPr>
          <a:xfrm flipH="1" flipV="1">
            <a:off x="3002417" y="4800972"/>
            <a:ext cx="675273" cy="63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ector angulado 19"/>
          <p:cNvCxnSpPr>
            <a:stCxn id="4" idx="2"/>
            <a:endCxn id="7" idx="2"/>
          </p:cNvCxnSpPr>
          <p:nvPr/>
        </p:nvCxnSpPr>
        <p:spPr>
          <a:xfrm rot="16200000" flipH="1">
            <a:off x="2494967" y="3896061"/>
            <a:ext cx="12700" cy="3270322"/>
          </a:xfrm>
          <a:prstGeom prst="bentConnector3">
            <a:avLst>
              <a:gd name="adj1" fmla="val 1800000"/>
            </a:avLst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tângulo de cantos arredondados 4">
            <a:extLst>
              <a:ext uri="{FF2B5EF4-FFF2-40B4-BE49-F238E27FC236}">
                <a16:creationId xmlns:a16="http://schemas.microsoft.com/office/drawing/2014/main" id="{E0030638-59DD-4183-8434-F12EA7BFDE27}"/>
              </a:ext>
            </a:extLst>
          </p:cNvPr>
          <p:cNvSpPr/>
          <p:nvPr/>
        </p:nvSpPr>
        <p:spPr>
          <a:xfrm>
            <a:off x="6672064" y="3835214"/>
            <a:ext cx="2533372" cy="1944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pt-BR" dirty="0"/>
              <a:t>WebService</a:t>
            </a:r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32E7BFD0-A899-4915-9A1B-96563C66D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542" y="4411278"/>
            <a:ext cx="1046723" cy="115139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6" name="Picture 5">
            <a:extLst>
              <a:ext uri="{FF2B5EF4-FFF2-40B4-BE49-F238E27FC236}">
                <a16:creationId xmlns:a16="http://schemas.microsoft.com/office/drawing/2014/main" id="{43ED92D1-B8AA-4BD6-A413-3FDFD573D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5392" y="4053393"/>
            <a:ext cx="904875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D06B5F1B-6359-42FA-B093-1ED759E4A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2052" y="5157192"/>
            <a:ext cx="904875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3">
            <a:extLst>
              <a:ext uri="{FF2B5EF4-FFF2-40B4-BE49-F238E27FC236}">
                <a16:creationId xmlns:a16="http://schemas.microsoft.com/office/drawing/2014/main" id="{A355D0B3-5CA1-44D9-BE42-BFC5F0B96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2052" y="2705100"/>
            <a:ext cx="904875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3" name="Conector de seta reta 10">
            <a:extLst>
              <a:ext uri="{FF2B5EF4-FFF2-40B4-BE49-F238E27FC236}">
                <a16:creationId xmlns:a16="http://schemas.microsoft.com/office/drawing/2014/main" id="{80FC4BFE-C11B-428A-AA11-00C446975ACB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8677128" y="5057003"/>
            <a:ext cx="1584924" cy="82408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ector de seta reta 10">
            <a:extLst>
              <a:ext uri="{FF2B5EF4-FFF2-40B4-BE49-F238E27FC236}">
                <a16:creationId xmlns:a16="http://schemas.microsoft.com/office/drawing/2014/main" id="{5295C275-FA7E-4445-843E-44BC8BF90CF0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8653474" y="3429000"/>
            <a:ext cx="1608578" cy="122178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onector de seta reta 10">
            <a:extLst>
              <a:ext uri="{FF2B5EF4-FFF2-40B4-BE49-F238E27FC236}">
                <a16:creationId xmlns:a16="http://schemas.microsoft.com/office/drawing/2014/main" id="{C95738A8-95E1-4196-B9CC-64BD5190A208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8652753" y="4777293"/>
            <a:ext cx="762639" cy="15227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0BE22D92-0CC4-4DE0-82C2-4AB0803C5739}"/>
              </a:ext>
            </a:extLst>
          </p:cNvPr>
          <p:cNvSpPr txBox="1"/>
          <p:nvPr/>
        </p:nvSpPr>
        <p:spPr>
          <a:xfrm>
            <a:off x="1970333" y="3530456"/>
            <a:ext cx="115929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ERRADO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F8D9128F-D633-4336-9E21-8742B9F6C4B0}"/>
              </a:ext>
            </a:extLst>
          </p:cNvPr>
          <p:cNvSpPr txBox="1"/>
          <p:nvPr/>
        </p:nvSpPr>
        <p:spPr>
          <a:xfrm>
            <a:off x="7435967" y="3345790"/>
            <a:ext cx="1292341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CORRETO</a:t>
            </a:r>
          </a:p>
        </p:txBody>
      </p:sp>
    </p:spTree>
    <p:extLst>
      <p:ext uri="{BB962C8B-B14F-4D97-AF65-F5344CB8AC3E}">
        <p14:creationId xmlns:p14="http://schemas.microsoft.com/office/powerpoint/2010/main" val="2414186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4" grpId="0" animBg="1"/>
      <p:bldP spid="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WebService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608576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E nos nossos aplicativos </a:t>
            </a:r>
            <a:r>
              <a:rPr lang="pt-BR" sz="2000" dirty="0" err="1"/>
              <a:t>android</a:t>
            </a:r>
            <a:r>
              <a:rPr lang="pt-BR" sz="2000" dirty="0"/>
              <a:t> JAMAIS devemos adicionar uma conexão com um banco remotamente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Ou seja, informar o host, nome do banco, usuário e senha para acessá-lo.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Por que?  </a:t>
            </a:r>
          </a:p>
          <a:p>
            <a:pPr lvl="1" algn="just"/>
            <a:r>
              <a:rPr lang="pt-BR" sz="1800" dirty="0"/>
              <a:t>Engenharia Reversa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Podemos facilmente descompactar um arquivo .</a:t>
            </a:r>
            <a:r>
              <a:rPr lang="pt-BR" sz="2000" dirty="0" err="1"/>
              <a:t>apk</a:t>
            </a:r>
            <a:r>
              <a:rPr lang="pt-BR" sz="2000" dirty="0"/>
              <a:t>:</a:t>
            </a:r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8208" y="4221088"/>
            <a:ext cx="2830797" cy="1700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6813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WebService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1319048" cy="4608576"/>
          </a:xfrm>
        </p:spPr>
        <p:txBody>
          <a:bodyPr>
            <a:normAutofit/>
          </a:bodyPr>
          <a:lstStyle/>
          <a:p>
            <a:pPr algn="just"/>
            <a:r>
              <a:rPr lang="pt-BR" sz="2200" dirty="0"/>
              <a:t>O arquivo de extensão .</a:t>
            </a:r>
            <a:r>
              <a:rPr lang="pt-BR" sz="2200" dirty="0" err="1"/>
              <a:t>dex</a:t>
            </a:r>
            <a:r>
              <a:rPr lang="pt-BR" sz="2200" dirty="0"/>
              <a:t> é os nossos arquivos .</a:t>
            </a:r>
            <a:r>
              <a:rPr lang="pt-BR" sz="2200" dirty="0" err="1"/>
              <a:t>java</a:t>
            </a:r>
            <a:r>
              <a:rPr lang="pt-BR" sz="2200" dirty="0"/>
              <a:t> compilados.</a:t>
            </a:r>
          </a:p>
          <a:p>
            <a:pPr algn="just"/>
            <a:endParaRPr lang="pt-BR" sz="2200" dirty="0"/>
          </a:p>
          <a:p>
            <a:pPr algn="just"/>
            <a:r>
              <a:rPr lang="pt-BR" sz="2200" dirty="0"/>
              <a:t>E podemos fazer a engenharia reversar através da ferramenta dex2jar</a:t>
            </a:r>
          </a:p>
          <a:p>
            <a:pPr algn="just"/>
            <a:endParaRPr lang="pt-BR" sz="2200" dirty="0"/>
          </a:p>
          <a:p>
            <a:pPr algn="just"/>
            <a:endParaRPr lang="pt-BR" sz="2200" dirty="0"/>
          </a:p>
          <a:p>
            <a:pPr algn="just"/>
            <a:endParaRPr lang="pt-BR" sz="2200" dirty="0"/>
          </a:p>
          <a:p>
            <a:pPr marL="109728" indent="0" algn="just">
              <a:buNone/>
            </a:pPr>
            <a:endParaRPr lang="pt-BR" sz="2200" dirty="0"/>
          </a:p>
          <a:p>
            <a:pPr algn="just"/>
            <a:endParaRPr lang="pt-BR" sz="2200" dirty="0"/>
          </a:p>
          <a:p>
            <a:pPr algn="just"/>
            <a:r>
              <a:rPr lang="pt-BR" sz="2200" dirty="0"/>
              <a:t>E um pacote .</a:t>
            </a:r>
            <a:r>
              <a:rPr lang="pt-BR" sz="2200" dirty="0" err="1"/>
              <a:t>jar</a:t>
            </a:r>
            <a:r>
              <a:rPr lang="pt-BR" sz="2200" dirty="0"/>
              <a:t> nada mais é um do que um pacote com nossas classes .</a:t>
            </a:r>
            <a:r>
              <a:rPr lang="pt-BR" sz="2200" dirty="0" err="1"/>
              <a:t>java</a:t>
            </a:r>
            <a:r>
              <a:rPr lang="pt-BR" sz="2200" dirty="0"/>
              <a:t>.</a:t>
            </a:r>
          </a:p>
          <a:p>
            <a:pPr algn="just"/>
            <a:endParaRPr lang="pt-BR" sz="2200" dirty="0"/>
          </a:p>
          <a:p>
            <a:pPr algn="just"/>
            <a:endParaRPr lang="pt-BR" sz="2200" dirty="0"/>
          </a:p>
          <a:p>
            <a:pPr algn="just"/>
            <a:endParaRPr lang="pt-BR" sz="1800" dirty="0"/>
          </a:p>
        </p:txBody>
      </p:sp>
      <p:pic>
        <p:nvPicPr>
          <p:cNvPr id="15362" name="Picture 2" descr="Resultado de imagem para dex2j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312" y="3429000"/>
            <a:ext cx="4905375" cy="126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556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WebService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608576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Por tanto, se queremos fazer um aplicativo que vai ter um banco compartilhado, também devemos fazer um WebService.  </a:t>
            </a:r>
          </a:p>
          <a:p>
            <a:pPr algn="just"/>
            <a:endParaRPr lang="pt-BR" sz="1800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4799856" y="4401108"/>
            <a:ext cx="2533372" cy="1944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pt-BR" dirty="0"/>
              <a:t>WebService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334" y="4977172"/>
            <a:ext cx="1046723" cy="115139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5" y="4649316"/>
            <a:ext cx="904875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665" y="3201516"/>
            <a:ext cx="904875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185" y="2960216"/>
            <a:ext cx="904875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7767" y="4725144"/>
            <a:ext cx="904875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Conector de seta reta 6"/>
          <p:cNvCxnSpPr/>
          <p:nvPr/>
        </p:nvCxnSpPr>
        <p:spPr>
          <a:xfrm>
            <a:off x="3976540" y="4221088"/>
            <a:ext cx="679301" cy="4282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>
            <a:stCxn id="17410" idx="3"/>
          </p:cNvCxnSpPr>
          <p:nvPr/>
        </p:nvCxnSpPr>
        <p:spPr>
          <a:xfrm>
            <a:off x="2896420" y="5373216"/>
            <a:ext cx="175942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>
            <a:stCxn id="17412" idx="1"/>
          </p:cNvCxnSpPr>
          <p:nvPr/>
        </p:nvCxnSpPr>
        <p:spPr>
          <a:xfrm flipH="1">
            <a:off x="7333228" y="3684116"/>
            <a:ext cx="418956" cy="71699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17413" idx="1"/>
          </p:cNvCxnSpPr>
          <p:nvPr/>
        </p:nvCxnSpPr>
        <p:spPr>
          <a:xfrm flipH="1">
            <a:off x="7542706" y="5449044"/>
            <a:ext cx="135506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891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2719</TotalTime>
  <Words>1584</Words>
  <Application>Microsoft Office PowerPoint</Application>
  <PresentationFormat>Widescreen</PresentationFormat>
  <Paragraphs>259</Paragraphs>
  <Slides>26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1" baseType="lpstr">
      <vt:lpstr>Calibri</vt:lpstr>
      <vt:lpstr>Georgia</vt:lpstr>
      <vt:lpstr>Trebuchet MS</vt:lpstr>
      <vt:lpstr>Wingdings 2</vt:lpstr>
      <vt:lpstr>Urbano</vt:lpstr>
      <vt:lpstr>Programação Mobile WebService</vt:lpstr>
      <vt:lpstr>WebService</vt:lpstr>
      <vt:lpstr>O que é um WebService?</vt:lpstr>
      <vt:lpstr>WebService</vt:lpstr>
      <vt:lpstr>WebService</vt:lpstr>
      <vt:lpstr>WebService</vt:lpstr>
      <vt:lpstr>WebService</vt:lpstr>
      <vt:lpstr>WebService</vt:lpstr>
      <vt:lpstr>WebService</vt:lpstr>
      <vt:lpstr>Padrões de WebService</vt:lpstr>
      <vt:lpstr>SOAP</vt:lpstr>
      <vt:lpstr>Rest</vt:lpstr>
      <vt:lpstr>SOAP VS Rest</vt:lpstr>
      <vt:lpstr>XML vs JSON</vt:lpstr>
      <vt:lpstr>Métodos de Envio - Rest</vt:lpstr>
      <vt:lpstr>Recursos</vt:lpstr>
      <vt:lpstr>Exemplos de URL</vt:lpstr>
      <vt:lpstr>RESTful</vt:lpstr>
      <vt:lpstr>Maturidade de Richardson</vt:lpstr>
      <vt:lpstr>Maturidade de Richardson</vt:lpstr>
      <vt:lpstr>Maturidade de Richardson</vt:lpstr>
      <vt:lpstr>Autenticação</vt:lpstr>
      <vt:lpstr>Basic</vt:lpstr>
      <vt:lpstr>OAuth </vt:lpstr>
      <vt:lpstr>JWT</vt:lpstr>
      <vt:lpstr>JWT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Padrões de Projeto Padrões Criacionais(Revisão)</dc:title>
  <dc:creator>Carlos W. Gama</dc:creator>
  <cp:lastModifiedBy>Carlos W. Gama</cp:lastModifiedBy>
  <cp:revision>309</cp:revision>
  <dcterms:created xsi:type="dcterms:W3CDTF">2017-03-10T13:05:03Z</dcterms:created>
  <dcterms:modified xsi:type="dcterms:W3CDTF">2021-04-15T14:27:06Z</dcterms:modified>
</cp:coreProperties>
</file>