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65" r:id="rId3"/>
    <p:sldId id="257" r:id="rId4"/>
    <p:sldId id="372" r:id="rId5"/>
    <p:sldId id="373" r:id="rId6"/>
    <p:sldId id="374" r:id="rId7"/>
    <p:sldId id="375" r:id="rId8"/>
    <p:sldId id="377" r:id="rId9"/>
    <p:sldId id="376" r:id="rId10"/>
    <p:sldId id="378" r:id="rId11"/>
    <p:sldId id="379" r:id="rId12"/>
    <p:sldId id="380" r:id="rId13"/>
    <p:sldId id="370" r:id="rId14"/>
    <p:sldId id="350" r:id="rId15"/>
    <p:sldId id="381" r:id="rId16"/>
    <p:sldId id="351" r:id="rId17"/>
    <p:sldId id="382" r:id="rId18"/>
    <p:sldId id="383" r:id="rId19"/>
    <p:sldId id="384" r:id="rId20"/>
    <p:sldId id="385" r:id="rId21"/>
    <p:sldId id="394" r:id="rId22"/>
    <p:sldId id="387" r:id="rId23"/>
    <p:sldId id="388" r:id="rId24"/>
    <p:sldId id="389" r:id="rId25"/>
    <p:sldId id="390" r:id="rId26"/>
    <p:sldId id="39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W. Gama" initials="CWG" lastIdx="1" clrIdx="0">
    <p:extLst>
      <p:ext uri="{19B8F6BF-5375-455C-9EA6-DF929625EA0E}">
        <p15:presenceInfo xmlns:p15="http://schemas.microsoft.com/office/powerpoint/2012/main" userId="88ce4b42c041f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expo.dev/versions/late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dev/versions/latest/sdk/imagepick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/>
              <a:t>Recurso Nativo - </a:t>
            </a:r>
            <a:r>
              <a:rPr lang="pt-BR" sz="3600" dirty="0" err="1"/>
              <a:t>Camera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707057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Mas onde fica essa pasta do AndroidManifest.xml?</a:t>
            </a:r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Ela </a:t>
            </a:r>
            <a:r>
              <a:rPr lang="pt-BR" sz="2000" u="sng" dirty="0"/>
              <a:t>não existe</a:t>
            </a:r>
            <a:r>
              <a:rPr lang="pt-BR" sz="2000" dirty="0"/>
              <a:t> ao usar o </a:t>
            </a:r>
            <a:r>
              <a:rPr lang="pt-BR" sz="2000" u="sng" dirty="0"/>
              <a:t>EXPO</a:t>
            </a:r>
            <a:r>
              <a:rPr lang="pt-BR" sz="2000" dirty="0"/>
              <a:t>, uma vez que toda configuração do </a:t>
            </a:r>
            <a:r>
              <a:rPr lang="pt-BR" sz="2000" dirty="0" err="1"/>
              <a:t>Android</a:t>
            </a:r>
            <a:r>
              <a:rPr lang="pt-BR" sz="2000" dirty="0"/>
              <a:t> ou iOS fica a cargo do EXPO.</a:t>
            </a:r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AndroidManifest</a:t>
            </a:r>
            <a:endParaRPr lang="pt-BR" dirty="0"/>
          </a:p>
        </p:txBody>
      </p:sp>
      <p:pic>
        <p:nvPicPr>
          <p:cNvPr id="6" name="Picture 2" descr="Resultado de imagem para react native android manif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676400"/>
            <a:ext cx="4013065" cy="42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Sem usar o EXPO, temos que configurar todo ambiente de desenvolvimento para </a:t>
            </a:r>
            <a:r>
              <a:rPr lang="pt-BR" sz="2000" dirty="0" err="1"/>
              <a:t>Android</a:t>
            </a:r>
            <a:r>
              <a:rPr lang="pt-BR" sz="2000" dirty="0"/>
              <a:t> e iOS e gerar o arquivo final na mão!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u="sng" dirty="0"/>
              <a:t>EXPO</a:t>
            </a:r>
            <a:r>
              <a:rPr lang="pt-BR" sz="2000" dirty="0"/>
              <a:t> </a:t>
            </a:r>
            <a:r>
              <a:rPr lang="pt-BR" sz="2000" u="sng" dirty="0"/>
              <a:t>diminui</a:t>
            </a:r>
            <a:r>
              <a:rPr lang="pt-BR" sz="2000" dirty="0"/>
              <a:t> o </a:t>
            </a:r>
            <a:r>
              <a:rPr lang="pt-BR" sz="2000" u="sng" dirty="0"/>
              <a:t>trabalho</a:t>
            </a:r>
            <a:r>
              <a:rPr lang="pt-BR" sz="2000" dirty="0"/>
              <a:t>, por abstrair essa necessidade. 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pic>
        <p:nvPicPr>
          <p:cNvPr id="2050" name="Picture 2" descr="Resultado de imagem para react native fol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462" y="2902881"/>
            <a:ext cx="2628057" cy="376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67407" y="4005064"/>
            <a:ext cx="8186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Porém ao usar o EXPO </a:t>
            </a:r>
            <a:r>
              <a:rPr lang="pt-BR" u="sng" dirty="0"/>
              <a:t>perdemos</a:t>
            </a:r>
            <a:r>
              <a:rPr lang="pt-BR" dirty="0"/>
              <a:t> as pastas </a:t>
            </a:r>
            <a:r>
              <a:rPr lang="pt-BR" u="sng" dirty="0" err="1"/>
              <a:t>android</a:t>
            </a:r>
            <a:r>
              <a:rPr lang="pt-BR" dirty="0"/>
              <a:t> e </a:t>
            </a:r>
            <a:r>
              <a:rPr lang="pt-BR" u="sng" dirty="0" err="1"/>
              <a:t>ios</a:t>
            </a:r>
            <a:r>
              <a:rPr lang="pt-BR" dirty="0"/>
              <a:t> onde configuramos e acessamos os dados nativos.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Até porque, </a:t>
            </a:r>
            <a:r>
              <a:rPr lang="pt-BR" u="sng" dirty="0"/>
              <a:t>sem todo kit de desenvolvimento</a:t>
            </a:r>
            <a:r>
              <a:rPr lang="pt-BR" dirty="0"/>
              <a:t> (Java, </a:t>
            </a:r>
            <a:r>
              <a:rPr lang="pt-BR" dirty="0" err="1"/>
              <a:t>Android</a:t>
            </a:r>
            <a:r>
              <a:rPr lang="pt-BR" dirty="0"/>
              <a:t> Studio, SDK, JDK, variáveis de ambientes...) não temos como gerar os executáveis dessas pastas, logo de </a:t>
            </a:r>
            <a:r>
              <a:rPr lang="pt-BR" u="sng" dirty="0"/>
              <a:t>nada</a:t>
            </a:r>
            <a:r>
              <a:rPr lang="pt-BR" dirty="0"/>
              <a:t> </a:t>
            </a:r>
            <a:r>
              <a:rPr lang="pt-BR" u="sng" dirty="0"/>
              <a:t>adianta</a:t>
            </a:r>
            <a:r>
              <a:rPr lang="pt-BR" dirty="0"/>
              <a:t> as </a:t>
            </a:r>
            <a:r>
              <a:rPr lang="pt-BR" u="sng" dirty="0"/>
              <a:t>pastas</a:t>
            </a:r>
            <a:r>
              <a:rPr lang="pt-BR" dirty="0"/>
              <a:t>.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8954342" y="3212976"/>
            <a:ext cx="1174106" cy="5760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6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APK do </a:t>
            </a:r>
            <a:r>
              <a:rPr lang="pt-BR" sz="2000" dirty="0" err="1"/>
              <a:t>Android</a:t>
            </a:r>
            <a:r>
              <a:rPr lang="pt-BR" sz="2000" dirty="0"/>
              <a:t> no EXPO é </a:t>
            </a:r>
            <a:r>
              <a:rPr lang="pt-BR" sz="2000" u="sng" dirty="0"/>
              <a:t>gerada</a:t>
            </a:r>
            <a:r>
              <a:rPr lang="pt-BR" sz="2000" dirty="0"/>
              <a:t> no próprio </a:t>
            </a:r>
            <a:r>
              <a:rPr lang="pt-BR" sz="2000" u="sng" dirty="0"/>
              <a:t>servidor</a:t>
            </a:r>
            <a:r>
              <a:rPr lang="pt-BR" sz="2000" dirty="0"/>
              <a:t> do </a:t>
            </a:r>
            <a:r>
              <a:rPr lang="pt-BR" sz="2000" u="sng" dirty="0"/>
              <a:t>EXPO</a:t>
            </a:r>
            <a:r>
              <a:rPr lang="pt-BR" sz="2000" dirty="0"/>
              <a:t> que já está configurado.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em seguida disponibilizada para </a:t>
            </a:r>
            <a:r>
              <a:rPr lang="pt-BR" sz="2000" u="sng" dirty="0"/>
              <a:t>download.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Isso significa que não podemos acessar nada nativo que solicite permissão? </a:t>
            </a:r>
          </a:p>
          <a:p>
            <a:pPr lvl="1" algn="just"/>
            <a:r>
              <a:rPr lang="pt-BR" sz="1800" dirty="0"/>
              <a:t>Não, o EXPO já disponibiliza bibliotecas dos principais recursos nativos do </a:t>
            </a:r>
            <a:r>
              <a:rPr lang="pt-BR" sz="1800" dirty="0" err="1"/>
              <a:t>Android</a:t>
            </a:r>
            <a:r>
              <a:rPr lang="pt-BR" sz="1800" dirty="0"/>
              <a:t> (Mas não todos)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EXPO</a:t>
            </a:r>
          </a:p>
        </p:txBody>
      </p:sp>
    </p:spTree>
    <p:extLst>
      <p:ext uri="{BB962C8B-B14F-4D97-AF65-F5344CB8AC3E}">
        <p14:creationId xmlns:p14="http://schemas.microsoft.com/office/powerpoint/2010/main" val="23633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Recursos Nativos</a:t>
            </a:r>
            <a:br>
              <a:rPr lang="pt-BR" sz="6000" dirty="0"/>
            </a:br>
            <a:r>
              <a:rPr lang="pt-BR" sz="6000" dirty="0"/>
              <a:t>no Expo</a:t>
            </a:r>
          </a:p>
        </p:txBody>
      </p:sp>
    </p:spTree>
    <p:extLst>
      <p:ext uri="{BB962C8B-B14F-4D97-AF65-F5344CB8AC3E}">
        <p14:creationId xmlns:p14="http://schemas.microsoft.com/office/powerpoint/2010/main" val="275782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site da EXPO, podemos ver o que é a expo fornece de nativamente na sua SDK:</a:t>
            </a:r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nativos com EXPO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3432" y="2852936"/>
            <a:ext cx="4652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hlinkClick r:id="rId2"/>
              </a:rPr>
              <a:t>https://docs.expo.dev/versions/latest/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827346"/>
            <a:ext cx="2562225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24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Temos acesso a diversos recursos como:</a:t>
            </a:r>
          </a:p>
          <a:p>
            <a:pPr lvl="1" algn="just"/>
            <a:r>
              <a:rPr lang="pt-BR" sz="1800" u="sng" dirty="0"/>
              <a:t>Acesso a </a:t>
            </a:r>
            <a:r>
              <a:rPr lang="pt-BR" sz="1800" u="sng" dirty="0" err="1"/>
              <a:t>Camera</a:t>
            </a:r>
            <a:endParaRPr lang="pt-BR" sz="1800" u="sng" dirty="0"/>
          </a:p>
          <a:p>
            <a:pPr lvl="1" algn="just"/>
            <a:r>
              <a:rPr lang="pt-BR" sz="1800" u="sng" dirty="0"/>
              <a:t>Acesso a Galeria</a:t>
            </a:r>
          </a:p>
          <a:p>
            <a:pPr lvl="1" algn="just"/>
            <a:r>
              <a:rPr lang="pt-BR" sz="1800" u="sng" dirty="0" err="1"/>
              <a:t>Admob</a:t>
            </a:r>
            <a:endParaRPr lang="pt-BR" sz="1800" u="sng" dirty="0"/>
          </a:p>
          <a:p>
            <a:pPr lvl="1" algn="just"/>
            <a:r>
              <a:rPr lang="pt-BR" sz="1800" u="sng" dirty="0"/>
              <a:t>Notificações</a:t>
            </a:r>
          </a:p>
          <a:p>
            <a:pPr lvl="1" algn="just"/>
            <a:r>
              <a:rPr lang="pt-BR" sz="1800" u="sng" dirty="0" err="1"/>
              <a:t>Audio</a:t>
            </a:r>
            <a:endParaRPr lang="pt-BR" sz="1800" u="sng" dirty="0"/>
          </a:p>
          <a:p>
            <a:pPr lvl="1" algn="just"/>
            <a:r>
              <a:rPr lang="pt-BR" sz="1800" u="sng" dirty="0"/>
              <a:t>Contatos</a:t>
            </a:r>
          </a:p>
          <a:p>
            <a:pPr lvl="1" algn="just"/>
            <a:r>
              <a:rPr lang="pt-BR" sz="1800" u="sng" dirty="0" err="1"/>
              <a:t>Calendario</a:t>
            </a:r>
            <a:endParaRPr lang="pt-BR" sz="1800" u="sng" dirty="0"/>
          </a:p>
          <a:p>
            <a:pPr lvl="1" algn="just"/>
            <a:r>
              <a:rPr lang="pt-BR" sz="1800" u="sng" dirty="0"/>
              <a:t>Ligações</a:t>
            </a:r>
          </a:p>
          <a:p>
            <a:pPr lvl="1" algn="just"/>
            <a:r>
              <a:rPr lang="pt-BR" sz="1800" u="sng" dirty="0"/>
              <a:t>Microfone</a:t>
            </a:r>
          </a:p>
          <a:p>
            <a:pPr lvl="1" algn="just"/>
            <a:r>
              <a:rPr lang="pt-BR" sz="1800" u="sng" dirty="0"/>
              <a:t>SMS</a:t>
            </a:r>
          </a:p>
          <a:p>
            <a:pPr lvl="1" algn="just"/>
            <a:r>
              <a:rPr lang="pt-BR" sz="1800" u="sng" dirty="0"/>
              <a:t>Localização</a:t>
            </a:r>
          </a:p>
          <a:p>
            <a:pPr lvl="1" algn="just"/>
            <a:r>
              <a:rPr lang="pt-BR" sz="1800" u="sng" dirty="0"/>
              <a:t>Banco de Dados (SQLITE)</a:t>
            </a:r>
          </a:p>
          <a:p>
            <a:pPr lvl="1" algn="just"/>
            <a:r>
              <a:rPr lang="pt-BR" sz="1800" u="sng" dirty="0"/>
              <a:t>...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nativos com EXPO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079776" y="4797152"/>
            <a:ext cx="787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Iremos focar hoje em como buscar imagem da galeria ou da </a:t>
            </a:r>
            <a:r>
              <a:rPr lang="pt-BR" sz="2000" dirty="0" err="1"/>
              <a:t>camera</a:t>
            </a:r>
            <a:r>
              <a:rPr lang="pt-BR" sz="2000" dirty="0"/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079775" y="3123178"/>
            <a:ext cx="72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salvar os dados off-line, pode usar o banco </a:t>
            </a:r>
            <a:r>
              <a:rPr lang="pt-BR" sz="2000" dirty="0" err="1"/>
              <a:t>SQLite</a:t>
            </a:r>
            <a:r>
              <a:rPr lang="pt-BR" sz="2000" dirty="0"/>
              <a:t> que é nativo em todo </a:t>
            </a:r>
            <a:r>
              <a:rPr lang="pt-BR" sz="2000" dirty="0" err="1"/>
              <a:t>android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32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componente </a:t>
            </a:r>
            <a:r>
              <a:rPr lang="pt-BR" sz="2000" u="sng" dirty="0" err="1"/>
              <a:t>Camera</a:t>
            </a:r>
            <a:r>
              <a:rPr lang="pt-BR" sz="2000" dirty="0"/>
              <a:t> permiti você acessar a câmera do celular.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u="sng" dirty="0" err="1"/>
              <a:t>ImagePicker</a:t>
            </a:r>
            <a:r>
              <a:rPr lang="pt-BR" sz="2000" dirty="0"/>
              <a:t> permite você acessar a Galeria e um “Aplicativo de Câmera”.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Qual a diferença?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 você quer </a:t>
            </a:r>
            <a:r>
              <a:rPr lang="pt-BR" sz="2000" u="sng" dirty="0"/>
              <a:t>apenas</a:t>
            </a:r>
            <a:r>
              <a:rPr lang="pt-BR" sz="2000" dirty="0"/>
              <a:t> </a:t>
            </a:r>
            <a:r>
              <a:rPr lang="pt-BR" sz="2000" u="sng" dirty="0"/>
              <a:t>tirar</a:t>
            </a:r>
            <a:r>
              <a:rPr lang="pt-BR" sz="2000" dirty="0"/>
              <a:t> uma </a:t>
            </a:r>
            <a:r>
              <a:rPr lang="pt-BR" sz="2000" u="sng" dirty="0"/>
              <a:t>foto</a:t>
            </a:r>
            <a:r>
              <a:rPr lang="pt-BR" sz="2000" dirty="0"/>
              <a:t> ou </a:t>
            </a:r>
            <a:r>
              <a:rPr lang="pt-BR" sz="2000" u="sng" dirty="0"/>
              <a:t>gravar</a:t>
            </a:r>
            <a:r>
              <a:rPr lang="pt-BR" sz="2000" dirty="0"/>
              <a:t> um vídeo use o </a:t>
            </a:r>
            <a:r>
              <a:rPr lang="pt-BR" sz="2000" u="sng" dirty="0" err="1"/>
              <a:t>ImagePicker</a:t>
            </a:r>
            <a:r>
              <a:rPr lang="pt-BR" sz="2000" dirty="0"/>
              <a:t> que buscará um aplicativo já pronto.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queira criar algo em </a:t>
            </a:r>
            <a:r>
              <a:rPr lang="pt-BR" sz="2000" u="sng" dirty="0"/>
              <a:t>realidade virtual</a:t>
            </a:r>
            <a:r>
              <a:rPr lang="pt-BR" sz="2000" dirty="0"/>
              <a:t>, </a:t>
            </a:r>
            <a:r>
              <a:rPr lang="pt-BR" sz="2000" u="sng" dirty="0"/>
              <a:t>leitor de código de barras</a:t>
            </a:r>
            <a:r>
              <a:rPr lang="pt-BR" sz="2000" dirty="0"/>
              <a:t> ou criar seu próprio aplicativo de </a:t>
            </a:r>
            <a:r>
              <a:rPr lang="pt-BR" sz="2000" u="sng" dirty="0"/>
              <a:t>tirar foto com efeitos</a:t>
            </a:r>
            <a:r>
              <a:rPr lang="pt-BR" sz="2000" dirty="0"/>
              <a:t> use a biblioteca </a:t>
            </a:r>
            <a:r>
              <a:rPr lang="pt-BR" sz="2000" dirty="0" err="1"/>
              <a:t>Camera</a:t>
            </a:r>
            <a:r>
              <a:rPr lang="pt-BR" sz="2000" dirty="0"/>
              <a:t> (Nela é será preciso criar o botão de gravar, o local para exibir o que está na </a:t>
            </a:r>
            <a:r>
              <a:rPr lang="pt-BR" sz="2000" dirty="0" err="1"/>
              <a:t>camera</a:t>
            </a:r>
            <a:r>
              <a:rPr lang="pt-BR" sz="2000" dirty="0"/>
              <a:t>...)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Camera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ImagePicker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4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Como no nosso exemplo apenas queremos tirar uma foto, vamos usar o </a:t>
            </a:r>
            <a:r>
              <a:rPr lang="pt-BR" sz="2000" dirty="0" err="1"/>
              <a:t>ImagePicker</a:t>
            </a:r>
            <a:r>
              <a:rPr lang="pt-BR" sz="2000" dirty="0"/>
              <a:t> do EXPO: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usar esse recursos e instalar a biblioteca na APK gerada pelo EXPO, execute o código abaixo na pasta do projeto: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ImagePicker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068960"/>
            <a:ext cx="791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2"/>
              </a:rPr>
              <a:t>https://docs.expo.dev/versions/latest/sdk/imagepicker/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3503712" y="4494974"/>
            <a:ext cx="441659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expo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expo-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picker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a câmera, primeiro passo é pedir </a:t>
            </a:r>
            <a:r>
              <a:rPr lang="pt-BR" sz="2000" u="sng" dirty="0"/>
              <a:t>permissão</a:t>
            </a:r>
            <a:r>
              <a:rPr lang="pt-BR" sz="2000" dirty="0"/>
              <a:t> a </a:t>
            </a:r>
            <a:r>
              <a:rPr lang="pt-BR" sz="2000" u="sng" dirty="0"/>
              <a:t>câmera</a:t>
            </a:r>
            <a:r>
              <a:rPr lang="pt-BR" sz="2000" dirty="0"/>
              <a:t>, onde será preciso importar a o modulo </a:t>
            </a:r>
            <a:r>
              <a:rPr lang="pt-BR" sz="2000" u="sng" dirty="0" err="1"/>
              <a:t>ImagePicker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acessar a câmera, solicite a permissão </a:t>
            </a:r>
            <a:r>
              <a:rPr lang="pt-BR" sz="2000" b="1" dirty="0"/>
              <a:t>CAMERAL_ROLL</a:t>
            </a:r>
            <a:r>
              <a:rPr lang="pt-BR" sz="2000" dirty="0"/>
              <a:t>, por meio do Hook </a:t>
            </a:r>
            <a:r>
              <a:rPr lang="pt-BR" sz="2000" u="sng" dirty="0" err="1"/>
              <a:t>useCameraPermissions</a:t>
            </a:r>
            <a:endParaRPr lang="pt-BR" sz="18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ImagePicker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55640" y="3049526"/>
            <a:ext cx="6696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'expo-image-picker'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AFD4E9-DA96-DC09-6366-806369E1E1C9}"/>
              </a:ext>
            </a:extLst>
          </p:cNvPr>
          <p:cNvSpPr txBox="1"/>
          <p:nvPr/>
        </p:nvSpPr>
        <p:spPr>
          <a:xfrm>
            <a:off x="1415480" y="4228053"/>
            <a:ext cx="97930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requestPermission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ImagePicker.useCameraPermissions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abrirCamera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//Avalia se tem permissão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resposta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requestPermission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//Solicita permissão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resposta.granted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//Permissão não foi dada.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C6AA3A4-424B-4F8D-FE0C-B6F524B6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26500"/>
            <a:ext cx="2715394" cy="22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Em </a:t>
            </a:r>
            <a:r>
              <a:rPr lang="pt-BR" sz="2000" dirty="0" err="1"/>
              <a:t>JavaScript</a:t>
            </a:r>
            <a:r>
              <a:rPr lang="pt-BR" sz="2000" dirty="0"/>
              <a:t>, um uma </a:t>
            </a:r>
            <a:r>
              <a:rPr lang="pt-BR" sz="2000" u="sng" dirty="0"/>
              <a:t>resposta</a:t>
            </a:r>
            <a:r>
              <a:rPr lang="pt-BR" sz="2000" dirty="0"/>
              <a:t> </a:t>
            </a:r>
            <a:r>
              <a:rPr lang="pt-BR" sz="2000" u="sng" dirty="0"/>
              <a:t>assíncrona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</a:t>
            </a:r>
            <a:r>
              <a:rPr lang="pt-BR" sz="2000" u="sng" dirty="0"/>
              <a:t>aplicação</a:t>
            </a:r>
            <a:r>
              <a:rPr lang="pt-BR" sz="2000" dirty="0"/>
              <a:t> </a:t>
            </a:r>
            <a:r>
              <a:rPr lang="pt-BR" sz="2000" u="sng" dirty="0"/>
              <a:t>não</a:t>
            </a:r>
            <a:r>
              <a:rPr lang="pt-BR" sz="2000" dirty="0"/>
              <a:t> </a:t>
            </a:r>
            <a:r>
              <a:rPr lang="pt-BR" sz="2000" u="sng" dirty="0"/>
              <a:t>fica</a:t>
            </a:r>
            <a:r>
              <a:rPr lang="pt-BR" sz="2000" dirty="0"/>
              <a:t> </a:t>
            </a:r>
            <a:r>
              <a:rPr lang="pt-BR" sz="2000" u="sng" dirty="0"/>
              <a:t>parada</a:t>
            </a:r>
            <a:r>
              <a:rPr lang="pt-BR" sz="2000" dirty="0"/>
              <a:t>, aguardando a resposta da função assíncrona, mas quando ela tiver ela retorna através do método </a:t>
            </a:r>
            <a:r>
              <a:rPr lang="pt-BR" sz="2000" u="sng" dirty="0" err="1"/>
              <a:t>then</a:t>
            </a:r>
            <a:r>
              <a:rPr lang="pt-BR" sz="2000" dirty="0"/>
              <a:t> caso sucesso ou </a:t>
            </a:r>
            <a:r>
              <a:rPr lang="pt-BR" sz="2000" u="sng" dirty="0"/>
              <a:t>catch</a:t>
            </a:r>
            <a:r>
              <a:rPr lang="pt-BR" sz="2000" dirty="0"/>
              <a:t> caso </a:t>
            </a:r>
            <a:r>
              <a:rPr lang="pt-BR" sz="2000" u="sng" dirty="0"/>
              <a:t>falhe</a:t>
            </a:r>
            <a:r>
              <a:rPr lang="pt-BR" sz="2000" dirty="0"/>
              <a:t>: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</a:t>
            </a:r>
            <a:r>
              <a:rPr lang="pt-BR" dirty="0"/>
              <a:t> (Extra)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5717" y="3569663"/>
            <a:ext cx="777686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'INICIA'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funcaoAssincrona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(resposta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'Executei com sucesso'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(erro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'Executou com falha'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'Executa sem esperar a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estar pronta'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60296" y="4077072"/>
            <a:ext cx="317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Ideal para funções onde o </a:t>
            </a:r>
            <a:r>
              <a:rPr lang="pt-BR" u="sng" dirty="0"/>
              <a:t>aplicativo</a:t>
            </a:r>
            <a:r>
              <a:rPr lang="pt-BR" dirty="0"/>
              <a:t> </a:t>
            </a:r>
            <a:r>
              <a:rPr lang="pt-BR" u="sng" dirty="0"/>
              <a:t>não</a:t>
            </a:r>
            <a:r>
              <a:rPr lang="pt-BR" dirty="0"/>
              <a:t> pode ficar parado (</a:t>
            </a:r>
            <a:r>
              <a:rPr lang="pt-BR" u="sng" dirty="0"/>
              <a:t>travado</a:t>
            </a:r>
            <a:r>
              <a:rPr lang="pt-BR" dirty="0"/>
              <a:t>) até ter a resposta, como </a:t>
            </a:r>
            <a:r>
              <a:rPr lang="pt-BR" u="sng" dirty="0"/>
              <a:t>acessos</a:t>
            </a:r>
            <a:r>
              <a:rPr lang="pt-BR" dirty="0"/>
              <a:t> a informação na </a:t>
            </a:r>
            <a:r>
              <a:rPr lang="pt-BR" u="sng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9959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Recurso Nativo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Forma Alternativa</a:t>
            </a:r>
          </a:p>
          <a:p>
            <a:pPr algn="just"/>
            <a:r>
              <a:rPr lang="pt-BR" sz="2000" dirty="0"/>
              <a:t>Caso deseje </a:t>
            </a:r>
            <a:r>
              <a:rPr lang="pt-BR" sz="2000" u="sng" dirty="0"/>
              <a:t>aguardar</a:t>
            </a:r>
            <a:r>
              <a:rPr lang="pt-BR" sz="2000" dirty="0"/>
              <a:t> a função assíncrona </a:t>
            </a:r>
            <a:r>
              <a:rPr lang="pt-BR" sz="2000" u="sng" dirty="0"/>
              <a:t>responder</a:t>
            </a:r>
            <a:r>
              <a:rPr lang="pt-BR" sz="2000" dirty="0"/>
              <a:t>, a função principal deve receber o comando </a:t>
            </a:r>
            <a:r>
              <a:rPr lang="pt-BR" sz="2000" u="sng" dirty="0" err="1"/>
              <a:t>async</a:t>
            </a:r>
            <a:r>
              <a:rPr lang="pt-BR" sz="2000" dirty="0"/>
              <a:t> e a função assíncrona </a:t>
            </a:r>
            <a:r>
              <a:rPr lang="pt-BR" sz="2000" u="sng" dirty="0" err="1"/>
              <a:t>await</a:t>
            </a:r>
            <a:r>
              <a:rPr lang="pt-BR" sz="2000" dirty="0"/>
              <a:t>, onde irá esperar a resposta</a:t>
            </a:r>
            <a:endParaRPr lang="pt-BR" sz="18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</a:t>
            </a:r>
            <a:r>
              <a:rPr lang="pt-BR" dirty="0"/>
              <a:t> (Extra)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1424" y="3429000"/>
            <a:ext cx="792088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abrirCamera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=&gt; {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'INICIA'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resposta =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funcaoAssincrona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 //Não executa as linhas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abaixos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até a decima ter a resposta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'Só executa depois que tiver a resposta'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1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Crie um botão que execute uma função solicitando permissão para abrir a câmera. </a:t>
            </a:r>
            <a:endParaRPr lang="pt-BR" sz="18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066E7F-364C-FB8D-73C1-FB1A079DFA48}"/>
              </a:ext>
            </a:extLst>
          </p:cNvPr>
          <p:cNvSpPr txBox="1"/>
          <p:nvPr/>
        </p:nvSpPr>
        <p:spPr>
          <a:xfrm>
            <a:off x="839416" y="176877"/>
            <a:ext cx="928903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Button,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ImagePicker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'expo-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picker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status,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requestPermission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ImagePicker.useCameraPermissions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abrirCamera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//Avalia se tem permissão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(!status?.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granted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//Solicita permissão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resposta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requestPermission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resposta.granted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//Permissão não foi dada.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"COMPRAR"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abrirCamera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acessar as fotos primeiro é preciso importar as funções de </a:t>
            </a:r>
            <a:r>
              <a:rPr lang="pt-BR" sz="2000" dirty="0" err="1"/>
              <a:t>ImagePicker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função por abrir a câmera é dada por </a:t>
            </a:r>
            <a:r>
              <a:rPr lang="pt-BR" sz="2000" dirty="0" err="1"/>
              <a:t>launchCameraAsync</a:t>
            </a:r>
            <a:r>
              <a:rPr lang="pt-BR" sz="2000" dirty="0"/>
              <a:t>, que retorna uma </a:t>
            </a:r>
            <a:r>
              <a:rPr lang="pt-BR" sz="2000" dirty="0" err="1"/>
              <a:t>Promise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ImagePicker.launchCameraAsync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67608" y="2780928"/>
            <a:ext cx="6336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'expo-image-picker'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9600" y="3889384"/>
            <a:ext cx="657553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ImagePicker.launchCameraAsync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allowsEditing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base64: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ImagePicker.MediaTypeOptions.Image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0.3,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allowsMultipleSelection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320136" y="3889384"/>
            <a:ext cx="46805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Opcional. </a:t>
            </a:r>
          </a:p>
          <a:p>
            <a:r>
              <a:rPr lang="pt-BR" dirty="0"/>
              <a:t>Dá opção de editar a foto, antes de gerar</a:t>
            </a:r>
          </a:p>
        </p:txBody>
      </p:sp>
      <p:cxnSp>
        <p:nvCxnSpPr>
          <p:cNvPr id="11" name="Conector Angulado 10"/>
          <p:cNvCxnSpPr>
            <a:stCxn id="9" idx="1"/>
          </p:cNvCxnSpPr>
          <p:nvPr/>
        </p:nvCxnSpPr>
        <p:spPr>
          <a:xfrm rot="10800000" flipV="1">
            <a:off x="3719736" y="4212550"/>
            <a:ext cx="3600400" cy="1525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64052" y="4212549"/>
            <a:ext cx="46805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Opcional. </a:t>
            </a:r>
          </a:p>
          <a:p>
            <a:r>
              <a:rPr lang="pt-BR" dirty="0"/>
              <a:t>Qual a proporção da foto 4x3, 2x2...</a:t>
            </a:r>
          </a:p>
        </p:txBody>
      </p:sp>
      <p:cxnSp>
        <p:nvCxnSpPr>
          <p:cNvPr id="13" name="Conector Angulado 12"/>
          <p:cNvCxnSpPr>
            <a:stCxn id="12" idx="1"/>
          </p:cNvCxnSpPr>
          <p:nvPr/>
        </p:nvCxnSpPr>
        <p:spPr>
          <a:xfrm rot="10800000" flipV="1">
            <a:off x="2963652" y="4535715"/>
            <a:ext cx="3600400" cy="1525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495245" y="4535714"/>
            <a:ext cx="46805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Opcional. </a:t>
            </a:r>
          </a:p>
          <a:p>
            <a:r>
              <a:rPr lang="pt-BR" dirty="0"/>
              <a:t>Retorna também a imagem como </a:t>
            </a:r>
            <a:r>
              <a:rPr lang="pt-BR" dirty="0" err="1"/>
              <a:t>String</a:t>
            </a:r>
            <a:r>
              <a:rPr lang="pt-BR" dirty="0"/>
              <a:t> na base64. </a:t>
            </a:r>
          </a:p>
          <a:p>
            <a:endParaRPr lang="pt-BR" dirty="0"/>
          </a:p>
          <a:p>
            <a:r>
              <a:rPr lang="pt-BR" dirty="0"/>
              <a:t>Nesse caso antes do código usar:</a:t>
            </a:r>
          </a:p>
          <a:p>
            <a:r>
              <a:rPr lang="pt-BR" dirty="0"/>
              <a:t>'</a:t>
            </a:r>
            <a:r>
              <a:rPr lang="pt-BR" dirty="0" err="1"/>
              <a:t>data:image</a:t>
            </a:r>
            <a:r>
              <a:rPr lang="pt-BR" dirty="0"/>
              <a:t>/jpeg;base64,'</a:t>
            </a:r>
          </a:p>
        </p:txBody>
      </p:sp>
      <p:cxnSp>
        <p:nvCxnSpPr>
          <p:cNvPr id="15" name="Conector Angulado 14"/>
          <p:cNvCxnSpPr>
            <a:stCxn id="14" idx="1"/>
          </p:cNvCxnSpPr>
          <p:nvPr/>
        </p:nvCxnSpPr>
        <p:spPr>
          <a:xfrm rot="10800000">
            <a:off x="2894845" y="5011435"/>
            <a:ext cx="3600400" cy="4014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036881" y="3487942"/>
            <a:ext cx="46805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Escolhe o tipo e média que quer trazer</a:t>
            </a:r>
          </a:p>
          <a:p>
            <a:r>
              <a:rPr lang="pt-BR" dirty="0" err="1"/>
              <a:t>Image</a:t>
            </a:r>
            <a:endParaRPr lang="pt-BR" dirty="0"/>
          </a:p>
          <a:p>
            <a:r>
              <a:rPr lang="pt-BR" dirty="0" err="1"/>
              <a:t>Video</a:t>
            </a:r>
            <a:endParaRPr lang="pt-BR" dirty="0"/>
          </a:p>
          <a:p>
            <a:r>
              <a:rPr lang="pt-BR" dirty="0" err="1"/>
              <a:t>All</a:t>
            </a:r>
            <a:r>
              <a:rPr lang="pt-BR" dirty="0"/>
              <a:t> (</a:t>
            </a:r>
            <a:r>
              <a:rPr lang="pt-BR" dirty="0" err="1"/>
              <a:t>Image</a:t>
            </a:r>
            <a:r>
              <a:rPr lang="pt-BR" dirty="0"/>
              <a:t> e </a:t>
            </a:r>
            <a:r>
              <a:rPr lang="pt-BR" dirty="0" err="1"/>
              <a:t>Video</a:t>
            </a:r>
            <a:r>
              <a:rPr lang="pt-BR" dirty="0"/>
              <a:t>)</a:t>
            </a:r>
          </a:p>
        </p:txBody>
      </p:sp>
      <p:cxnSp>
        <p:nvCxnSpPr>
          <p:cNvPr id="17" name="Conector Angulado 16"/>
          <p:cNvCxnSpPr>
            <a:stCxn id="16" idx="1"/>
          </p:cNvCxnSpPr>
          <p:nvPr/>
        </p:nvCxnSpPr>
        <p:spPr>
          <a:xfrm rot="10800000" flipV="1">
            <a:off x="6369741" y="4088107"/>
            <a:ext cx="667140" cy="8450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185135" y="4950279"/>
            <a:ext cx="46805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Opcional.</a:t>
            </a:r>
          </a:p>
          <a:p>
            <a:r>
              <a:rPr lang="pt-BR" dirty="0"/>
              <a:t>Qualidade da imagem.  (Vai de 0-1)</a:t>
            </a:r>
          </a:p>
          <a:p>
            <a:r>
              <a:rPr lang="pt-BR" dirty="0"/>
              <a:t>Quanto maior o valor, melhor a qualidade</a:t>
            </a:r>
          </a:p>
        </p:txBody>
      </p:sp>
      <p:cxnSp>
        <p:nvCxnSpPr>
          <p:cNvPr id="21" name="Conector Angulado 20"/>
          <p:cNvCxnSpPr>
            <a:stCxn id="20" idx="1"/>
          </p:cNvCxnSpPr>
          <p:nvPr/>
        </p:nvCxnSpPr>
        <p:spPr>
          <a:xfrm rot="10800000" flipV="1">
            <a:off x="2894865" y="5411944"/>
            <a:ext cx="4290271" cy="15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BC6D53-5618-03B3-54EE-938FDBA44763}"/>
              </a:ext>
            </a:extLst>
          </p:cNvPr>
          <p:cNvSpPr txBox="1"/>
          <p:nvPr/>
        </p:nvSpPr>
        <p:spPr>
          <a:xfrm>
            <a:off x="7511480" y="4013827"/>
            <a:ext cx="46805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Opcional.</a:t>
            </a:r>
          </a:p>
          <a:p>
            <a:r>
              <a:rPr lang="pt-BR" dirty="0"/>
              <a:t>Permite escolher se pode selecionar mais de uma imagem.</a:t>
            </a:r>
          </a:p>
        </p:txBody>
      </p:sp>
      <p:cxnSp>
        <p:nvCxnSpPr>
          <p:cNvPr id="6" name="Conector Angulado 20">
            <a:extLst>
              <a:ext uri="{FF2B5EF4-FFF2-40B4-BE49-F238E27FC236}">
                <a16:creationId xmlns:a16="http://schemas.microsoft.com/office/drawing/2014/main" id="{D5EFFCA6-EE2D-AE68-3AA6-73B5839CAFD8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087888" y="4475491"/>
            <a:ext cx="2423592" cy="126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Ao invés da abrir a câmera, caso deseje buscar a imagem da galeria, o passo é o mesmo, porém mudando a função para </a:t>
            </a:r>
            <a:r>
              <a:rPr lang="pt-BR" sz="2000" u="sng" dirty="0" err="1"/>
              <a:t>launchImageLibraryAsync</a:t>
            </a:r>
            <a:r>
              <a:rPr lang="pt-BR" sz="2000" dirty="0"/>
              <a:t>()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ImagePicker</a:t>
            </a:r>
            <a:r>
              <a:rPr lang="pt-BR" dirty="0"/>
              <a:t>. </a:t>
            </a:r>
            <a:r>
              <a:rPr lang="pt-BR" dirty="0" err="1"/>
              <a:t>launchImageLibraryAsync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55440" y="3068960"/>
            <a:ext cx="657553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ImagePicker.launchImageLibraryAsync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allowsEditing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base64: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allowsMultipleSelection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ImagePicker.MediaTypeOptions.Image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valor retornado na </a:t>
            </a:r>
            <a:r>
              <a:rPr lang="pt-BR" sz="2000" dirty="0" err="1"/>
              <a:t>Promise</a:t>
            </a:r>
            <a:r>
              <a:rPr lang="pt-BR" sz="2000" dirty="0"/>
              <a:t> que pode ser executada com o </a:t>
            </a:r>
            <a:r>
              <a:rPr lang="pt-BR" sz="2000" dirty="0" err="1"/>
              <a:t>then</a:t>
            </a:r>
            <a:r>
              <a:rPr lang="pt-BR" sz="2000" dirty="0"/>
              <a:t> ou aguardar com um </a:t>
            </a:r>
            <a:r>
              <a:rPr lang="pt-BR" sz="2000" dirty="0" err="1"/>
              <a:t>await</a:t>
            </a:r>
            <a:r>
              <a:rPr lang="pt-BR" sz="2000" dirty="0"/>
              <a:t> possui: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9244" y="3068960"/>
            <a:ext cx="1137141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foto =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ImagePicker.launchCameraAsync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ImagePicker.MediaTypeOptions.Image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foto.assets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 </a:t>
            </a:r>
            <a:r>
              <a:rPr lang="pt-B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//Retorna um vetor que pode ter vários itens. 0 é a primeira imagem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9245" y="3789040"/>
            <a:ext cx="101531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cancelled: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height: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1611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width: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2148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uri: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"file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:///data/user/0/host.exp.exponent/cache/cropped1814158652.jpg"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base64: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"2moidm2moie1nipueh1ui2npien12pnp1iun2p1npdn28hd9j-u3r"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11480" y="3770385"/>
            <a:ext cx="3913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a pessoa tirou a foto ou cancelou</a:t>
            </a:r>
          </a:p>
        </p:txBody>
      </p:sp>
      <p:cxnSp>
        <p:nvCxnSpPr>
          <p:cNvPr id="9" name="Conector Angulado 8"/>
          <p:cNvCxnSpPr>
            <a:stCxn id="8" idx="1"/>
          </p:cNvCxnSpPr>
          <p:nvPr/>
        </p:nvCxnSpPr>
        <p:spPr>
          <a:xfrm rot="10800000" flipV="1">
            <a:off x="3221214" y="3955051"/>
            <a:ext cx="4290267" cy="292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378764" y="3955051"/>
            <a:ext cx="21131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Altura da imagem</a:t>
            </a:r>
          </a:p>
        </p:txBody>
      </p:sp>
      <p:cxnSp>
        <p:nvCxnSpPr>
          <p:cNvPr id="11" name="Conector Angulado 10"/>
          <p:cNvCxnSpPr>
            <a:stCxn id="10" idx="1"/>
          </p:cNvCxnSpPr>
          <p:nvPr/>
        </p:nvCxnSpPr>
        <p:spPr>
          <a:xfrm rot="10800000" flipV="1">
            <a:off x="2578994" y="4139717"/>
            <a:ext cx="2799770" cy="37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44595" y="4228849"/>
            <a:ext cx="2286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Largura da imagem</a:t>
            </a:r>
          </a:p>
        </p:txBody>
      </p:sp>
      <p:cxnSp>
        <p:nvCxnSpPr>
          <p:cNvPr id="16" name="Conector Angulado 15"/>
          <p:cNvCxnSpPr>
            <a:stCxn id="15" idx="1"/>
          </p:cNvCxnSpPr>
          <p:nvPr/>
        </p:nvCxnSpPr>
        <p:spPr>
          <a:xfrm rot="10800000" flipV="1">
            <a:off x="2444825" y="4413515"/>
            <a:ext cx="2799770" cy="37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396995" y="4381249"/>
            <a:ext cx="3579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Caminho da imagem no celular</a:t>
            </a:r>
          </a:p>
        </p:txBody>
      </p:sp>
      <p:cxnSp>
        <p:nvCxnSpPr>
          <p:cNvPr id="19" name="Conector Angulado 18"/>
          <p:cNvCxnSpPr>
            <a:stCxn id="18" idx="1"/>
          </p:cNvCxnSpPr>
          <p:nvPr/>
        </p:nvCxnSpPr>
        <p:spPr>
          <a:xfrm rot="10800000" flipV="1">
            <a:off x="5092195" y="4565915"/>
            <a:ext cx="304800" cy="3752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549395" y="4533649"/>
            <a:ext cx="3579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Imagem no formato de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23" name="Conector Angulado 22"/>
          <p:cNvCxnSpPr>
            <a:stCxn id="22" idx="1"/>
          </p:cNvCxnSpPr>
          <p:nvPr/>
        </p:nvCxnSpPr>
        <p:spPr>
          <a:xfrm rot="10800000" flipV="1">
            <a:off x="5092195" y="4718314"/>
            <a:ext cx="457201" cy="5108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5" grpId="0" animBg="1"/>
      <p:bldP spid="15" grpId="1" animBg="1"/>
      <p:bldP spid="18" grpId="0" animBg="1"/>
      <p:bldP spid="18" grpId="1" animBg="1"/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7646640" cy="4419936"/>
          </a:xfrm>
        </p:spPr>
        <p:txBody>
          <a:bodyPr>
            <a:normAutofit/>
          </a:bodyPr>
          <a:lstStyle/>
          <a:p>
            <a:pPr marL="452628" indent="-342900" algn="just">
              <a:buFont typeface="+mj-lt"/>
              <a:buAutoNum type="arabicPeriod"/>
            </a:pPr>
            <a:r>
              <a:rPr lang="pt-BR" sz="1800" dirty="0"/>
              <a:t>Solicite ao usuário para recuperar uma imagem no formato de base64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pt-BR" sz="1800" dirty="0"/>
              <a:t>Salve em uma variável de </a:t>
            </a:r>
            <a:r>
              <a:rPr lang="pt-BR" sz="1800" dirty="0" err="1"/>
              <a:t>state</a:t>
            </a:r>
            <a:r>
              <a:rPr lang="pt-BR" sz="1800" dirty="0"/>
              <a:t> a </a:t>
            </a:r>
            <a:r>
              <a:rPr lang="pt-BR" sz="1800" dirty="0" err="1"/>
              <a:t>string</a:t>
            </a:r>
            <a:r>
              <a:rPr lang="pt-BR" sz="1800" dirty="0"/>
              <a:t> da foto na base64 contendo antes: “</a:t>
            </a:r>
            <a:r>
              <a:rPr lang="pt-BR" sz="1800" dirty="0" err="1"/>
              <a:t>data:image</a:t>
            </a:r>
            <a:r>
              <a:rPr lang="pt-BR" sz="1800" dirty="0"/>
              <a:t>/jpg;base64,”</a:t>
            </a:r>
          </a:p>
          <a:p>
            <a:pPr marL="452628" indent="-342900" algn="just">
              <a:buFont typeface="+mj-lt"/>
              <a:buAutoNum type="arabicPeriod"/>
            </a:pPr>
            <a:endParaRPr lang="pt-BR" sz="1800" dirty="0"/>
          </a:p>
          <a:p>
            <a:pPr marL="452628" indent="-342900" algn="just">
              <a:buFont typeface="+mj-lt"/>
              <a:buAutoNum type="arabicPeriod"/>
            </a:pPr>
            <a:endParaRPr lang="pt-BR" sz="1800" dirty="0"/>
          </a:p>
          <a:p>
            <a:pPr marL="452628" indent="-342900" algn="just">
              <a:buFont typeface="+mj-lt"/>
              <a:buAutoNum type="arabicPeriod"/>
            </a:pPr>
            <a:endParaRPr lang="pt-BR" sz="1800" dirty="0"/>
          </a:p>
          <a:p>
            <a:pPr marL="452628" indent="-342900" algn="just">
              <a:buFont typeface="+mj-lt"/>
              <a:buAutoNum type="arabicPeriod"/>
            </a:pPr>
            <a:r>
              <a:rPr lang="pt-BR" sz="1800" dirty="0"/>
              <a:t>Caso a foto exista, exiba ela por meio do componente </a:t>
            </a:r>
            <a:r>
              <a:rPr lang="pt-BR" sz="1800" dirty="0" err="1"/>
              <a:t>Image</a:t>
            </a:r>
            <a:endParaRPr lang="pt-BR" sz="1800" dirty="0"/>
          </a:p>
          <a:p>
            <a:pPr marL="452628" indent="-342900" algn="just">
              <a:buFont typeface="+mj-lt"/>
              <a:buAutoNum type="arabicPeriod"/>
            </a:pPr>
            <a:endParaRPr lang="pt-BR" sz="1800" u="sng" dirty="0"/>
          </a:p>
          <a:p>
            <a:pPr marL="452628" indent="-342900" algn="just">
              <a:buFont typeface="+mj-lt"/>
              <a:buAutoNum type="arabicPeriod"/>
            </a:pPr>
            <a:endParaRPr lang="pt-BR" sz="1800" u="sng" dirty="0"/>
          </a:p>
          <a:p>
            <a:pPr algn="just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047173-16BE-495F-0473-881E57A099D7}"/>
              </a:ext>
            </a:extLst>
          </p:cNvPr>
          <p:cNvSpPr txBox="1"/>
          <p:nvPr/>
        </p:nvSpPr>
        <p:spPr>
          <a:xfrm>
            <a:off x="934333" y="3487788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setImagem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data:image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/jpg;base64,'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foto.assets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].base64)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8E23D7-EF02-8AC2-5F5A-14CD355BCC90}"/>
              </a:ext>
            </a:extLst>
          </p:cNvPr>
          <p:cNvSpPr txBox="1"/>
          <p:nvPr/>
        </p:nvSpPr>
        <p:spPr>
          <a:xfrm>
            <a:off x="911424" y="5157192"/>
            <a:ext cx="845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{uri: imagem}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A766694-F9BE-1946-3F7D-B16CE6F5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73" y="980728"/>
            <a:ext cx="3514286" cy="31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28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pt-BR" sz="1800" dirty="0"/>
              <a:t>Código: </a:t>
            </a:r>
          </a:p>
          <a:p>
            <a:pPr marL="452628" indent="-342900" algn="just">
              <a:buFont typeface="+mj-lt"/>
              <a:buAutoNum type="arabicPeriod"/>
            </a:pPr>
            <a:endParaRPr lang="pt-BR" sz="1800" u="sng" dirty="0"/>
          </a:p>
          <a:p>
            <a:pPr marL="452628" indent="-342900" algn="just">
              <a:buFont typeface="+mj-lt"/>
              <a:buAutoNum type="arabicPeriod"/>
            </a:pPr>
            <a:endParaRPr lang="pt-BR" sz="1800" u="sng" dirty="0"/>
          </a:p>
          <a:p>
            <a:pPr algn="just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1F4F7E-EBFA-EC1B-28C1-73CC6999BA6F}"/>
              </a:ext>
            </a:extLst>
          </p:cNvPr>
          <p:cNvSpPr txBox="1"/>
          <p:nvPr/>
        </p:nvSpPr>
        <p:spPr>
          <a:xfrm>
            <a:off x="3071664" y="3059668"/>
            <a:ext cx="5135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https://snack.expo.dev/@carloswgama/camera</a:t>
            </a:r>
          </a:p>
        </p:txBody>
      </p:sp>
    </p:spTree>
    <p:extLst>
      <p:ext uri="{BB962C8B-B14F-4D97-AF65-F5344CB8AC3E}">
        <p14:creationId xmlns:p14="http://schemas.microsoft.com/office/powerpoint/2010/main" val="114680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que é um recurso nativo?</a:t>
            </a:r>
            <a:endParaRPr lang="pt-BR" sz="2000" u="sng" dirty="0"/>
          </a:p>
          <a:p>
            <a:pPr lvl="1" algn="just"/>
            <a:r>
              <a:rPr lang="pt-BR" sz="2000" dirty="0"/>
              <a:t>Recursos nativos são conteúdos que acessam ou manipulam os conteúdos fornecidos diretamente pelo Sistema Operacional como:</a:t>
            </a:r>
          </a:p>
          <a:p>
            <a:pPr lvl="2" algn="just"/>
            <a:r>
              <a:rPr lang="pt-BR" sz="2000" dirty="0"/>
              <a:t>Calendário</a:t>
            </a:r>
          </a:p>
          <a:p>
            <a:pPr lvl="2" algn="just"/>
            <a:r>
              <a:rPr lang="pt-BR" sz="2000" dirty="0"/>
              <a:t>Ligação</a:t>
            </a:r>
          </a:p>
          <a:p>
            <a:pPr lvl="2" algn="just"/>
            <a:r>
              <a:rPr lang="pt-BR" sz="2000" dirty="0"/>
              <a:t>SMS</a:t>
            </a:r>
          </a:p>
          <a:p>
            <a:pPr lvl="2" algn="just"/>
            <a:r>
              <a:rPr lang="pt-BR" sz="2000" dirty="0"/>
              <a:t>Câmera</a:t>
            </a:r>
          </a:p>
          <a:p>
            <a:pPr lvl="2" algn="just"/>
            <a:r>
              <a:rPr lang="pt-BR" sz="2000" dirty="0"/>
              <a:t>Vibração</a:t>
            </a:r>
          </a:p>
          <a:p>
            <a:pPr lvl="2" algn="just"/>
            <a:r>
              <a:rPr lang="pt-BR" sz="2000" dirty="0"/>
              <a:t>Notificações</a:t>
            </a:r>
          </a:p>
          <a:p>
            <a:pPr lvl="2" algn="just"/>
            <a:r>
              <a:rPr lang="pt-BR" sz="2000" dirty="0"/>
              <a:t>...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 Nativo</a:t>
            </a: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O Android possui duas classificações de permissões:</a:t>
            </a:r>
          </a:p>
          <a:p>
            <a:pPr lvl="1" algn="just"/>
            <a:r>
              <a:rPr lang="pt-BR" sz="1800" dirty="0"/>
              <a:t>Normal </a:t>
            </a:r>
            <a:r>
              <a:rPr lang="pt-BR" sz="1800" dirty="0" err="1"/>
              <a:t>Permissions</a:t>
            </a:r>
            <a:r>
              <a:rPr lang="pt-BR" sz="1800" dirty="0"/>
              <a:t>: Permissão de recursos usado com frequência </a:t>
            </a:r>
            <a:r>
              <a:rPr lang="pt-BR" sz="1800" u="sng" dirty="0"/>
              <a:t>sem</a:t>
            </a:r>
            <a:r>
              <a:rPr lang="pt-BR" sz="1800" dirty="0"/>
              <a:t>  muitos </a:t>
            </a:r>
            <a:r>
              <a:rPr lang="pt-BR" sz="1800" u="sng" dirty="0"/>
              <a:t>problemas</a:t>
            </a:r>
            <a:r>
              <a:rPr lang="pt-BR" sz="1800" dirty="0"/>
              <a:t> de </a:t>
            </a:r>
            <a:r>
              <a:rPr lang="pt-BR" sz="1800" u="sng" dirty="0"/>
              <a:t>segurança</a:t>
            </a:r>
            <a:r>
              <a:rPr lang="pt-BR" sz="1800" dirty="0"/>
              <a:t>.</a:t>
            </a:r>
          </a:p>
          <a:p>
            <a:pPr lvl="2" algn="just"/>
            <a:r>
              <a:rPr lang="pt-BR" sz="2000" dirty="0"/>
              <a:t>Acesso a internet</a:t>
            </a:r>
          </a:p>
          <a:p>
            <a:pPr lvl="2" algn="just"/>
            <a:r>
              <a:rPr lang="pt-BR" sz="2000" dirty="0" err="1"/>
              <a:t>Wifi</a:t>
            </a:r>
            <a:endParaRPr lang="pt-BR" sz="2000" dirty="0"/>
          </a:p>
          <a:p>
            <a:pPr lvl="2" algn="just"/>
            <a:r>
              <a:rPr lang="pt-BR" sz="2000" dirty="0"/>
              <a:t>Bluetooth</a:t>
            </a:r>
          </a:p>
          <a:p>
            <a:pPr lvl="2" algn="just"/>
            <a:r>
              <a:rPr lang="pt-BR" sz="2000" dirty="0" err="1"/>
              <a:t>Alarm</a:t>
            </a:r>
            <a:endParaRPr lang="pt-BR" sz="2000" dirty="0"/>
          </a:p>
          <a:p>
            <a:pPr lvl="2" algn="just"/>
            <a:r>
              <a:rPr lang="pt-BR" sz="2000" dirty="0"/>
              <a:t>Wallpaper</a:t>
            </a:r>
          </a:p>
          <a:p>
            <a:pPr lvl="2" algn="just"/>
            <a:r>
              <a:rPr lang="pt-BR" sz="2000" dirty="0"/>
              <a:t>Vibrar</a:t>
            </a:r>
          </a:p>
          <a:p>
            <a:pPr lvl="1" algn="just"/>
            <a:r>
              <a:rPr lang="pt-BR" sz="2000" dirty="0" err="1"/>
              <a:t>Dangerous</a:t>
            </a:r>
            <a:r>
              <a:rPr lang="pt-BR" sz="2000" dirty="0"/>
              <a:t> </a:t>
            </a:r>
            <a:r>
              <a:rPr lang="pt-BR" sz="2000" dirty="0" err="1"/>
              <a:t>Permissions</a:t>
            </a:r>
            <a:r>
              <a:rPr lang="pt-BR" sz="2000" dirty="0"/>
              <a:t>: Permissões que podem </a:t>
            </a:r>
            <a:r>
              <a:rPr lang="pt-BR" sz="2000" u="sng" dirty="0"/>
              <a:t>invadir</a:t>
            </a:r>
            <a:r>
              <a:rPr lang="pt-BR" sz="2000" dirty="0"/>
              <a:t> a </a:t>
            </a:r>
            <a:r>
              <a:rPr lang="pt-BR" sz="2000" u="sng" dirty="0"/>
              <a:t>privacidade</a:t>
            </a:r>
            <a:r>
              <a:rPr lang="pt-BR" sz="2000" dirty="0"/>
              <a:t> e </a:t>
            </a:r>
            <a:r>
              <a:rPr lang="pt-BR" sz="2000" u="sng" dirty="0"/>
              <a:t>dados</a:t>
            </a:r>
            <a:r>
              <a:rPr lang="pt-BR" sz="2000" dirty="0"/>
              <a:t> do usuário.</a:t>
            </a:r>
          </a:p>
          <a:p>
            <a:pPr lvl="2" algn="just"/>
            <a:r>
              <a:rPr lang="pt-BR" sz="2000" dirty="0"/>
              <a:t>Contatos</a:t>
            </a:r>
          </a:p>
          <a:p>
            <a:pPr lvl="2" algn="just"/>
            <a:r>
              <a:rPr lang="pt-BR" sz="2000" dirty="0" err="1"/>
              <a:t>Camera</a:t>
            </a:r>
            <a:endParaRPr lang="pt-BR" sz="2000" dirty="0"/>
          </a:p>
          <a:p>
            <a:pPr lvl="2" algn="just"/>
            <a:r>
              <a:rPr lang="pt-BR" sz="2000" dirty="0"/>
              <a:t>Ligação (</a:t>
            </a:r>
            <a:r>
              <a:rPr lang="pt-BR" sz="2000" dirty="0" err="1"/>
              <a:t>Histório</a:t>
            </a:r>
            <a:r>
              <a:rPr lang="pt-BR" sz="2000" dirty="0"/>
              <a:t> de Ligações)</a:t>
            </a:r>
          </a:p>
          <a:p>
            <a:pPr lvl="2" algn="just"/>
            <a:r>
              <a:rPr lang="pt-BR" sz="2000" dirty="0"/>
              <a:t>Microfone</a:t>
            </a:r>
          </a:p>
          <a:p>
            <a:pPr lvl="2" algn="just"/>
            <a:r>
              <a:rPr lang="pt-BR" sz="2000" dirty="0"/>
              <a:t>Acesso aos arquivos	</a:t>
            </a:r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 Nativo</a:t>
            </a:r>
          </a:p>
        </p:txBody>
      </p:sp>
    </p:spTree>
    <p:extLst>
      <p:ext uri="{BB962C8B-B14F-4D97-AF65-F5344CB8AC3E}">
        <p14:creationId xmlns:p14="http://schemas.microsoft.com/office/powerpoint/2010/main" val="16415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possui acesso a alguns recursos de Normal </a:t>
            </a:r>
            <a:r>
              <a:rPr lang="pt-BR" sz="2000" dirty="0" err="1"/>
              <a:t>Permissions</a:t>
            </a:r>
            <a:r>
              <a:rPr lang="pt-BR" sz="2000" dirty="0"/>
              <a:t> que podem ser acessados sem solicitar permissão:</a:t>
            </a:r>
          </a:p>
          <a:p>
            <a:pPr lvl="1" algn="just"/>
            <a:r>
              <a:rPr lang="pt-BR" sz="1800" dirty="0" err="1"/>
              <a:t>NetInto</a:t>
            </a:r>
            <a:r>
              <a:rPr lang="pt-BR" sz="1800" dirty="0"/>
              <a:t> (Acesso a internet)</a:t>
            </a:r>
          </a:p>
          <a:p>
            <a:pPr lvl="1" algn="just"/>
            <a:r>
              <a:rPr lang="pt-BR" sz="1800" dirty="0" err="1"/>
              <a:t>Share</a:t>
            </a:r>
            <a:r>
              <a:rPr lang="pt-BR" sz="1800" dirty="0"/>
              <a:t> (Função de compartilhamento)</a:t>
            </a:r>
          </a:p>
          <a:p>
            <a:pPr lvl="1" algn="just"/>
            <a:r>
              <a:rPr lang="pt-BR" sz="1800" dirty="0" err="1"/>
              <a:t>Vibration</a:t>
            </a:r>
            <a:r>
              <a:rPr lang="pt-BR" sz="1800" dirty="0"/>
              <a:t> (Vibrar o celular)</a:t>
            </a:r>
          </a:p>
          <a:p>
            <a:pPr lvl="1" algn="just"/>
            <a:r>
              <a:rPr lang="pt-BR" sz="1800" dirty="0" err="1"/>
              <a:t>Dimensions</a:t>
            </a:r>
            <a:r>
              <a:rPr lang="pt-BR" sz="1800" dirty="0"/>
              <a:t> (Retorna o tamanho da tela do celular)</a:t>
            </a:r>
          </a:p>
          <a:p>
            <a:pPr lvl="1" algn="just"/>
            <a:r>
              <a:rPr lang="pt-BR" sz="1800" dirty="0"/>
              <a:t>...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Além desses recursos também é possível acessar </a:t>
            </a:r>
            <a:r>
              <a:rPr lang="pt-BR" sz="2000" u="sng" dirty="0" err="1"/>
              <a:t>Dangerous</a:t>
            </a:r>
            <a:r>
              <a:rPr lang="pt-BR" sz="2000" u="sng" dirty="0"/>
              <a:t> </a:t>
            </a:r>
            <a:r>
              <a:rPr lang="pt-BR" sz="2000" u="sng" dirty="0" err="1"/>
              <a:t>Permissions</a:t>
            </a:r>
            <a:r>
              <a:rPr lang="pt-BR" sz="2000" dirty="0"/>
              <a:t>, porém essas é necessário configurar e solicitar a permissão. 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 Nativo</a:t>
            </a:r>
          </a:p>
        </p:txBody>
      </p:sp>
    </p:spTree>
    <p:extLst>
      <p:ext uri="{BB962C8B-B14F-4D97-AF65-F5344CB8AC3E}">
        <p14:creationId xmlns:p14="http://schemas.microsoft.com/office/powerpoint/2010/main" val="38246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o  </a:t>
            </a:r>
            <a:r>
              <a:rPr lang="pt-BR" sz="2000" dirty="0" err="1"/>
              <a:t>Share</a:t>
            </a:r>
            <a:r>
              <a:rPr lang="pt-BR" sz="2000" dirty="0"/>
              <a:t>, basta importar a classe </a:t>
            </a:r>
            <a:r>
              <a:rPr lang="pt-BR" sz="2000" u="sng" dirty="0" err="1"/>
              <a:t>Share</a:t>
            </a:r>
            <a:r>
              <a:rPr lang="pt-BR" sz="2000" dirty="0"/>
              <a:t> de </a:t>
            </a:r>
            <a:r>
              <a:rPr lang="pt-BR" sz="2000" u="sng" dirty="0" err="1"/>
              <a:t>React</a:t>
            </a:r>
            <a:r>
              <a:rPr lang="pt-BR" sz="2000" u="sng" dirty="0"/>
              <a:t> </a:t>
            </a:r>
            <a:r>
              <a:rPr lang="pt-BR" sz="2000" u="sng" dirty="0" err="1"/>
              <a:t>Native</a:t>
            </a:r>
            <a:r>
              <a:rPr lang="pt-BR" sz="2000" dirty="0"/>
              <a:t> e usar a função </a:t>
            </a:r>
            <a:r>
              <a:rPr lang="pt-BR" sz="2000" u="sng" dirty="0" err="1"/>
              <a:t>share</a:t>
            </a:r>
            <a:r>
              <a:rPr lang="pt-BR" sz="2000" u="sng" dirty="0"/>
              <a:t>()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43672" y="2780928"/>
            <a:ext cx="56402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Share.share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'mensagem que será enviada'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a função de vibrar, chamamos a classe </a:t>
            </a:r>
            <a:r>
              <a:rPr lang="pt-BR" sz="2000" u="sng" dirty="0" err="1"/>
              <a:t>Vibration</a:t>
            </a:r>
            <a:r>
              <a:rPr lang="pt-BR" sz="2000" dirty="0"/>
              <a:t> de </a:t>
            </a:r>
            <a:r>
              <a:rPr lang="pt-BR" sz="2000" u="sng" dirty="0" err="1"/>
              <a:t>react-native</a:t>
            </a:r>
            <a:r>
              <a:rPr lang="pt-BR" sz="2000" dirty="0"/>
              <a:t> e usamos a função </a:t>
            </a:r>
            <a:r>
              <a:rPr lang="pt-BR" sz="2000" u="sng" dirty="0" err="1"/>
              <a:t>vibrate</a:t>
            </a:r>
            <a:r>
              <a:rPr lang="pt-BR" sz="2000" u="sng" dirty="0"/>
              <a:t>()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 usar o </a:t>
            </a:r>
            <a:r>
              <a:rPr lang="pt-BR" sz="2000" u="sng" dirty="0"/>
              <a:t>iOS</a:t>
            </a:r>
            <a:r>
              <a:rPr lang="pt-BR" sz="2000" dirty="0"/>
              <a:t> como sistema operacional, usar o </a:t>
            </a:r>
            <a:r>
              <a:rPr lang="pt-BR" sz="2000" u="sng" dirty="0" err="1"/>
              <a:t>VibrationIOS</a:t>
            </a:r>
            <a:endParaRPr lang="pt-BR" sz="2000" u="sng" dirty="0"/>
          </a:p>
          <a:p>
            <a:pPr lvl="1"/>
            <a:endParaRPr lang="pt-BR" sz="1800" dirty="0"/>
          </a:p>
          <a:p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Vibration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43672" y="3068960"/>
            <a:ext cx="640871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Vibration.vibrate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   1000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//espera por 1seg 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   2000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//vibra por 2seg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   1000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//espera por 1seg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   1000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//vibra por mais 1seg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  //... Pode adicionar a frequência que desejar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u="sng" dirty="0" err="1"/>
              <a:t>NetInfo</a:t>
            </a:r>
            <a:r>
              <a:rPr lang="pt-BR" sz="2000" dirty="0"/>
              <a:t> atualmente precisa ser instalado:</a:t>
            </a:r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Após instalado, podemos checar o tipo de conexão do usuário ou se ele está conectado.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dirty="0"/>
          </a:p>
          <a:p>
            <a:pPr lvl="1"/>
            <a:endParaRPr lang="pt-BR" sz="1800" dirty="0"/>
          </a:p>
          <a:p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NetInfo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7415" y="4607004"/>
            <a:ext cx="1130525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netInfo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useNetInfo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netInfo.isConnected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//Está conectado?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netInfo.isInternetReachable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conectado, mas tem acesso a rede externa?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netInfo.type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cellular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(dados moveis)?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01B10D-99FD-4EA5-8A62-4F8076AC9BA9}"/>
              </a:ext>
            </a:extLst>
          </p:cNvPr>
          <p:cNvSpPr txBox="1"/>
          <p:nvPr/>
        </p:nvSpPr>
        <p:spPr>
          <a:xfrm>
            <a:off x="2664296" y="2771636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@react-native-community/netinfo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FB29A6-6909-4F29-80F5-B3FAD6B7FF3C}"/>
              </a:ext>
            </a:extLst>
          </p:cNvPr>
          <p:cNvSpPr txBox="1"/>
          <p:nvPr/>
        </p:nvSpPr>
        <p:spPr>
          <a:xfrm>
            <a:off x="2136068" y="4058652"/>
            <a:ext cx="7152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NetInfo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react-native-community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netinfo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989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Algumas recursos como o </a:t>
            </a:r>
            <a:r>
              <a:rPr lang="pt-BR" sz="2000" u="sng" dirty="0" err="1"/>
              <a:t>Geolocation</a:t>
            </a:r>
            <a:r>
              <a:rPr lang="pt-BR" sz="2000" dirty="0"/>
              <a:t> que dá a localização do usuário, é preciso </a:t>
            </a:r>
            <a:r>
              <a:rPr lang="pt-BR" sz="2000" u="sng" dirty="0"/>
              <a:t>adicionar</a:t>
            </a:r>
            <a:r>
              <a:rPr lang="pt-BR" sz="2000" dirty="0"/>
              <a:t> a </a:t>
            </a:r>
            <a:r>
              <a:rPr lang="pt-BR" sz="2000" u="sng" dirty="0"/>
              <a:t>permissão</a:t>
            </a:r>
            <a:r>
              <a:rPr lang="pt-BR" sz="2000" dirty="0"/>
              <a:t>, adicionando no manifesto do </a:t>
            </a:r>
            <a:r>
              <a:rPr lang="pt-BR" sz="2000" dirty="0" err="1"/>
              <a:t>Android</a:t>
            </a:r>
            <a:r>
              <a:rPr lang="pt-BR" sz="2000" dirty="0"/>
              <a:t> (</a:t>
            </a:r>
            <a:r>
              <a:rPr lang="pt-BR" sz="2000" u="sng" dirty="0"/>
              <a:t>AndroidManifest.xml)</a:t>
            </a:r>
            <a:r>
              <a:rPr lang="pt-BR" sz="2000" dirty="0"/>
              <a:t> a informação:</a:t>
            </a:r>
          </a:p>
          <a:p>
            <a:pPr algn="just"/>
            <a:endParaRPr lang="pt-BR" sz="2000" u="sng" dirty="0"/>
          </a:p>
          <a:p>
            <a:pPr lvl="1"/>
            <a:endParaRPr lang="pt-BR" sz="1800" dirty="0"/>
          </a:p>
          <a:p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140968"/>
            <a:ext cx="9145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&lt;uses-</a:t>
            </a:r>
            <a:r>
              <a:rPr lang="pt-BR" dirty="0" err="1"/>
              <a:t>permission</a:t>
            </a:r>
            <a:r>
              <a:rPr lang="pt-BR" dirty="0"/>
              <a:t> </a:t>
            </a:r>
            <a:r>
              <a:rPr lang="pt-BR" dirty="0" err="1"/>
              <a:t>android:name</a:t>
            </a:r>
            <a:r>
              <a:rPr lang="pt-BR" dirty="0"/>
              <a:t>="</a:t>
            </a:r>
            <a:r>
              <a:rPr lang="pt-BR" dirty="0" err="1"/>
              <a:t>android.permission.ACCESS_FINE_LOCATION</a:t>
            </a:r>
            <a:r>
              <a:rPr lang="pt-BR" dirty="0"/>
              <a:t>" /&gt;</a:t>
            </a:r>
          </a:p>
        </p:txBody>
      </p:sp>
      <p:pic>
        <p:nvPicPr>
          <p:cNvPr id="1026" name="Picture 2" descr="Resultado de imagem para react native android manif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549924"/>
            <a:ext cx="2977115" cy="317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69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4513</TotalTime>
  <Words>1814</Words>
  <Application>Microsoft Office PowerPoint</Application>
  <PresentationFormat>Widescreen</PresentationFormat>
  <Paragraphs>284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Georgia</vt:lpstr>
      <vt:lpstr>Trebuchet MS</vt:lpstr>
      <vt:lpstr>Wingdings 2</vt:lpstr>
      <vt:lpstr>Urbano</vt:lpstr>
      <vt:lpstr>Programação Mobile Recurso Nativo - Camera</vt:lpstr>
      <vt:lpstr>Recurso Nativo</vt:lpstr>
      <vt:lpstr>Recurso Nativo</vt:lpstr>
      <vt:lpstr>Recurso Nativo</vt:lpstr>
      <vt:lpstr>Recurso Nativo</vt:lpstr>
      <vt:lpstr>Share</vt:lpstr>
      <vt:lpstr>Vibration</vt:lpstr>
      <vt:lpstr>NetInfo</vt:lpstr>
      <vt:lpstr>Permissões</vt:lpstr>
      <vt:lpstr>AndroidManifest</vt:lpstr>
      <vt:lpstr>Limitações</vt:lpstr>
      <vt:lpstr>Recursos do EXPO</vt:lpstr>
      <vt:lpstr>Recursos Nativos no Expo</vt:lpstr>
      <vt:lpstr>Recursos nativos com EXPO</vt:lpstr>
      <vt:lpstr>Recursos nativos com EXPO</vt:lpstr>
      <vt:lpstr>Camera vs ImagePicker</vt:lpstr>
      <vt:lpstr>ImagePicker</vt:lpstr>
      <vt:lpstr>ImagePicker</vt:lpstr>
      <vt:lpstr>Promise (Extra)</vt:lpstr>
      <vt:lpstr>Promise (Extra)</vt:lpstr>
      <vt:lpstr>Praticando</vt:lpstr>
      <vt:lpstr>ImagePicker.launchCameraAsync</vt:lpstr>
      <vt:lpstr>ImagePicker. launchImageLibraryAsync</vt:lpstr>
      <vt:lpstr>resultado</vt:lpstr>
      <vt:lpstr>Praticando</vt:lpstr>
      <vt:lpstr>Praticando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567</cp:revision>
  <dcterms:created xsi:type="dcterms:W3CDTF">2017-03-10T13:05:03Z</dcterms:created>
  <dcterms:modified xsi:type="dcterms:W3CDTF">2023-02-12T14:52:19Z</dcterms:modified>
</cp:coreProperties>
</file>