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5"/>
  </p:notesMasterIdLst>
  <p:sldIdLst>
    <p:sldId id="256" r:id="rId2"/>
    <p:sldId id="265" r:id="rId3"/>
    <p:sldId id="257" r:id="rId4"/>
    <p:sldId id="266" r:id="rId5"/>
    <p:sldId id="338" r:id="rId6"/>
    <p:sldId id="290" r:id="rId7"/>
    <p:sldId id="337" r:id="rId8"/>
    <p:sldId id="269" r:id="rId9"/>
    <p:sldId id="271" r:id="rId10"/>
    <p:sldId id="280" r:id="rId11"/>
    <p:sldId id="284" r:id="rId12"/>
    <p:sldId id="270" r:id="rId13"/>
    <p:sldId id="272" r:id="rId14"/>
    <p:sldId id="273" r:id="rId15"/>
    <p:sldId id="285" r:id="rId16"/>
    <p:sldId id="287" r:id="rId17"/>
    <p:sldId id="277" r:id="rId18"/>
    <p:sldId id="283" r:id="rId19"/>
    <p:sldId id="288" r:id="rId20"/>
    <p:sldId id="276" r:id="rId21"/>
    <p:sldId id="281" r:id="rId22"/>
    <p:sldId id="278" r:id="rId23"/>
    <p:sldId id="279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496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729D6-3747-4F59-93EF-4EAF2AED0C03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A549E-04EB-4938-9B9F-6451E71983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903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A549E-04EB-4938-9B9F-6451E71983DA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248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Retângulo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Retângulo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Retângulo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Retângulo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tângulo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Retângulo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Retângulo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tângulo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Retângulo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Retângulo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Retângulo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Retângulo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nodejs.org/pt-b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19536" y="1412777"/>
            <a:ext cx="8424936" cy="2187674"/>
          </a:xfrm>
        </p:spPr>
        <p:txBody>
          <a:bodyPr>
            <a:noAutofit/>
          </a:bodyPr>
          <a:lstStyle/>
          <a:p>
            <a:r>
              <a:rPr lang="pt-BR" sz="6000"/>
              <a:t>Programação Mobile</a:t>
            </a:r>
            <a:br>
              <a:rPr lang="pt-BR" sz="6000" dirty="0"/>
            </a:br>
            <a:r>
              <a:rPr lang="pt-BR" sz="3600" dirty="0"/>
              <a:t>Introdução – </a:t>
            </a:r>
            <a:r>
              <a:rPr lang="pt-BR" sz="3600" dirty="0" err="1"/>
              <a:t>ReactNative</a:t>
            </a:r>
            <a:endParaRPr lang="pt-BR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07568" y="5301208"/>
            <a:ext cx="6400800" cy="1104528"/>
          </a:xfrm>
        </p:spPr>
        <p:txBody>
          <a:bodyPr/>
          <a:lstStyle/>
          <a:p>
            <a:pPr algn="l"/>
            <a:r>
              <a:rPr lang="pt-BR" dirty="0"/>
              <a:t>Professor: Carlos Alberto</a:t>
            </a:r>
          </a:p>
          <a:p>
            <a:pPr algn="l"/>
            <a:r>
              <a:rPr lang="pt-BR" dirty="0" err="1"/>
              <a:t>Email</a:t>
            </a:r>
            <a:r>
              <a:rPr lang="pt-BR" dirty="0"/>
              <a:t>: carloswgama@gmail.com</a:t>
            </a:r>
          </a:p>
        </p:txBody>
      </p:sp>
    </p:spTree>
    <p:extLst>
      <p:ext uri="{BB962C8B-B14F-4D97-AF65-F5344CB8AC3E}">
        <p14:creationId xmlns:p14="http://schemas.microsoft.com/office/powerpoint/2010/main" val="3054800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package.json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5360" y="2249424"/>
            <a:ext cx="11521280" cy="4608576"/>
          </a:xfrm>
        </p:spPr>
        <p:txBody>
          <a:bodyPr>
            <a:normAutofit/>
          </a:bodyPr>
          <a:lstStyle/>
          <a:p>
            <a:pPr algn="just"/>
            <a:r>
              <a:rPr lang="pt-BR" sz="2200" dirty="0"/>
              <a:t> No nosso arquivo </a:t>
            </a:r>
            <a:r>
              <a:rPr lang="pt-BR" sz="2200" dirty="0" err="1"/>
              <a:t>package.json</a:t>
            </a:r>
            <a:r>
              <a:rPr lang="pt-BR" sz="2200" dirty="0"/>
              <a:t> além das dependências que devem ser baixadas temos:</a:t>
            </a:r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lvl="1" algn="just"/>
            <a:endParaRPr lang="pt-BR" sz="1800" dirty="0"/>
          </a:p>
        </p:txBody>
      </p:sp>
      <p:sp>
        <p:nvSpPr>
          <p:cNvPr id="7" name="Retângulo 6"/>
          <p:cNvSpPr/>
          <p:nvPr/>
        </p:nvSpPr>
        <p:spPr>
          <a:xfrm>
            <a:off x="335360" y="2852936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solidFill>
                  <a:srgbClr val="0451A5"/>
                </a:solidFill>
                <a:latin typeface="Consolas" panose="020B0609020204030204" pitchFamily="49" charset="0"/>
              </a:rPr>
              <a:t> "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"nome-projeto"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dirty="0">
                <a:solidFill>
                  <a:srgbClr val="0451A5"/>
                </a:solidFill>
                <a:latin typeface="Consolas" panose="020B0609020204030204" pitchFamily="49" charset="0"/>
              </a:rPr>
              <a:t> "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version</a:t>
            </a:r>
            <a:r>
              <a:rPr lang="pt-BR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"1.0.0"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dirty="0">
                <a:solidFill>
                  <a:srgbClr val="0451A5"/>
                </a:solidFill>
                <a:latin typeface="Consolas" panose="020B0609020204030204" pitchFamily="49" charset="0"/>
              </a:rPr>
              <a:t> "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main</a:t>
            </a:r>
            <a:r>
              <a:rPr lang="pt-BR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node_modules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/expo/AppEntry.js"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dirty="0">
                <a:solidFill>
                  <a:srgbClr val="0451A5"/>
                </a:solidFill>
                <a:latin typeface="Consolas" panose="020B0609020204030204" pitchFamily="49" charset="0"/>
              </a:rPr>
              <a:t> "scripts"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pt-BR" dirty="0">
                <a:solidFill>
                  <a:srgbClr val="0451A5"/>
                </a:solidFill>
                <a:latin typeface="Consolas" panose="020B0609020204030204" pitchFamily="49" charset="0"/>
              </a:rPr>
              <a:t>   "start"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"expo start"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dirty="0">
                <a:solidFill>
                  <a:srgbClr val="0451A5"/>
                </a:solidFill>
                <a:latin typeface="Consolas" panose="020B0609020204030204" pitchFamily="49" charset="0"/>
              </a:rPr>
              <a:t>   "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android</a:t>
            </a:r>
            <a:r>
              <a:rPr lang="pt-BR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"expo start --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android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dirty="0">
                <a:solidFill>
                  <a:srgbClr val="0451A5"/>
                </a:solidFill>
                <a:latin typeface="Consolas" panose="020B0609020204030204" pitchFamily="49" charset="0"/>
              </a:rPr>
              <a:t>   "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ios</a:t>
            </a:r>
            <a:r>
              <a:rPr lang="pt-BR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"expo start --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ios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dirty="0">
                <a:solidFill>
                  <a:srgbClr val="0451A5"/>
                </a:solidFill>
                <a:latin typeface="Consolas" panose="020B0609020204030204" pitchFamily="49" charset="0"/>
              </a:rPr>
              <a:t>   "web"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"expo start --web"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dirty="0">
                <a:solidFill>
                  <a:srgbClr val="0451A5"/>
                </a:solidFill>
                <a:latin typeface="Consolas" panose="020B0609020204030204" pitchFamily="49" charset="0"/>
              </a:rPr>
              <a:t>   "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eject</a:t>
            </a:r>
            <a:r>
              <a:rPr lang="pt-BR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"expo 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eject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...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tângulo Arredondado 7"/>
          <p:cNvSpPr/>
          <p:nvPr/>
        </p:nvSpPr>
        <p:spPr>
          <a:xfrm>
            <a:off x="609600" y="4215280"/>
            <a:ext cx="4694312" cy="15841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6458353" y="3645024"/>
            <a:ext cx="5254271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200" dirty="0"/>
              <a:t>Comandos personalizados a serem executados pelo </a:t>
            </a:r>
            <a:r>
              <a:rPr lang="pt-BR" sz="2200" dirty="0" err="1"/>
              <a:t>npm</a:t>
            </a:r>
            <a:r>
              <a:rPr lang="pt-BR" sz="2200" dirty="0"/>
              <a:t>:</a:t>
            </a:r>
          </a:p>
          <a:p>
            <a:r>
              <a:rPr lang="pt-BR" sz="2200" dirty="0" err="1"/>
              <a:t>npm</a:t>
            </a:r>
            <a:r>
              <a:rPr lang="pt-BR" sz="2200" dirty="0"/>
              <a:t> </a:t>
            </a:r>
            <a:r>
              <a:rPr lang="pt-BR" sz="2200" u="sng" dirty="0"/>
              <a:t>start</a:t>
            </a:r>
            <a:r>
              <a:rPr lang="pt-BR" sz="2200" dirty="0"/>
              <a:t> = expo start</a:t>
            </a:r>
          </a:p>
          <a:p>
            <a:r>
              <a:rPr lang="pt-BR" sz="2200" dirty="0" err="1"/>
              <a:t>npm</a:t>
            </a:r>
            <a:r>
              <a:rPr lang="pt-BR" sz="2200" dirty="0"/>
              <a:t> </a:t>
            </a:r>
            <a:r>
              <a:rPr lang="pt-BR" sz="2200" dirty="0" err="1"/>
              <a:t>run</a:t>
            </a:r>
            <a:r>
              <a:rPr lang="pt-BR" sz="2200" dirty="0"/>
              <a:t> </a:t>
            </a:r>
            <a:r>
              <a:rPr lang="pt-BR" sz="2200" u="sng" dirty="0" err="1"/>
              <a:t>android</a:t>
            </a:r>
            <a:r>
              <a:rPr lang="pt-BR" sz="2200" dirty="0"/>
              <a:t> = expo start --</a:t>
            </a:r>
            <a:r>
              <a:rPr lang="pt-BR" sz="2200" dirty="0" err="1"/>
              <a:t>android</a:t>
            </a:r>
            <a:endParaRPr lang="pt-BR" sz="2200" dirty="0"/>
          </a:p>
          <a:p>
            <a:r>
              <a:rPr lang="pt-BR" sz="2200" dirty="0" err="1"/>
              <a:t>npm</a:t>
            </a:r>
            <a:r>
              <a:rPr lang="pt-BR" sz="2200" dirty="0"/>
              <a:t> </a:t>
            </a:r>
            <a:r>
              <a:rPr lang="pt-BR" sz="2200" dirty="0" err="1"/>
              <a:t>run</a:t>
            </a:r>
            <a:r>
              <a:rPr lang="pt-BR" sz="2200" dirty="0"/>
              <a:t> </a:t>
            </a:r>
            <a:r>
              <a:rPr lang="pt-BR" sz="2200" u="sng" dirty="0" err="1"/>
              <a:t>ios</a:t>
            </a:r>
            <a:r>
              <a:rPr lang="pt-BR" sz="2200" dirty="0"/>
              <a:t> = expo start --</a:t>
            </a:r>
            <a:r>
              <a:rPr lang="pt-BR" sz="2200" dirty="0" err="1"/>
              <a:t>ios</a:t>
            </a:r>
            <a:endParaRPr lang="pt-BR" sz="2200" dirty="0"/>
          </a:p>
          <a:p>
            <a:r>
              <a:rPr lang="pt-BR" sz="2200" dirty="0" err="1"/>
              <a:t>npm</a:t>
            </a:r>
            <a:r>
              <a:rPr lang="pt-BR" sz="2200" dirty="0"/>
              <a:t> </a:t>
            </a:r>
            <a:r>
              <a:rPr lang="pt-BR" sz="2200" dirty="0" err="1"/>
              <a:t>run</a:t>
            </a:r>
            <a:r>
              <a:rPr lang="pt-BR" sz="2200" dirty="0"/>
              <a:t> </a:t>
            </a:r>
            <a:r>
              <a:rPr lang="pt-BR" sz="2200" u="sng" dirty="0"/>
              <a:t>web</a:t>
            </a:r>
            <a:r>
              <a:rPr lang="pt-BR" sz="2200" dirty="0"/>
              <a:t> = expo start --web</a:t>
            </a:r>
          </a:p>
          <a:p>
            <a:r>
              <a:rPr lang="pt-BR" sz="2200" dirty="0" err="1"/>
              <a:t>npm</a:t>
            </a:r>
            <a:r>
              <a:rPr lang="pt-BR" sz="2200" dirty="0"/>
              <a:t> </a:t>
            </a:r>
            <a:r>
              <a:rPr lang="pt-BR" sz="2200" dirty="0" err="1"/>
              <a:t>run</a:t>
            </a:r>
            <a:r>
              <a:rPr lang="pt-BR" sz="2200" dirty="0"/>
              <a:t> </a:t>
            </a:r>
            <a:r>
              <a:rPr lang="pt-BR" sz="2200" u="sng" dirty="0" err="1"/>
              <a:t>eject</a:t>
            </a:r>
            <a:r>
              <a:rPr lang="pt-BR" sz="2200" dirty="0"/>
              <a:t> = expo </a:t>
            </a:r>
            <a:r>
              <a:rPr lang="pt-BR" sz="2200" dirty="0" err="1"/>
              <a:t>eject</a:t>
            </a:r>
            <a:endParaRPr lang="pt-BR" sz="2200" dirty="0"/>
          </a:p>
        </p:txBody>
      </p:sp>
      <p:cxnSp>
        <p:nvCxnSpPr>
          <p:cNvPr id="22" name="Conector Angulado 21"/>
          <p:cNvCxnSpPr>
            <a:stCxn id="19" idx="1"/>
            <a:endCxn id="8" idx="3"/>
          </p:cNvCxnSpPr>
          <p:nvPr/>
        </p:nvCxnSpPr>
        <p:spPr>
          <a:xfrm rot="10800000" flipV="1">
            <a:off x="5303913" y="4876130"/>
            <a:ext cx="1154441" cy="1312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4710006" y="6238477"/>
            <a:ext cx="6872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OBS: “</a:t>
            </a:r>
            <a:r>
              <a:rPr lang="pt-BR" dirty="0" err="1"/>
              <a:t>npm</a:t>
            </a:r>
            <a:r>
              <a:rPr lang="pt-BR" dirty="0"/>
              <a:t> start” ou “expo start” roda o programa para testarmos</a:t>
            </a:r>
          </a:p>
        </p:txBody>
      </p:sp>
      <p:sp>
        <p:nvSpPr>
          <p:cNvPr id="29" name="Retângulo Arredondado 28"/>
          <p:cNvSpPr/>
          <p:nvPr/>
        </p:nvSpPr>
        <p:spPr>
          <a:xfrm>
            <a:off x="479376" y="3645024"/>
            <a:ext cx="5184575" cy="49660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5951984" y="2335320"/>
            <a:ext cx="6048672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200" dirty="0"/>
              <a:t>O arquivo a ser executado ao rodar </a:t>
            </a:r>
            <a:r>
              <a:rPr lang="pt-BR" sz="2200" dirty="0" err="1"/>
              <a:t>npm</a:t>
            </a:r>
            <a:r>
              <a:rPr lang="pt-BR" sz="2200" dirty="0"/>
              <a:t> </a:t>
            </a:r>
            <a:r>
              <a:rPr lang="pt-BR" sz="2200" dirty="0" err="1"/>
              <a:t>install</a:t>
            </a:r>
            <a:endParaRPr lang="pt-BR" sz="2200" dirty="0"/>
          </a:p>
        </p:txBody>
      </p:sp>
      <p:cxnSp>
        <p:nvCxnSpPr>
          <p:cNvPr id="31" name="Conector Angulado 30"/>
          <p:cNvCxnSpPr>
            <a:stCxn id="30" idx="2"/>
            <a:endCxn id="29" idx="3"/>
          </p:cNvCxnSpPr>
          <p:nvPr/>
        </p:nvCxnSpPr>
        <p:spPr>
          <a:xfrm rot="5400000">
            <a:off x="6756577" y="1673582"/>
            <a:ext cx="1127118" cy="331236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68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9" grpId="0" animBg="1"/>
      <p:bldP spid="19" grpId="1" animBg="1"/>
      <p:bldP spid="27" grpId="0"/>
      <p:bldP spid="27" grpId="1"/>
      <p:bldP spid="29" grpId="0" animBg="1"/>
      <p:bldP spid="29" grpId="1" animBg="1"/>
      <p:bldP spid="30" grpId="0" animBg="1"/>
      <p:bldP spid="3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AppEntry.js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5360" y="2249424"/>
            <a:ext cx="11521280" cy="460857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O arquivo AppEntry.js define que o primeiro arquivo a ser executado pelo EXPO será o </a:t>
            </a:r>
            <a:r>
              <a:rPr lang="pt-BR" sz="2000" dirty="0" err="1"/>
              <a:t>App.tsx</a:t>
            </a:r>
            <a:r>
              <a:rPr lang="pt-BR" sz="2000" dirty="0"/>
              <a:t> na raiz do projeto.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marL="109728" indent="0" algn="just">
              <a:buNone/>
            </a:pPr>
            <a:endParaRPr lang="pt-BR" sz="2000" dirty="0"/>
          </a:p>
          <a:p>
            <a:pPr algn="just"/>
            <a:r>
              <a:rPr lang="pt-BR" sz="2000" dirty="0"/>
              <a:t>Caso deseje alterar qual é o arquivo inicial, pode alterar qual arquivo está sendo importado para o </a:t>
            </a:r>
            <a:r>
              <a:rPr lang="pt-BR" sz="2000" dirty="0" err="1"/>
              <a:t>registerRootComponent</a:t>
            </a:r>
            <a:r>
              <a:rPr lang="pt-BR" sz="2000" dirty="0"/>
              <a:t>.</a:t>
            </a:r>
          </a:p>
          <a:p>
            <a:pPr algn="just"/>
            <a:r>
              <a:rPr lang="pt-BR" sz="2000" dirty="0"/>
              <a:t> OU copia esse mesmo código na raiz do seu projeto, customizando como desejar e pede para que o “</a:t>
            </a:r>
            <a:r>
              <a:rPr lang="pt-BR" sz="2000" dirty="0" err="1"/>
              <a:t>main</a:t>
            </a:r>
            <a:r>
              <a:rPr lang="pt-BR" sz="2000" dirty="0"/>
              <a:t>” seja </a:t>
            </a:r>
            <a:r>
              <a:rPr lang="pt-BR" sz="2000" dirty="0" err="1"/>
              <a:t>sse</a:t>
            </a:r>
            <a:r>
              <a:rPr lang="pt-BR" sz="2000" dirty="0"/>
              <a:t> seu novo arquivo. </a:t>
            </a:r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lvl="1" algn="just"/>
            <a:endParaRPr lang="pt-BR" sz="1800" dirty="0"/>
          </a:p>
        </p:txBody>
      </p:sp>
      <p:sp>
        <p:nvSpPr>
          <p:cNvPr id="4" name="Retângulo 3"/>
          <p:cNvSpPr/>
          <p:nvPr/>
        </p:nvSpPr>
        <p:spPr>
          <a:xfrm>
            <a:off x="4079776" y="2708920"/>
            <a:ext cx="6840760" cy="24468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pt-BR" sz="17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pt-BR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registerRootComponent</a:t>
            </a:r>
            <a:r>
              <a:rPr lang="pt-BR" sz="17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pt-BR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700" dirty="0">
                <a:solidFill>
                  <a:srgbClr val="A31515"/>
                </a:solidFill>
                <a:latin typeface="Consolas" panose="020B0609020204030204" pitchFamily="49" charset="0"/>
              </a:rPr>
              <a:t>'expo'</a:t>
            </a:r>
            <a:r>
              <a:rPr lang="pt-BR" sz="1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pt-BR" sz="17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pt-BR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activateKeepAwake</a:t>
            </a:r>
            <a:r>
              <a:rPr lang="pt-BR" sz="17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pt-BR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700" dirty="0">
                <a:solidFill>
                  <a:srgbClr val="A31515"/>
                </a:solidFill>
                <a:latin typeface="Consolas" panose="020B0609020204030204" pitchFamily="49" charset="0"/>
              </a:rPr>
              <a:t>'expo-</a:t>
            </a:r>
            <a:r>
              <a:rPr lang="pt-BR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keep</a:t>
            </a:r>
            <a:r>
              <a:rPr lang="pt-BR" sz="1700" dirty="0">
                <a:solidFill>
                  <a:srgbClr val="A31515"/>
                </a:solidFill>
                <a:latin typeface="Consolas" panose="020B0609020204030204" pitchFamily="49" charset="0"/>
              </a:rPr>
              <a:t>-</a:t>
            </a:r>
            <a:r>
              <a:rPr lang="pt-BR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awake</a:t>
            </a:r>
            <a:r>
              <a:rPr lang="pt-BR" sz="17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sz="1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t-BR" sz="1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pt-BR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App</a:t>
            </a:r>
            <a:r>
              <a:rPr lang="pt-BR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700" dirty="0">
                <a:solidFill>
                  <a:srgbClr val="A31515"/>
                </a:solidFill>
                <a:latin typeface="Consolas" panose="020B0609020204030204" pitchFamily="49" charset="0"/>
              </a:rPr>
              <a:t>'../../</a:t>
            </a:r>
            <a:r>
              <a:rPr lang="pt-BR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App</a:t>
            </a:r>
            <a:r>
              <a:rPr lang="pt-BR" sz="17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sz="1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t-BR" sz="1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latin typeface="Consolas" panose="020B0609020204030204" pitchFamily="49" charset="0"/>
              </a:rPr>
              <a:t> (__DEV__) </a:t>
            </a:r>
          </a:p>
          <a:p>
            <a:r>
              <a:rPr lang="pt-BR" sz="17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activateKeepAwake</a:t>
            </a:r>
            <a:r>
              <a:rPr lang="pt-BR" sz="17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pt-BR" sz="1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registerRootComponent</a:t>
            </a:r>
            <a:r>
              <a:rPr lang="pt-BR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App</a:t>
            </a:r>
            <a:r>
              <a:rPr lang="pt-BR" sz="1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6" name="Conector reto 5"/>
          <p:cNvCxnSpPr/>
          <p:nvPr/>
        </p:nvCxnSpPr>
        <p:spPr>
          <a:xfrm>
            <a:off x="4223792" y="3789040"/>
            <a:ext cx="321515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19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1143000"/>
            <a:ext cx="8229600" cy="5022304"/>
          </a:xfrm>
        </p:spPr>
        <p:txBody>
          <a:bodyPr>
            <a:normAutofit/>
          </a:bodyPr>
          <a:lstStyle/>
          <a:p>
            <a:pPr algn="ctr"/>
            <a:r>
              <a:rPr lang="pt-BR" sz="6000" dirty="0"/>
              <a:t>CLI</a:t>
            </a:r>
          </a:p>
        </p:txBody>
      </p:sp>
    </p:spTree>
    <p:extLst>
      <p:ext uri="{BB962C8B-B14F-4D97-AF65-F5344CB8AC3E}">
        <p14:creationId xmlns:p14="http://schemas.microsoft.com/office/powerpoint/2010/main" val="2021983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608576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1900" dirty="0"/>
              <a:t>Assim como ocorre com alguns frameworks como o </a:t>
            </a:r>
            <a:r>
              <a:rPr lang="pt-BR" sz="1900" dirty="0" err="1"/>
              <a:t>Laravel</a:t>
            </a:r>
            <a:r>
              <a:rPr lang="pt-BR" sz="1900" dirty="0"/>
              <a:t>, Angular, </a:t>
            </a:r>
            <a:r>
              <a:rPr lang="pt-BR" sz="1900" dirty="0" err="1"/>
              <a:t>Ionic</a:t>
            </a:r>
            <a:r>
              <a:rPr lang="pt-BR" sz="1900" dirty="0"/>
              <a:t> entre outros, também temos um CLI do expo.</a:t>
            </a:r>
          </a:p>
          <a:p>
            <a:pPr algn="just"/>
            <a:endParaRPr lang="pt-BR" sz="1900" dirty="0"/>
          </a:p>
          <a:p>
            <a:pPr algn="just"/>
            <a:r>
              <a:rPr lang="pt-BR" sz="1900" dirty="0"/>
              <a:t>Ao executar o comando expo no terminal, será listado todos os comandos que o expo dispõem.</a:t>
            </a:r>
          </a:p>
          <a:p>
            <a:pPr algn="just"/>
            <a:endParaRPr lang="pt-BR" sz="1900" dirty="0"/>
          </a:p>
          <a:p>
            <a:pPr algn="just"/>
            <a:r>
              <a:rPr lang="pt-BR" sz="1900" dirty="0"/>
              <a:t>Alguns mais comuns:</a:t>
            </a:r>
          </a:p>
          <a:p>
            <a:pPr lvl="1" algn="just"/>
            <a:r>
              <a:rPr lang="pt-BR" sz="1700" dirty="0" err="1"/>
              <a:t>npx</a:t>
            </a:r>
            <a:r>
              <a:rPr lang="pt-BR" sz="1700" dirty="0"/>
              <a:t> expo start – Roda o código para teste</a:t>
            </a:r>
          </a:p>
          <a:p>
            <a:pPr lvl="1" algn="just"/>
            <a:r>
              <a:rPr lang="pt-BR" sz="1700" dirty="0" err="1"/>
              <a:t>npx</a:t>
            </a:r>
            <a:r>
              <a:rPr lang="pt-BR" sz="1700" dirty="0"/>
              <a:t> expo login – </a:t>
            </a:r>
            <a:r>
              <a:rPr lang="pt-BR" sz="1700" dirty="0" err="1"/>
              <a:t>loga</a:t>
            </a:r>
            <a:r>
              <a:rPr lang="pt-BR" sz="1700" dirty="0"/>
              <a:t> com sua conta do expo</a:t>
            </a:r>
          </a:p>
          <a:p>
            <a:pPr lvl="1" algn="just"/>
            <a:r>
              <a:rPr lang="pt-BR" sz="1700" dirty="0" err="1"/>
              <a:t>npx</a:t>
            </a:r>
            <a:r>
              <a:rPr lang="pt-BR" sz="1700" dirty="0"/>
              <a:t> expo logout – </a:t>
            </a:r>
            <a:r>
              <a:rPr lang="pt-BR" sz="1700" dirty="0" err="1"/>
              <a:t>desloga</a:t>
            </a:r>
            <a:r>
              <a:rPr lang="pt-BR" sz="1700" dirty="0"/>
              <a:t> sua conta do expo</a:t>
            </a:r>
          </a:p>
          <a:p>
            <a:pPr lvl="1" algn="just"/>
            <a:r>
              <a:rPr lang="pt-BR" sz="1700" dirty="0" err="1"/>
              <a:t>npx</a:t>
            </a:r>
            <a:r>
              <a:rPr lang="pt-BR" sz="1700" dirty="0"/>
              <a:t> expo </a:t>
            </a:r>
            <a:r>
              <a:rPr lang="pt-BR" sz="1700" dirty="0" err="1"/>
              <a:t>client:install:android</a:t>
            </a:r>
            <a:r>
              <a:rPr lang="pt-BR" sz="1700" dirty="0"/>
              <a:t> – Instala o aplicativo do expo para rodar o seu código de teste no </a:t>
            </a:r>
            <a:r>
              <a:rPr lang="pt-BR" sz="1700" dirty="0" err="1"/>
              <a:t>android</a:t>
            </a:r>
            <a:r>
              <a:rPr lang="pt-BR" sz="1700" dirty="0"/>
              <a:t> </a:t>
            </a:r>
          </a:p>
          <a:p>
            <a:pPr marL="411480" lvl="1" indent="0" algn="just">
              <a:buNone/>
            </a:pPr>
            <a:r>
              <a:rPr lang="pt-BR" sz="1700" dirty="0"/>
              <a:t>			               que estiver plugado no </a:t>
            </a:r>
            <a:r>
              <a:rPr lang="pt-BR" sz="1700" dirty="0" err="1"/>
              <a:t>usb</a:t>
            </a:r>
            <a:endParaRPr lang="pt-BR" sz="1700" dirty="0"/>
          </a:p>
          <a:p>
            <a:pPr lvl="1" algn="just"/>
            <a:r>
              <a:rPr lang="pt-BR" sz="1700" dirty="0" err="1"/>
              <a:t>npx</a:t>
            </a:r>
            <a:r>
              <a:rPr lang="pt-BR" sz="1700" dirty="0"/>
              <a:t> expo </a:t>
            </a:r>
            <a:r>
              <a:rPr lang="pt-BR" sz="1700" dirty="0" err="1"/>
              <a:t>publish</a:t>
            </a:r>
            <a:r>
              <a:rPr lang="pt-BR" sz="1700" dirty="0"/>
              <a:t> – disponibiliza o aplicativo no teu repositório do expo, para que o cliente ou outras pessoas </a:t>
            </a:r>
          </a:p>
          <a:p>
            <a:pPr marL="411480" lvl="1" indent="0" algn="just">
              <a:buNone/>
            </a:pPr>
            <a:r>
              <a:rPr lang="pt-BR" sz="1700" dirty="0"/>
              <a:t>		       possam testá-lo.</a:t>
            </a:r>
          </a:p>
          <a:p>
            <a:pPr lvl="1" algn="just"/>
            <a:r>
              <a:rPr lang="pt-BR" sz="1700" dirty="0" err="1"/>
              <a:t>npx</a:t>
            </a:r>
            <a:r>
              <a:rPr lang="pt-BR" sz="1700" dirty="0"/>
              <a:t> expo </a:t>
            </a:r>
            <a:r>
              <a:rPr lang="pt-BR" sz="1700" dirty="0" err="1"/>
              <a:t>url</a:t>
            </a:r>
            <a:r>
              <a:rPr lang="pt-BR" sz="1700" dirty="0"/>
              <a:t> – exibe a </a:t>
            </a:r>
            <a:r>
              <a:rPr lang="pt-BR" sz="1700" dirty="0" err="1"/>
              <a:t>url</a:t>
            </a:r>
            <a:r>
              <a:rPr lang="pt-BR" sz="1700" dirty="0"/>
              <a:t> do seu repositório do expo.</a:t>
            </a:r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lvl="1" algn="just"/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94239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7408" y="2060848"/>
            <a:ext cx="11017224" cy="4797152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Para testar nosso primeiro código execute um dos comando:</a:t>
            </a:r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r>
              <a:rPr lang="pt-BR" sz="1900" dirty="0"/>
              <a:t>Antigamente se abria uma tela na web, porém atualmente podemos fazer toda a gestão no terminal!</a:t>
            </a:r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lvl="1" algn="just"/>
            <a:endParaRPr lang="pt-BR" sz="1800" dirty="0"/>
          </a:p>
        </p:txBody>
      </p:sp>
      <p:sp>
        <p:nvSpPr>
          <p:cNvPr id="12" name="Retângulo 11"/>
          <p:cNvSpPr/>
          <p:nvPr/>
        </p:nvSpPr>
        <p:spPr>
          <a:xfrm>
            <a:off x="3719736" y="2492896"/>
            <a:ext cx="179728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BR" sz="2000" dirty="0" err="1"/>
              <a:t>npx</a:t>
            </a:r>
            <a:r>
              <a:rPr lang="pt-BR" sz="2000" dirty="0"/>
              <a:t> expo start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E12C52B-2BDE-7A4A-98EE-944D142A6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032" y="3400797"/>
            <a:ext cx="3650390" cy="325333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06637075-5B68-E6D3-F91C-1389FB7A3A4A}"/>
              </a:ext>
            </a:extLst>
          </p:cNvPr>
          <p:cNvSpPr/>
          <p:nvPr/>
        </p:nvSpPr>
        <p:spPr>
          <a:xfrm>
            <a:off x="6090295" y="2492896"/>
            <a:ext cx="1293944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BR" sz="2000" dirty="0" err="1"/>
              <a:t>npm</a:t>
            </a:r>
            <a:r>
              <a:rPr lang="pt-BR" sz="2000" dirty="0"/>
              <a:t> start</a:t>
            </a:r>
          </a:p>
        </p:txBody>
      </p:sp>
    </p:spTree>
    <p:extLst>
      <p:ext uri="{BB962C8B-B14F-4D97-AF65-F5344CB8AC3E}">
        <p14:creationId xmlns:p14="http://schemas.microsoft.com/office/powerpoint/2010/main" val="102764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Cliente Expo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7408" y="2060848"/>
            <a:ext cx="11017224" cy="4797152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Para testar sua aplicação em tempo real será preciso o aplicativo do expo no seu aparelho </a:t>
            </a:r>
            <a:r>
              <a:rPr lang="pt-BR" sz="1900" dirty="0" err="1"/>
              <a:t>android</a:t>
            </a:r>
            <a:r>
              <a:rPr lang="pt-BR" sz="1900" dirty="0"/>
              <a:t> ou </a:t>
            </a:r>
            <a:r>
              <a:rPr lang="pt-BR" sz="1900" dirty="0" err="1"/>
              <a:t>ios</a:t>
            </a:r>
            <a:r>
              <a:rPr lang="pt-BR" sz="1900" dirty="0"/>
              <a:t>. </a:t>
            </a:r>
          </a:p>
          <a:p>
            <a:pPr algn="just"/>
            <a:endParaRPr lang="pt-BR" sz="1900" dirty="0"/>
          </a:p>
          <a:p>
            <a:pPr algn="just"/>
            <a:r>
              <a:rPr lang="pt-BR" sz="1900" dirty="0"/>
              <a:t>O programa pode ser baixado nas lojas oficiais ou com o celular plugado no </a:t>
            </a:r>
            <a:r>
              <a:rPr lang="pt-BR" sz="1900" dirty="0" err="1"/>
              <a:t>usb</a:t>
            </a:r>
            <a:r>
              <a:rPr lang="pt-BR" sz="1900" dirty="0"/>
              <a:t> com a opção depuração execute o comando:</a:t>
            </a:r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r>
              <a:rPr lang="pt-BR" sz="1900" dirty="0"/>
              <a:t>O que será instalado no seu celular não é o seu programa ainda, mas sim o programa da expo para testarmos nosso código em tempo real!</a:t>
            </a:r>
          </a:p>
          <a:p>
            <a:pPr lvl="1" algn="just"/>
            <a:endParaRPr lang="pt-BR" sz="1800" dirty="0"/>
          </a:p>
        </p:txBody>
      </p:sp>
      <p:sp>
        <p:nvSpPr>
          <p:cNvPr id="4" name="Retângulo 3"/>
          <p:cNvSpPr/>
          <p:nvPr/>
        </p:nvSpPr>
        <p:spPr>
          <a:xfrm>
            <a:off x="3935760" y="3717032"/>
            <a:ext cx="455765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npx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expo </a:t>
            </a:r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client:install:android</a:t>
            </a:r>
            <a:endParaRPr lang="pt-BR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14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Expo – QR </a:t>
            </a:r>
            <a:r>
              <a:rPr lang="pt-BR" dirty="0" err="1"/>
              <a:t>Code</a:t>
            </a:r>
            <a:endParaRPr lang="pt-BR" dirty="0"/>
          </a:p>
        </p:txBody>
      </p:sp>
      <p:sp>
        <p:nvSpPr>
          <p:cNvPr id="1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060848"/>
            <a:ext cx="11175032" cy="4797152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O QR </a:t>
            </a:r>
            <a:r>
              <a:rPr lang="pt-BR" sz="1900" dirty="0" err="1"/>
              <a:t>Code</a:t>
            </a:r>
            <a:r>
              <a:rPr lang="pt-BR" sz="1900" dirty="0"/>
              <a:t> gerado será baseado na opção escolhida:</a:t>
            </a:r>
          </a:p>
          <a:p>
            <a:pPr lvl="1" algn="just"/>
            <a:r>
              <a:rPr lang="pt-BR" sz="1700" dirty="0" err="1"/>
              <a:t>Tunnel</a:t>
            </a:r>
            <a:r>
              <a:rPr lang="pt-BR" sz="1700" dirty="0"/>
              <a:t> – Usa um domínio externo usando o </a:t>
            </a:r>
            <a:r>
              <a:rPr lang="pt-BR" sz="1700" dirty="0" err="1"/>
              <a:t>ngrok</a:t>
            </a:r>
            <a:r>
              <a:rPr lang="pt-BR" sz="1700" dirty="0"/>
              <a:t> e proxy, por tanto pode ser</a:t>
            </a:r>
          </a:p>
          <a:p>
            <a:pPr marL="411480" lvl="1" indent="0" algn="just">
              <a:buNone/>
            </a:pPr>
            <a:r>
              <a:rPr lang="pt-BR" sz="1700" dirty="0"/>
              <a:t>	            testado em redes distintas. Porém o upload é mais lento. </a:t>
            </a:r>
          </a:p>
          <a:p>
            <a:pPr lvl="1" algn="just"/>
            <a:r>
              <a:rPr lang="pt-BR" sz="1700" dirty="0"/>
              <a:t>LAN – O QR </a:t>
            </a:r>
            <a:r>
              <a:rPr lang="pt-BR" sz="1700" dirty="0" err="1"/>
              <a:t>Code</a:t>
            </a:r>
            <a:r>
              <a:rPr lang="pt-BR" sz="1700" dirty="0"/>
              <a:t> vai funcionar para qualquer conectado na mesma</a:t>
            </a:r>
          </a:p>
          <a:p>
            <a:pPr marL="411480" lvl="1" indent="0" algn="just">
              <a:buNone/>
            </a:pPr>
            <a:r>
              <a:rPr lang="pt-BR" sz="1700" dirty="0"/>
              <a:t>	       rede. Ideal para testar no celular no mesmo </a:t>
            </a:r>
            <a:r>
              <a:rPr lang="pt-BR" sz="1700" dirty="0" err="1"/>
              <a:t>wifi</a:t>
            </a:r>
            <a:r>
              <a:rPr lang="pt-BR" sz="1700" dirty="0"/>
              <a:t>. </a:t>
            </a:r>
          </a:p>
          <a:p>
            <a:pPr lvl="1" algn="just"/>
            <a:r>
              <a:rPr lang="pt-BR" sz="1700" dirty="0"/>
              <a:t>Local – Funciona </a:t>
            </a:r>
            <a:r>
              <a:rPr lang="pt-BR" sz="1700" dirty="0" err="1"/>
              <a:t>localhost</a:t>
            </a:r>
            <a:r>
              <a:rPr lang="pt-BR" sz="1700" dirty="0"/>
              <a:t>, ou seja, o QR </a:t>
            </a:r>
            <a:r>
              <a:rPr lang="pt-BR" sz="1700" dirty="0" err="1"/>
              <a:t>Code</a:t>
            </a:r>
            <a:r>
              <a:rPr lang="pt-BR" sz="1700" dirty="0"/>
              <a:t> só vai  funcionar na</a:t>
            </a:r>
          </a:p>
          <a:p>
            <a:pPr marL="411480" lvl="1" indent="0" algn="just">
              <a:buNone/>
            </a:pPr>
            <a:r>
              <a:rPr lang="pt-BR" sz="1700" dirty="0"/>
              <a:t>	          própria máquina. Ideal para emuladores no próprio PC. </a:t>
            </a:r>
          </a:p>
          <a:p>
            <a:pPr lvl="1" algn="just"/>
            <a:endParaRPr lang="pt-BR" sz="18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E261121-6EC6-1452-C0FE-11357BC30818}"/>
              </a:ext>
            </a:extLst>
          </p:cNvPr>
          <p:cNvSpPr txBox="1"/>
          <p:nvPr/>
        </p:nvSpPr>
        <p:spPr>
          <a:xfrm>
            <a:off x="9192344" y="2348880"/>
            <a:ext cx="253146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err="1"/>
              <a:t>npx</a:t>
            </a:r>
            <a:r>
              <a:rPr lang="pt-BR" dirty="0"/>
              <a:t> expo start --</a:t>
            </a:r>
            <a:r>
              <a:rPr lang="pt-BR" dirty="0" err="1"/>
              <a:t>tunnel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686C062-4551-04E0-3370-B2DBEF0888B5}"/>
              </a:ext>
            </a:extLst>
          </p:cNvPr>
          <p:cNvSpPr txBox="1"/>
          <p:nvPr/>
        </p:nvSpPr>
        <p:spPr>
          <a:xfrm>
            <a:off x="9192344" y="3059564"/>
            <a:ext cx="163859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err="1"/>
              <a:t>npx</a:t>
            </a:r>
            <a:r>
              <a:rPr lang="pt-BR" dirty="0"/>
              <a:t> expo start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B349D5A-40F2-C95C-15DB-D1A2029880D5}"/>
              </a:ext>
            </a:extLst>
          </p:cNvPr>
          <p:cNvSpPr txBox="1"/>
          <p:nvPr/>
        </p:nvSpPr>
        <p:spPr>
          <a:xfrm>
            <a:off x="9192344" y="3878766"/>
            <a:ext cx="278473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err="1"/>
              <a:t>npx</a:t>
            </a:r>
            <a:r>
              <a:rPr lang="pt-BR" dirty="0"/>
              <a:t> expo start --</a:t>
            </a:r>
            <a:r>
              <a:rPr lang="pt-BR" dirty="0" err="1"/>
              <a:t>localhost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619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1143000"/>
            <a:ext cx="8229600" cy="5022304"/>
          </a:xfrm>
        </p:spPr>
        <p:txBody>
          <a:bodyPr>
            <a:normAutofit/>
          </a:bodyPr>
          <a:lstStyle/>
          <a:p>
            <a:pPr algn="ctr"/>
            <a:r>
              <a:rPr lang="pt-BR" sz="6000" dirty="0"/>
              <a:t>Alterando o Aplicativo</a:t>
            </a:r>
          </a:p>
        </p:txBody>
      </p:sp>
    </p:spTree>
    <p:extLst>
      <p:ext uri="{BB962C8B-B14F-4D97-AF65-F5344CB8AC3E}">
        <p14:creationId xmlns:p14="http://schemas.microsoft.com/office/powerpoint/2010/main" val="3332975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Básica do código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988840"/>
            <a:ext cx="10972800" cy="4869160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O </a:t>
            </a:r>
            <a:r>
              <a:rPr lang="pt-BR" sz="1900" dirty="0" err="1"/>
              <a:t>React</a:t>
            </a:r>
            <a:r>
              <a:rPr lang="pt-BR" sz="1900" dirty="0"/>
              <a:t> </a:t>
            </a:r>
            <a:r>
              <a:rPr lang="pt-BR" sz="1900" dirty="0" err="1"/>
              <a:t>Native</a:t>
            </a:r>
            <a:r>
              <a:rPr lang="pt-BR" sz="1900" dirty="0"/>
              <a:t> funciona através de componentes que são disponibilizados através de uma função ou uma classe. </a:t>
            </a:r>
          </a:p>
          <a:p>
            <a:pPr algn="just"/>
            <a:endParaRPr lang="pt-BR" sz="1900" dirty="0"/>
          </a:p>
          <a:p>
            <a:pPr algn="just"/>
            <a:r>
              <a:rPr lang="pt-BR" sz="1900" dirty="0"/>
              <a:t>No </a:t>
            </a:r>
            <a:r>
              <a:rPr lang="pt-BR" sz="1900" dirty="0" err="1"/>
              <a:t>App.tsx</a:t>
            </a:r>
            <a:r>
              <a:rPr lang="pt-BR" sz="1900" dirty="0"/>
              <a:t> temos:</a:t>
            </a:r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lvl="1" algn="just"/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070371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Básica do código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988840"/>
            <a:ext cx="10972800" cy="4869160"/>
          </a:xfrm>
        </p:spPr>
        <p:txBody>
          <a:bodyPr>
            <a:normAutofit/>
          </a:bodyPr>
          <a:lstStyle/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lvl="1" algn="just"/>
            <a:endParaRPr lang="pt-BR" sz="1800" dirty="0"/>
          </a:p>
        </p:txBody>
      </p:sp>
      <p:sp>
        <p:nvSpPr>
          <p:cNvPr id="5" name="Retângulo 4"/>
          <p:cNvSpPr/>
          <p:nvPr/>
        </p:nvSpPr>
        <p:spPr>
          <a:xfrm>
            <a:off x="407368" y="908720"/>
            <a:ext cx="10040064" cy="535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React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react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StyleSheet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Text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View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react-native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App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	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View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styles.container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	   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Text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Open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up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App.tsx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to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start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working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your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app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Text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	&lt;/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View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styles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StyleSheet.create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container: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flex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backgroundColor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'#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fff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alignItems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'center'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justifyContent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'center'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},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388911" y="908721"/>
            <a:ext cx="3546850" cy="36004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3719736" y="99308"/>
            <a:ext cx="8190454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000" dirty="0"/>
              <a:t>Sempre que </a:t>
            </a:r>
            <a:r>
              <a:rPr lang="pt-BR" sz="2000" dirty="0" err="1"/>
              <a:t>renderizarmos</a:t>
            </a:r>
            <a:r>
              <a:rPr lang="pt-BR" sz="2000" dirty="0"/>
              <a:t> um componente, temos que importar o </a:t>
            </a:r>
            <a:r>
              <a:rPr lang="pt-BR" sz="2000" dirty="0" err="1"/>
              <a:t>React</a:t>
            </a:r>
            <a:r>
              <a:rPr lang="pt-BR" sz="2000" dirty="0"/>
              <a:t>, para informar que esse arquivo é um JSX/TSX</a:t>
            </a:r>
          </a:p>
        </p:txBody>
      </p:sp>
      <p:cxnSp>
        <p:nvCxnSpPr>
          <p:cNvPr id="8" name="Conector Angulado 7"/>
          <p:cNvCxnSpPr>
            <a:stCxn id="7" idx="2"/>
            <a:endCxn id="6" idx="3"/>
          </p:cNvCxnSpPr>
          <p:nvPr/>
        </p:nvCxnSpPr>
        <p:spPr>
          <a:xfrm rot="5400000">
            <a:off x="5734589" y="-991634"/>
            <a:ext cx="281547" cy="387920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tângulo Arredondado 14"/>
          <p:cNvSpPr/>
          <p:nvPr/>
        </p:nvSpPr>
        <p:spPr>
          <a:xfrm>
            <a:off x="361278" y="1217997"/>
            <a:ext cx="7030865" cy="36004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6028133" y="1772481"/>
            <a:ext cx="5882057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000" dirty="0"/>
              <a:t>Os componentes nativos do </a:t>
            </a:r>
            <a:r>
              <a:rPr lang="pt-BR" sz="2000" dirty="0" err="1"/>
              <a:t>ReactNative</a:t>
            </a:r>
            <a:r>
              <a:rPr lang="pt-BR" sz="2000" dirty="0"/>
              <a:t> são importados desse pacote</a:t>
            </a:r>
          </a:p>
        </p:txBody>
      </p:sp>
      <p:cxnSp>
        <p:nvCxnSpPr>
          <p:cNvPr id="17" name="Conector Angulado 16"/>
          <p:cNvCxnSpPr>
            <a:stCxn id="16" idx="0"/>
            <a:endCxn id="15" idx="3"/>
          </p:cNvCxnSpPr>
          <p:nvPr/>
        </p:nvCxnSpPr>
        <p:spPr>
          <a:xfrm rot="16200000" flipV="1">
            <a:off x="7993421" y="796739"/>
            <a:ext cx="374464" cy="157701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tângulo Arredondado 24"/>
          <p:cNvSpPr/>
          <p:nvPr/>
        </p:nvSpPr>
        <p:spPr>
          <a:xfrm>
            <a:off x="390330" y="1829341"/>
            <a:ext cx="8730006" cy="206144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5705573" y="4161352"/>
            <a:ext cx="5882057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000" dirty="0"/>
              <a:t>Estamos exportando uma função, que apenas tem o papel de exibir o conteúdo que está sendo retornado.</a:t>
            </a:r>
          </a:p>
        </p:txBody>
      </p:sp>
      <p:cxnSp>
        <p:nvCxnSpPr>
          <p:cNvPr id="27" name="Conector Angulado 26"/>
          <p:cNvCxnSpPr>
            <a:stCxn id="26" idx="3"/>
            <a:endCxn id="25" idx="3"/>
          </p:cNvCxnSpPr>
          <p:nvPr/>
        </p:nvCxnSpPr>
        <p:spPr>
          <a:xfrm flipH="1" flipV="1">
            <a:off x="9120336" y="2860063"/>
            <a:ext cx="2467294" cy="1809121"/>
          </a:xfrm>
          <a:prstGeom prst="bentConnector3">
            <a:avLst>
              <a:gd name="adj1" fmla="val -926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tângulo Arredondado 31"/>
          <p:cNvSpPr/>
          <p:nvPr/>
        </p:nvSpPr>
        <p:spPr>
          <a:xfrm>
            <a:off x="1271464" y="2260883"/>
            <a:ext cx="7865910" cy="96528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5857973" y="4313752"/>
            <a:ext cx="5882057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000" dirty="0"/>
              <a:t>Os componentes visuais são baseados em </a:t>
            </a:r>
            <a:r>
              <a:rPr lang="pt-BR" sz="2000" dirty="0" err="1"/>
              <a:t>tags</a:t>
            </a:r>
            <a:r>
              <a:rPr lang="pt-BR" sz="2000" dirty="0"/>
              <a:t> próprias do </a:t>
            </a:r>
            <a:r>
              <a:rPr lang="pt-BR" sz="2000" dirty="0" err="1"/>
              <a:t>React</a:t>
            </a:r>
            <a:r>
              <a:rPr lang="pt-BR" sz="2000" dirty="0"/>
              <a:t>.</a:t>
            </a:r>
          </a:p>
        </p:txBody>
      </p:sp>
      <p:cxnSp>
        <p:nvCxnSpPr>
          <p:cNvPr id="34" name="Conector Angulado 33"/>
          <p:cNvCxnSpPr>
            <a:stCxn id="33" idx="3"/>
            <a:endCxn id="32" idx="3"/>
          </p:cNvCxnSpPr>
          <p:nvPr/>
        </p:nvCxnSpPr>
        <p:spPr>
          <a:xfrm flipH="1" flipV="1">
            <a:off x="9137374" y="2743527"/>
            <a:ext cx="2602656" cy="1924168"/>
          </a:xfrm>
          <a:prstGeom prst="bentConnector3">
            <a:avLst>
              <a:gd name="adj1" fmla="val -878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tângulo Arredondado 38"/>
          <p:cNvSpPr/>
          <p:nvPr/>
        </p:nvSpPr>
        <p:spPr>
          <a:xfrm>
            <a:off x="317442" y="3846871"/>
            <a:ext cx="4626430" cy="241716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5902575" y="5622834"/>
            <a:ext cx="5882057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000" dirty="0"/>
              <a:t>O </a:t>
            </a:r>
            <a:r>
              <a:rPr lang="pt-BR" sz="2000" dirty="0" err="1"/>
              <a:t>css</a:t>
            </a:r>
            <a:r>
              <a:rPr lang="pt-BR" sz="2000" dirty="0"/>
              <a:t> é retornado como um objeto e as suas propriedades são quase as mesmas do </a:t>
            </a:r>
            <a:r>
              <a:rPr lang="pt-BR" sz="2000" dirty="0" err="1"/>
              <a:t>css</a:t>
            </a:r>
            <a:r>
              <a:rPr lang="pt-BR" sz="2000" dirty="0"/>
              <a:t> padrão, só que usando o padrão </a:t>
            </a:r>
            <a:r>
              <a:rPr lang="pt-BR" sz="2000" dirty="0" err="1"/>
              <a:t>camelCase</a:t>
            </a:r>
            <a:endParaRPr lang="pt-BR" sz="2000" dirty="0"/>
          </a:p>
        </p:txBody>
      </p:sp>
      <p:cxnSp>
        <p:nvCxnSpPr>
          <p:cNvPr id="41" name="Conector Angulado 40"/>
          <p:cNvCxnSpPr>
            <a:stCxn id="40" idx="0"/>
            <a:endCxn id="39" idx="3"/>
          </p:cNvCxnSpPr>
          <p:nvPr/>
        </p:nvCxnSpPr>
        <p:spPr>
          <a:xfrm rot="16200000" flipV="1">
            <a:off x="6610047" y="3389277"/>
            <a:ext cx="567382" cy="389973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Retângulo Arredondado 49"/>
          <p:cNvSpPr/>
          <p:nvPr/>
        </p:nvSpPr>
        <p:spPr>
          <a:xfrm>
            <a:off x="2063552" y="2284798"/>
            <a:ext cx="3240360" cy="38042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Angulado 50"/>
          <p:cNvCxnSpPr/>
          <p:nvPr/>
        </p:nvCxnSpPr>
        <p:spPr>
          <a:xfrm rot="5400000">
            <a:off x="1164278" y="2947593"/>
            <a:ext cx="1366503" cy="4320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53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15" grpId="0" animBg="1"/>
      <p:bldP spid="15" grpId="1" animBg="1"/>
      <p:bldP spid="16" grpId="0" animBg="1"/>
      <p:bldP spid="16" grpId="1" animBg="1"/>
      <p:bldP spid="25" grpId="0" animBg="1"/>
      <p:bldP spid="25" grpId="1" animBg="1"/>
      <p:bldP spid="26" grpId="0" animBg="1"/>
      <p:bldP spid="26" grpId="1" animBg="1"/>
      <p:bldP spid="32" grpId="0" animBg="1"/>
      <p:bldP spid="32" grpId="1" animBg="1"/>
      <p:bldP spid="33" grpId="0" animBg="1"/>
      <p:bldP spid="33" grpId="1" animBg="1"/>
      <p:bldP spid="39" grpId="0" animBg="1"/>
      <p:bldP spid="39" grpId="1" animBg="1"/>
      <p:bldP spid="40" grpId="0" animBg="1"/>
      <p:bldP spid="40" grpId="1" animBg="1"/>
      <p:bldP spid="50" grpId="0" animBg="1"/>
      <p:bldP spid="50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1143000"/>
            <a:ext cx="8229600" cy="5022304"/>
          </a:xfrm>
        </p:spPr>
        <p:txBody>
          <a:bodyPr>
            <a:normAutofit/>
          </a:bodyPr>
          <a:lstStyle/>
          <a:p>
            <a:pPr algn="ctr"/>
            <a:r>
              <a:rPr lang="pt-BR" sz="6000" dirty="0"/>
              <a:t>Instalação</a:t>
            </a:r>
          </a:p>
        </p:txBody>
      </p:sp>
    </p:spTree>
    <p:extLst>
      <p:ext uri="{BB962C8B-B14F-4D97-AF65-F5344CB8AC3E}">
        <p14:creationId xmlns:p14="http://schemas.microsoft.com/office/powerpoint/2010/main" val="935046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Formato de Classe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9376" y="1988840"/>
            <a:ext cx="11103024" cy="4869160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A mesma função anterior, poderia ser escrita como uma </a:t>
            </a:r>
            <a:r>
              <a:rPr lang="pt-BR" sz="1900" u="sng" dirty="0"/>
              <a:t>classe</a:t>
            </a:r>
            <a:r>
              <a:rPr lang="pt-BR" sz="1900" dirty="0"/>
              <a:t> da seguinte forma (pode usar  o comando </a:t>
            </a:r>
            <a:r>
              <a:rPr lang="pt-BR" sz="1900" u="sng" dirty="0" err="1"/>
              <a:t>tsrnc</a:t>
            </a:r>
            <a:r>
              <a:rPr lang="pt-BR" sz="1900" dirty="0"/>
              <a:t> do </a:t>
            </a:r>
            <a:r>
              <a:rPr lang="pt-BR" sz="1900" dirty="0" err="1"/>
              <a:t>snippet</a:t>
            </a:r>
            <a:r>
              <a:rPr lang="pt-BR" sz="1900" dirty="0"/>
              <a:t> do </a:t>
            </a:r>
            <a:r>
              <a:rPr lang="pt-BR" sz="1900" dirty="0" err="1"/>
              <a:t>React</a:t>
            </a:r>
            <a:r>
              <a:rPr lang="pt-BR" sz="1900" dirty="0"/>
              <a:t>)</a:t>
            </a:r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lvl="1" algn="just"/>
            <a:endParaRPr lang="pt-BR" sz="1800" dirty="0"/>
          </a:p>
        </p:txBody>
      </p:sp>
      <p:sp>
        <p:nvSpPr>
          <p:cNvPr id="4" name="Retângulo 3"/>
          <p:cNvSpPr/>
          <p:nvPr/>
        </p:nvSpPr>
        <p:spPr>
          <a:xfrm>
            <a:off x="191344" y="0"/>
            <a:ext cx="9721080" cy="6740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AppProps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 }</a:t>
            </a:r>
          </a:p>
          <a:p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AppComponent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React.Component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props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AppProps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super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props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render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  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	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View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styles.container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	   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Text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Open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up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App.tsx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to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start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working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your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app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Text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	&lt;/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View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styles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StyleSheet.create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container: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flex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backgroundColor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'#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fff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alignItems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'center'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justifyContent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'center'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},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663953" y="1609635"/>
            <a:ext cx="591844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A função render, retorna o que deve ser exibido na tela.</a:t>
            </a:r>
          </a:p>
          <a:p>
            <a:endParaRPr lang="pt-BR" dirty="0"/>
          </a:p>
          <a:p>
            <a:r>
              <a:rPr lang="pt-BR" dirty="0"/>
              <a:t>Podendo ter outras funções usadas na classe.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29856B3-9E5A-4CAE-A4BD-180AC6176AD9}"/>
              </a:ext>
            </a:extLst>
          </p:cNvPr>
          <p:cNvSpPr txBox="1"/>
          <p:nvPr/>
        </p:nvSpPr>
        <p:spPr>
          <a:xfrm>
            <a:off x="4943872" y="3352800"/>
            <a:ext cx="6840760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Entretanto, não iremos trabalhar com o formato de Classe!</a:t>
            </a:r>
          </a:p>
          <a:p>
            <a:endParaRPr lang="pt-BR" dirty="0"/>
          </a:p>
          <a:p>
            <a:r>
              <a:rPr lang="pt-BR" dirty="0"/>
              <a:t>Devido aos novos recursos (</a:t>
            </a:r>
            <a:r>
              <a:rPr lang="pt-BR" dirty="0" err="1"/>
              <a:t>hooks</a:t>
            </a:r>
            <a:r>
              <a:rPr lang="pt-BR" dirty="0"/>
              <a:t>) lançados apenas para o formato de função, está sendo cada vez mais comum apenas trabalharmos com função.</a:t>
            </a:r>
          </a:p>
          <a:p>
            <a:endParaRPr lang="pt-BR" dirty="0"/>
          </a:p>
          <a:p>
            <a:r>
              <a:rPr lang="pt-BR" dirty="0"/>
              <a:t>Além de simplificar bastante.</a:t>
            </a:r>
          </a:p>
        </p:txBody>
      </p:sp>
    </p:spTree>
    <p:extLst>
      <p:ext uri="{BB962C8B-B14F-4D97-AF65-F5344CB8AC3E}">
        <p14:creationId xmlns:p14="http://schemas.microsoft.com/office/powerpoint/2010/main" val="150235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Testando o Código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7823200" cy="460857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Caso altere um texto, já poderá ver que seu aplicativo irá atualizar automaticamente.</a:t>
            </a:r>
          </a:p>
          <a:p>
            <a:pPr algn="just"/>
            <a:endParaRPr lang="pt-BR" sz="1900" dirty="0"/>
          </a:p>
          <a:p>
            <a:pPr algn="just"/>
            <a:r>
              <a:rPr lang="pt-BR" sz="1900" dirty="0"/>
              <a:t>Caso não atualize, basta chacoalhar o celular que irá aparecer as seguintes funções:</a:t>
            </a:r>
          </a:p>
          <a:p>
            <a:pPr marL="411480" lvl="1" indent="0" algn="just">
              <a:buNone/>
            </a:pPr>
            <a:r>
              <a:rPr lang="pt-BR" sz="1900" b="1" dirty="0" err="1"/>
              <a:t>Reload</a:t>
            </a:r>
            <a:r>
              <a:rPr lang="pt-BR" sz="1900" dirty="0"/>
              <a:t> – Atualiza a aplicação</a:t>
            </a:r>
          </a:p>
          <a:p>
            <a:pPr marL="411480" lvl="1" indent="0" algn="just">
              <a:buNone/>
            </a:pPr>
            <a:r>
              <a:rPr lang="pt-BR" sz="1900" b="1" dirty="0"/>
              <a:t>Live </a:t>
            </a:r>
            <a:r>
              <a:rPr lang="pt-BR" sz="1900" b="1" dirty="0" err="1"/>
              <a:t>Reload</a:t>
            </a:r>
            <a:r>
              <a:rPr lang="pt-BR" sz="1900" b="1" dirty="0"/>
              <a:t> </a:t>
            </a:r>
            <a:r>
              <a:rPr lang="pt-BR" sz="1900" dirty="0"/>
              <a:t>– Habilita atualização da aplicação sempre que tem alteração. Volta para a tela inicial. </a:t>
            </a:r>
          </a:p>
          <a:p>
            <a:pPr marL="411480" lvl="1" indent="0" algn="just">
              <a:buNone/>
            </a:pPr>
            <a:r>
              <a:rPr lang="pt-BR" sz="1900" b="1" dirty="0"/>
              <a:t>Hot </a:t>
            </a:r>
            <a:r>
              <a:rPr lang="pt-BR" sz="1900" b="1" dirty="0" err="1"/>
              <a:t>Reloading</a:t>
            </a:r>
            <a:r>
              <a:rPr lang="pt-BR" sz="1900" b="1" dirty="0"/>
              <a:t> </a:t>
            </a:r>
            <a:r>
              <a:rPr lang="pt-BR" sz="1900" dirty="0"/>
              <a:t>–  Habilita atualização da aplicação de forma mais rápida mantendo o cache do código anterior.</a:t>
            </a:r>
          </a:p>
          <a:p>
            <a:pPr marL="411480" lvl="1" indent="0" algn="just">
              <a:buNone/>
            </a:pPr>
            <a:r>
              <a:rPr lang="pt-BR" sz="1900" b="1" dirty="0" err="1"/>
              <a:t>Perf</a:t>
            </a:r>
            <a:r>
              <a:rPr lang="pt-BR" sz="1900" b="1" dirty="0"/>
              <a:t> Monitor </a:t>
            </a:r>
            <a:r>
              <a:rPr lang="pt-BR" sz="1900" dirty="0"/>
              <a:t>– Monitor de </a:t>
            </a:r>
            <a:r>
              <a:rPr lang="pt-BR" sz="1900" dirty="0" err="1"/>
              <a:t>Perfomance</a:t>
            </a:r>
            <a:r>
              <a:rPr lang="pt-BR" sz="1900" dirty="0"/>
              <a:t> da aplicação</a:t>
            </a:r>
          </a:p>
          <a:p>
            <a:pPr marL="411480" lvl="1" indent="0" algn="just">
              <a:buNone/>
            </a:pPr>
            <a:endParaRPr lang="pt-BR" sz="17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lvl="1" algn="just"/>
            <a:endParaRPr lang="pt-BR" sz="1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64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62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Components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60857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Os componentes visuais devem funcionar como </a:t>
            </a:r>
            <a:r>
              <a:rPr lang="pt-BR" sz="1900" dirty="0" err="1"/>
              <a:t>tags</a:t>
            </a:r>
            <a:r>
              <a:rPr lang="pt-BR" sz="1900" dirty="0"/>
              <a:t>, logo sempre que aberto deve ser fechada. </a:t>
            </a:r>
          </a:p>
          <a:p>
            <a:pPr algn="just"/>
            <a:endParaRPr lang="pt-BR" sz="1900" dirty="0"/>
          </a:p>
          <a:p>
            <a:pPr algn="just"/>
            <a:r>
              <a:rPr lang="pt-BR" sz="1900" dirty="0"/>
              <a:t>Na próxima aula veremos mais detalhes de algumas </a:t>
            </a:r>
            <a:r>
              <a:rPr lang="pt-BR" sz="1900" dirty="0" err="1"/>
              <a:t>tags</a:t>
            </a:r>
            <a:r>
              <a:rPr lang="pt-BR" sz="1900" dirty="0"/>
              <a:t> como botões, inputs, imagens, textos...</a:t>
            </a:r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lvl="1" algn="just"/>
            <a:endParaRPr lang="pt-BR" sz="1800" dirty="0"/>
          </a:p>
        </p:txBody>
      </p:sp>
      <p:sp>
        <p:nvSpPr>
          <p:cNvPr id="6" name="Retângulo 5"/>
          <p:cNvSpPr/>
          <p:nvPr/>
        </p:nvSpPr>
        <p:spPr>
          <a:xfrm>
            <a:off x="767408" y="3501008"/>
            <a:ext cx="100091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View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styles.container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  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Text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Olá Mundo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Text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  &lt;Button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title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"Clique-me"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onPress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console.log(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'Clicou'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&gt;&lt;/Button&gt;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View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136" y="5080678"/>
            <a:ext cx="22288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130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1103024" cy="460857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Para aplicar um </a:t>
            </a:r>
            <a:r>
              <a:rPr lang="pt-BR" sz="1900" dirty="0" err="1"/>
              <a:t>css</a:t>
            </a:r>
            <a:r>
              <a:rPr lang="pt-BR" sz="1900" dirty="0"/>
              <a:t> em um componente, devemos acessar a propriedade </a:t>
            </a:r>
            <a:r>
              <a:rPr lang="pt-BR" sz="1900" dirty="0" err="1"/>
              <a:t>style</a:t>
            </a:r>
            <a:r>
              <a:rPr lang="pt-BR" sz="1900" dirty="0"/>
              <a:t> desse componente. </a:t>
            </a:r>
          </a:p>
          <a:p>
            <a:pPr algn="just"/>
            <a:endParaRPr lang="pt-BR" sz="1900" dirty="0"/>
          </a:p>
          <a:p>
            <a:pPr algn="just"/>
            <a:r>
              <a:rPr lang="pt-BR" sz="1900" dirty="0"/>
              <a:t>Sempre que formos passa uma variável pra um atributo, usamos as chaves {}</a:t>
            </a:r>
          </a:p>
          <a:p>
            <a:pPr algn="just"/>
            <a:endParaRPr lang="pt-BR" sz="1900" dirty="0"/>
          </a:p>
          <a:p>
            <a:pPr marL="109728" indent="0" algn="just">
              <a:buNone/>
            </a:pPr>
            <a:endParaRPr lang="pt-BR" sz="1900" dirty="0"/>
          </a:p>
          <a:p>
            <a:pPr algn="just"/>
            <a:r>
              <a:rPr lang="pt-BR" sz="1900" dirty="0"/>
              <a:t>Os atributos </a:t>
            </a:r>
            <a:r>
              <a:rPr lang="pt-BR" sz="1900" dirty="0" err="1"/>
              <a:t>css’s</a:t>
            </a:r>
            <a:r>
              <a:rPr lang="pt-BR" sz="1900" dirty="0"/>
              <a:t> aqui são os mesmo do HTML, porém usando padrão </a:t>
            </a:r>
            <a:r>
              <a:rPr lang="pt-BR" sz="1900" dirty="0" err="1"/>
              <a:t>camelCase</a:t>
            </a:r>
            <a:r>
              <a:rPr lang="pt-BR" sz="1900" dirty="0"/>
              <a:t>. Também devemos criar a variável através da classe </a:t>
            </a:r>
            <a:r>
              <a:rPr lang="pt-BR" sz="1900" dirty="0" err="1"/>
              <a:t>StyleSheet</a:t>
            </a:r>
            <a:r>
              <a:rPr lang="pt-BR" sz="1900" dirty="0"/>
              <a:t>: </a:t>
            </a:r>
          </a:p>
          <a:p>
            <a:pPr algn="just"/>
            <a:endParaRPr lang="pt-BR" sz="1900" dirty="0"/>
          </a:p>
          <a:p>
            <a:pPr algn="just"/>
            <a:r>
              <a:rPr lang="pt-BR" sz="1900" dirty="0"/>
              <a:t>Pode usar o </a:t>
            </a:r>
            <a:r>
              <a:rPr lang="pt-BR" sz="1900" dirty="0" err="1"/>
              <a:t>snippet</a:t>
            </a:r>
            <a:r>
              <a:rPr lang="pt-BR" sz="1900" dirty="0"/>
              <a:t> “</a:t>
            </a:r>
            <a:r>
              <a:rPr lang="pt-BR" sz="1900" dirty="0" err="1"/>
              <a:t>rnss</a:t>
            </a:r>
            <a:r>
              <a:rPr lang="pt-BR" sz="1900" dirty="0"/>
              <a:t>” para criar o </a:t>
            </a:r>
            <a:r>
              <a:rPr lang="pt-BR" sz="1900" dirty="0" err="1"/>
              <a:t>StyleSheet</a:t>
            </a:r>
            <a:endParaRPr lang="pt-BR" sz="1900" dirty="0"/>
          </a:p>
          <a:p>
            <a:pPr marL="109728" indent="0" algn="just">
              <a:buNone/>
            </a:pPr>
            <a:r>
              <a:rPr lang="pt-BR" sz="1900" dirty="0"/>
              <a:t>modelo do </a:t>
            </a:r>
            <a:r>
              <a:rPr lang="pt-BR" sz="1900" dirty="0" err="1"/>
              <a:t>React</a:t>
            </a:r>
            <a:r>
              <a:rPr lang="pt-BR" sz="1900" dirty="0"/>
              <a:t> </a:t>
            </a:r>
            <a:r>
              <a:rPr lang="pt-BR" sz="1900" dirty="0" err="1"/>
              <a:t>Native</a:t>
            </a:r>
            <a:r>
              <a:rPr lang="pt-BR" sz="1900" dirty="0"/>
              <a:t>.  </a:t>
            </a:r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lvl="1" algn="just"/>
            <a:endParaRPr lang="pt-BR" sz="1800" dirty="0"/>
          </a:p>
        </p:txBody>
      </p:sp>
      <p:sp>
        <p:nvSpPr>
          <p:cNvPr id="6" name="Retângulo 5"/>
          <p:cNvSpPr/>
          <p:nvPr/>
        </p:nvSpPr>
        <p:spPr>
          <a:xfrm>
            <a:off x="4223792" y="3356992"/>
            <a:ext cx="36038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Text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b="1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styles.texto</a:t>
            </a:r>
            <a:r>
              <a:rPr lang="pt-BR" b="1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888088" y="4221088"/>
            <a:ext cx="4464496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styles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StyleSheet.create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container: {	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flex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backgroundColor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'#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fff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alignItems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'center'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justifyContent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'center'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texto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{ </a:t>
            </a:r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fontSize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50 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008858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73066"/>
            <a:ext cx="11247040" cy="4608576"/>
          </a:xfrm>
        </p:spPr>
        <p:txBody>
          <a:bodyPr>
            <a:normAutofit/>
          </a:bodyPr>
          <a:lstStyle/>
          <a:p>
            <a:pPr algn="just"/>
            <a:r>
              <a:rPr lang="pt-BR" sz="2200" dirty="0"/>
              <a:t>Relembrando, para instalar o </a:t>
            </a:r>
            <a:r>
              <a:rPr lang="pt-BR" sz="2200" dirty="0" err="1"/>
              <a:t>React</a:t>
            </a:r>
            <a:r>
              <a:rPr lang="pt-BR" sz="2200" dirty="0"/>
              <a:t> </a:t>
            </a:r>
            <a:r>
              <a:rPr lang="pt-BR" sz="2200" dirty="0" err="1"/>
              <a:t>Native</a:t>
            </a:r>
            <a:r>
              <a:rPr lang="pt-BR" sz="2200" dirty="0"/>
              <a:t> precisamos:</a:t>
            </a:r>
          </a:p>
          <a:p>
            <a:pPr lvl="1" algn="just"/>
            <a:r>
              <a:rPr lang="pt-BR" sz="2200" dirty="0"/>
              <a:t>Instalar o NODE (</a:t>
            </a:r>
            <a:r>
              <a:rPr lang="pt-BR" sz="2200" dirty="0">
                <a:hlinkClick r:id="rId2"/>
              </a:rPr>
              <a:t>https://nodejs.org/</a:t>
            </a:r>
            <a:r>
              <a:rPr lang="pt-BR" sz="2200" dirty="0" err="1">
                <a:hlinkClick r:id="rId2"/>
              </a:rPr>
              <a:t>pt-br</a:t>
            </a:r>
            <a:r>
              <a:rPr lang="pt-BR" sz="2200" dirty="0">
                <a:hlinkClick r:id="rId2"/>
              </a:rPr>
              <a:t>/</a:t>
            </a:r>
            <a:r>
              <a:rPr lang="pt-BR" sz="2200" dirty="0"/>
              <a:t>)</a:t>
            </a:r>
          </a:p>
          <a:p>
            <a:pPr marL="411480" lvl="1" indent="0" algn="just">
              <a:buNone/>
            </a:pPr>
            <a:endParaRPr lang="pt-BR" sz="2200" dirty="0"/>
          </a:p>
          <a:p>
            <a:pPr algn="just"/>
            <a:endParaRPr lang="pt-BR" sz="2200" dirty="0"/>
          </a:p>
          <a:p>
            <a:pPr lvl="1" algn="just"/>
            <a:endParaRPr lang="pt-BR" sz="18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E337B50-069E-F77C-703B-C15284073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672" y="3789040"/>
            <a:ext cx="5760640" cy="1545351"/>
          </a:xfrm>
          <a:prstGeom prst="rect">
            <a:avLst/>
          </a:prstGeom>
        </p:spPr>
      </p:pic>
      <p:sp>
        <p:nvSpPr>
          <p:cNvPr id="6" name="Retângulo Arredondado 11">
            <a:extLst>
              <a:ext uri="{FF2B5EF4-FFF2-40B4-BE49-F238E27FC236}">
                <a16:creationId xmlns:a16="http://schemas.microsoft.com/office/drawing/2014/main" id="{022D26B6-1702-45B4-9349-388E798698AE}"/>
              </a:ext>
            </a:extLst>
          </p:cNvPr>
          <p:cNvSpPr/>
          <p:nvPr/>
        </p:nvSpPr>
        <p:spPr>
          <a:xfrm>
            <a:off x="3373261" y="4270599"/>
            <a:ext cx="2535806" cy="720080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232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1143000"/>
            <a:ext cx="8229600" cy="5022304"/>
          </a:xfrm>
        </p:spPr>
        <p:txBody>
          <a:bodyPr>
            <a:normAutofit/>
          </a:bodyPr>
          <a:lstStyle/>
          <a:p>
            <a:pPr algn="ctr"/>
            <a:r>
              <a:rPr lang="pt-BR" sz="6000" dirty="0"/>
              <a:t>Criando Projeto</a:t>
            </a:r>
          </a:p>
        </p:txBody>
      </p:sp>
    </p:spTree>
    <p:extLst>
      <p:ext uri="{BB962C8B-B14F-4D97-AF65-F5344CB8AC3E}">
        <p14:creationId xmlns:p14="http://schemas.microsoft.com/office/powerpoint/2010/main" val="2071256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92DE8651-B48C-F44C-C7F4-890F442DE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4293096"/>
            <a:ext cx="9257143" cy="2171429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9376" y="2249424"/>
            <a:ext cx="11103024" cy="460857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Para criar um novo projeto usando o expo, execute o comando no terminal (</a:t>
            </a:r>
            <a:r>
              <a:rPr lang="pt-BR" sz="2000" dirty="0" err="1"/>
              <a:t>cmd</a:t>
            </a:r>
            <a:r>
              <a:rPr lang="pt-BR" sz="2000" dirty="0"/>
              <a:t>/</a:t>
            </a:r>
            <a:r>
              <a:rPr lang="pt-BR" sz="2000" dirty="0" err="1"/>
              <a:t>powershell</a:t>
            </a:r>
            <a:r>
              <a:rPr lang="pt-BR" sz="2000" dirty="0"/>
              <a:t>):</a:t>
            </a:r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r>
              <a:rPr lang="pt-BR" sz="1900" dirty="0"/>
              <a:t>Logo em seguida será perguntado qual template gostaria de usar. Em nossas aulas vamos aprender com o </a:t>
            </a:r>
            <a:r>
              <a:rPr lang="pt-BR" sz="1900" dirty="0" err="1"/>
              <a:t>TypeScript</a:t>
            </a:r>
            <a:r>
              <a:rPr lang="pt-BR" sz="1900" dirty="0"/>
              <a:t>, para podermos adicionar as </a:t>
            </a:r>
            <a:r>
              <a:rPr lang="pt-BR" sz="1900" dirty="0" err="1"/>
              <a:t>tipagens</a:t>
            </a:r>
            <a:r>
              <a:rPr lang="pt-BR" sz="1900" dirty="0"/>
              <a:t> ao nosso código.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novo projeto</a:t>
            </a:r>
          </a:p>
        </p:txBody>
      </p:sp>
      <p:sp>
        <p:nvSpPr>
          <p:cNvPr id="4" name="Retângulo 3"/>
          <p:cNvSpPr/>
          <p:nvPr/>
        </p:nvSpPr>
        <p:spPr>
          <a:xfrm>
            <a:off x="3719736" y="2701376"/>
            <a:ext cx="374441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000" dirty="0" err="1"/>
              <a:t>npx</a:t>
            </a:r>
            <a:r>
              <a:rPr lang="pt-BR" sz="2000" dirty="0"/>
              <a:t> </a:t>
            </a:r>
            <a:r>
              <a:rPr lang="pt-BR" sz="2000" dirty="0" err="1"/>
              <a:t>create</a:t>
            </a:r>
            <a:r>
              <a:rPr lang="pt-BR" sz="2000" dirty="0"/>
              <a:t>-expo-app --template</a:t>
            </a:r>
          </a:p>
        </p:txBody>
      </p:sp>
      <p:sp>
        <p:nvSpPr>
          <p:cNvPr id="9" name="Retângulo Arredondado 8"/>
          <p:cNvSpPr/>
          <p:nvPr/>
        </p:nvSpPr>
        <p:spPr>
          <a:xfrm>
            <a:off x="1127448" y="5378810"/>
            <a:ext cx="9073008" cy="348006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367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novo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9376" y="2249424"/>
            <a:ext cx="11103024" cy="460857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Caso use Windows e apareça um erro como: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marL="109728" indent="0" algn="just">
              <a:buNone/>
            </a:pPr>
            <a:endParaRPr lang="pt-BR" sz="2000" dirty="0"/>
          </a:p>
          <a:p>
            <a:pPr marL="109728" indent="0" algn="just">
              <a:buNone/>
            </a:pPr>
            <a:endParaRPr lang="pt-BR" sz="2000" dirty="0"/>
          </a:p>
          <a:p>
            <a:pPr algn="just"/>
            <a:r>
              <a:rPr lang="pt-BR" sz="2000" dirty="0"/>
              <a:t>Basta executar o seguinte comando no </a:t>
            </a:r>
            <a:r>
              <a:rPr lang="pt-BR" sz="2000" dirty="0" err="1"/>
              <a:t>PowerShell</a:t>
            </a:r>
            <a:r>
              <a:rPr lang="pt-BR" sz="2000" dirty="0"/>
              <a:t> como </a:t>
            </a:r>
            <a:r>
              <a:rPr lang="pt-BR" sz="2000" b="1" u="sng" dirty="0"/>
              <a:t>Administrador</a:t>
            </a:r>
            <a:r>
              <a:rPr lang="pt-BR" sz="2000" dirty="0"/>
              <a:t> e aceitar:</a:t>
            </a:r>
            <a:endParaRPr lang="pt-BR" sz="19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16C4C07-B96E-4935-9167-A200B47B7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448" y="2708920"/>
            <a:ext cx="8438728" cy="9848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C:\Users\carlos\AppData\Roaming\npm\expo.ps1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cannot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be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loaded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because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running scripts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is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disabled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on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this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system. For more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information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,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see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about_Execution_Policies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at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https:/go.microsoft.com/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fwlink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/?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LinkID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=135170. At line:1 char:1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B65705B-7A3B-4FBD-86F5-E1178BECE920}"/>
              </a:ext>
            </a:extLst>
          </p:cNvPr>
          <p:cNvSpPr txBox="1"/>
          <p:nvPr/>
        </p:nvSpPr>
        <p:spPr>
          <a:xfrm>
            <a:off x="3714214" y="4550442"/>
            <a:ext cx="32651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242729"/>
                </a:solidFill>
                <a:effectLst/>
                <a:latin typeface="-apple-system"/>
              </a:rPr>
              <a:t>Set-</a:t>
            </a:r>
            <a:r>
              <a:rPr lang="pt-BR" b="0" i="0" dirty="0" err="1">
                <a:solidFill>
                  <a:srgbClr val="242729"/>
                </a:solidFill>
                <a:effectLst/>
                <a:latin typeface="-apple-system"/>
              </a:rPr>
              <a:t>ExecutionPolicy</a:t>
            </a:r>
            <a:r>
              <a:rPr lang="pt-BR" b="0" i="0" dirty="0">
                <a:solidFill>
                  <a:srgbClr val="242729"/>
                </a:solidFill>
                <a:effectLst/>
                <a:latin typeface="-apple-system"/>
              </a:rPr>
              <a:t> </a:t>
            </a:r>
            <a:r>
              <a:rPr lang="pt-BR" b="0" i="0" dirty="0" err="1">
                <a:solidFill>
                  <a:srgbClr val="242729"/>
                </a:solidFill>
                <a:effectLst/>
                <a:latin typeface="-apple-system"/>
              </a:rPr>
              <a:t>Unrestricted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852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Alternativa Online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Uma alternativa bacana também é o Snack Expo, que permite criar projetos simples online 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13" name="Retângulo 12"/>
          <p:cNvSpPr/>
          <p:nvPr/>
        </p:nvSpPr>
        <p:spPr>
          <a:xfrm>
            <a:off x="7032104" y="1143000"/>
            <a:ext cx="2927404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BR" sz="2000" dirty="0"/>
              <a:t>https://snack.expo.dev/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03BF03D-AA21-53C1-84A7-3578F720E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2916742"/>
            <a:ext cx="5300000" cy="299047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428A610-CB39-7D76-19E2-7AB3E787E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2024" y="2852936"/>
            <a:ext cx="2286868" cy="3505576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D856982-C4E3-F234-9AD9-638464E24E10}"/>
              </a:ext>
            </a:extLst>
          </p:cNvPr>
          <p:cNvSpPr txBox="1"/>
          <p:nvPr/>
        </p:nvSpPr>
        <p:spPr>
          <a:xfrm>
            <a:off x="8760297" y="2916742"/>
            <a:ext cx="3312368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/>
              <a:t>As opções</a:t>
            </a:r>
            <a:br>
              <a:rPr lang="pt-BR" sz="1400" dirty="0"/>
            </a:br>
            <a:r>
              <a:rPr lang="pt-BR" sz="1400" dirty="0" err="1"/>
              <a:t>My</a:t>
            </a:r>
            <a:r>
              <a:rPr lang="pt-BR" sz="1400" dirty="0"/>
              <a:t> Device – permite roda no seu celular scaneando o </a:t>
            </a:r>
            <a:r>
              <a:rPr lang="pt-BR" sz="1400" dirty="0" err="1"/>
              <a:t>qrcode</a:t>
            </a:r>
            <a:r>
              <a:rPr lang="pt-BR" sz="1400" dirty="0"/>
              <a:t> no app Expo Go</a:t>
            </a:r>
          </a:p>
          <a:p>
            <a:endParaRPr lang="pt-BR" sz="1400" dirty="0"/>
          </a:p>
          <a:p>
            <a:r>
              <a:rPr lang="pt-BR" sz="1400" dirty="0"/>
              <a:t>iOS/Android – usar um emulador do expo (Terá fila de espera)</a:t>
            </a:r>
          </a:p>
          <a:p>
            <a:endParaRPr lang="pt-BR" sz="1400" dirty="0"/>
          </a:p>
          <a:p>
            <a:r>
              <a:rPr lang="pt-BR" sz="1400" dirty="0"/>
              <a:t>Web – Rodar a versão web do seu app, que pode não ter alguns recursos funcionais.</a:t>
            </a:r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C74D5AE3-65EE-482E-E2E4-BCFEB563120E}"/>
              </a:ext>
            </a:extLst>
          </p:cNvPr>
          <p:cNvCxnSpPr>
            <a:cxnSpLocks/>
            <a:endCxn id="9" idx="1"/>
          </p:cNvCxnSpPr>
          <p:nvPr/>
        </p:nvCxnSpPr>
        <p:spPr>
          <a:xfrm rot="16200000" flipH="1">
            <a:off x="5255610" y="3549310"/>
            <a:ext cx="1176724" cy="93610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EFCA6AB0-4E2C-EA56-54DF-389330B7A4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1230" y="5214926"/>
            <a:ext cx="2285714" cy="153333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53F6C07-08DE-AE5C-1A75-8015326529A5}"/>
              </a:ext>
            </a:extLst>
          </p:cNvPr>
          <p:cNvSpPr txBox="1"/>
          <p:nvPr/>
        </p:nvSpPr>
        <p:spPr>
          <a:xfrm>
            <a:off x="8728798" y="6268669"/>
            <a:ext cx="266970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/>
              <a:t>Pode escolher a versão do expo </a:t>
            </a:r>
          </a:p>
        </p:txBody>
      </p:sp>
      <p:cxnSp>
        <p:nvCxnSpPr>
          <p:cNvPr id="8" name="Conector: Angulado 7">
            <a:extLst>
              <a:ext uri="{FF2B5EF4-FFF2-40B4-BE49-F238E27FC236}">
                <a16:creationId xmlns:a16="http://schemas.microsoft.com/office/drawing/2014/main" id="{24C7F6A5-E256-CDAB-AE33-C99E6F6CD450}"/>
              </a:ext>
            </a:extLst>
          </p:cNvPr>
          <p:cNvCxnSpPr>
            <a:cxnSpLocks/>
          </p:cNvCxnSpPr>
          <p:nvPr/>
        </p:nvCxnSpPr>
        <p:spPr>
          <a:xfrm>
            <a:off x="4871864" y="5841288"/>
            <a:ext cx="1339763" cy="7560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48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1143000"/>
            <a:ext cx="8229600" cy="5022304"/>
          </a:xfrm>
        </p:spPr>
        <p:txBody>
          <a:bodyPr>
            <a:normAutofit/>
          </a:bodyPr>
          <a:lstStyle/>
          <a:p>
            <a:pPr algn="ctr"/>
            <a:r>
              <a:rPr lang="pt-BR" sz="6000" dirty="0"/>
              <a:t>Estrutura do Projeto</a:t>
            </a:r>
          </a:p>
        </p:txBody>
      </p:sp>
    </p:spTree>
    <p:extLst>
      <p:ext uri="{BB962C8B-B14F-4D97-AF65-F5344CB8AC3E}">
        <p14:creationId xmlns:p14="http://schemas.microsoft.com/office/powerpoint/2010/main" val="2356188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07368" y="2249424"/>
            <a:ext cx="11449272" cy="460857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O </a:t>
            </a:r>
            <a:r>
              <a:rPr lang="pt-BR" sz="1900" dirty="0" err="1"/>
              <a:t>ReactNative</a:t>
            </a:r>
            <a:r>
              <a:rPr lang="pt-BR" sz="1900" dirty="0"/>
              <a:t> na realidade </a:t>
            </a:r>
            <a:r>
              <a:rPr lang="pt-BR" sz="1900" u="sng" dirty="0"/>
              <a:t>não</a:t>
            </a:r>
            <a:r>
              <a:rPr lang="pt-BR" sz="1900" dirty="0"/>
              <a:t> é um </a:t>
            </a:r>
            <a:r>
              <a:rPr lang="pt-BR" sz="1900" u="sng" dirty="0"/>
              <a:t>framework</a:t>
            </a:r>
            <a:r>
              <a:rPr lang="pt-BR" sz="1900" dirty="0"/>
              <a:t>, mas sim uma </a:t>
            </a:r>
            <a:r>
              <a:rPr lang="pt-BR" sz="1900" u="sng" dirty="0"/>
              <a:t>biblioteca</a:t>
            </a:r>
            <a:r>
              <a:rPr lang="pt-BR" sz="1900" dirty="0"/>
              <a:t>. Por tanto não possui uma estrutura bem definida  de onde fica cada elemento, o programador que escolhe como organizar.</a:t>
            </a:r>
          </a:p>
          <a:p>
            <a:pPr algn="just"/>
            <a:endParaRPr lang="pt-BR" sz="1900" dirty="0"/>
          </a:p>
          <a:p>
            <a:pPr algn="just"/>
            <a:r>
              <a:rPr lang="pt-BR" sz="1900" dirty="0"/>
              <a:t>Ao criar um novo projeto, teremos os seguintes arquivos:</a:t>
            </a:r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lvl="1" algn="just"/>
            <a:endParaRPr lang="pt-BR" sz="1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Projeto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671080" y="3789040"/>
            <a:ext cx="731161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Pasta onde é disponibilizado o ícone e </a:t>
            </a:r>
            <a:r>
              <a:rPr lang="pt-BR" dirty="0" err="1"/>
              <a:t>splashscreen</a:t>
            </a:r>
            <a:r>
              <a:rPr lang="pt-BR" dirty="0"/>
              <a:t> ao abrir aplicativo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590385"/>
            <a:ext cx="2016224" cy="3250397"/>
          </a:xfrm>
          <a:prstGeom prst="rect">
            <a:avLst/>
          </a:prstGeom>
        </p:spPr>
      </p:pic>
      <p:cxnSp>
        <p:nvCxnSpPr>
          <p:cNvPr id="8" name="Conector Angulado 7"/>
          <p:cNvCxnSpPr>
            <a:stCxn id="6" idx="1"/>
          </p:cNvCxnSpPr>
          <p:nvPr/>
        </p:nvCxnSpPr>
        <p:spPr>
          <a:xfrm rot="10800000">
            <a:off x="1574954" y="3749416"/>
            <a:ext cx="3096127" cy="22429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4655840" y="4139788"/>
            <a:ext cx="708238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Pasta onde ficam os pacotes de terceiros </a:t>
            </a:r>
            <a:r>
              <a:rPr lang="pt-BR" dirty="0" err="1"/>
              <a:t>baixandos</a:t>
            </a:r>
            <a:r>
              <a:rPr lang="pt-BR" dirty="0"/>
              <a:t> pelo </a:t>
            </a:r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install</a:t>
            </a:r>
            <a:endParaRPr lang="pt-BR" dirty="0"/>
          </a:p>
        </p:txBody>
      </p:sp>
      <p:cxnSp>
        <p:nvCxnSpPr>
          <p:cNvPr id="25" name="Conector Angulado 24"/>
          <p:cNvCxnSpPr>
            <a:stCxn id="24" idx="1"/>
          </p:cNvCxnSpPr>
          <p:nvPr/>
        </p:nvCxnSpPr>
        <p:spPr>
          <a:xfrm rot="10800000">
            <a:off x="2207568" y="4008088"/>
            <a:ext cx="2448272" cy="3163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4223792" y="5130244"/>
            <a:ext cx="53944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Arquivos usado pelo expo para configurar as builds</a:t>
            </a:r>
          </a:p>
        </p:txBody>
      </p:sp>
      <p:cxnSp>
        <p:nvCxnSpPr>
          <p:cNvPr id="31" name="Conector Angulado 30"/>
          <p:cNvCxnSpPr>
            <a:stCxn id="28" idx="1"/>
          </p:cNvCxnSpPr>
          <p:nvPr/>
        </p:nvCxnSpPr>
        <p:spPr>
          <a:xfrm rot="10800000">
            <a:off x="1775520" y="4998684"/>
            <a:ext cx="2448272" cy="3162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4223793" y="5513322"/>
            <a:ext cx="468052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Arquivo inicial a ser carregado na aplicação</a:t>
            </a:r>
          </a:p>
        </p:txBody>
      </p:sp>
      <p:cxnSp>
        <p:nvCxnSpPr>
          <p:cNvPr id="33" name="Conector Angulado 32"/>
          <p:cNvCxnSpPr>
            <a:stCxn id="32" idx="1"/>
          </p:cNvCxnSpPr>
          <p:nvPr/>
        </p:nvCxnSpPr>
        <p:spPr>
          <a:xfrm rot="10800000">
            <a:off x="1574957" y="5349432"/>
            <a:ext cx="2648836" cy="3485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4376192" y="5665722"/>
            <a:ext cx="690438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Arquivo de configuração do pacote node com todos os pacotes que devem ser baixados ou executados pelo comando NPM</a:t>
            </a:r>
          </a:p>
        </p:txBody>
      </p:sp>
      <p:cxnSp>
        <p:nvCxnSpPr>
          <p:cNvPr id="35" name="Conector Angulado 34"/>
          <p:cNvCxnSpPr>
            <a:stCxn id="34" idx="1"/>
          </p:cNvCxnSpPr>
          <p:nvPr/>
        </p:nvCxnSpPr>
        <p:spPr>
          <a:xfrm rot="10800000" flipV="1">
            <a:off x="2207572" y="5988888"/>
            <a:ext cx="2168621" cy="3204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4376193" y="5970492"/>
            <a:ext cx="56082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Regras de compilação do </a:t>
            </a:r>
            <a:r>
              <a:rPr lang="pt-BR" dirty="0" err="1"/>
              <a:t>TypeScript</a:t>
            </a:r>
            <a:r>
              <a:rPr lang="pt-BR" dirty="0"/>
              <a:t> para </a:t>
            </a:r>
            <a:r>
              <a:rPr lang="pt-BR" dirty="0" err="1"/>
              <a:t>JavaScript</a:t>
            </a:r>
            <a:endParaRPr lang="pt-BR" dirty="0"/>
          </a:p>
        </p:txBody>
      </p:sp>
      <p:cxnSp>
        <p:nvCxnSpPr>
          <p:cNvPr id="38" name="Conector Angulado 37"/>
          <p:cNvCxnSpPr>
            <a:stCxn id="37" idx="1"/>
          </p:cNvCxnSpPr>
          <p:nvPr/>
        </p:nvCxnSpPr>
        <p:spPr>
          <a:xfrm rot="10800000" flipV="1">
            <a:off x="2207575" y="6155158"/>
            <a:ext cx="2168618" cy="4589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21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24" grpId="0" animBg="1"/>
      <p:bldP spid="24" grpId="1" animBg="1"/>
      <p:bldP spid="28" grpId="0" animBg="1"/>
      <p:bldP spid="28" grpId="1" animBg="1"/>
      <p:bldP spid="32" grpId="0" animBg="1"/>
      <p:bldP spid="32" grpId="1" animBg="1"/>
      <p:bldP spid="34" grpId="0" animBg="1"/>
      <p:bldP spid="34" grpId="1" animBg="1"/>
      <p:bldP spid="37" grpId="0" animBg="1"/>
      <p:bldP spid="37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2421</TotalTime>
  <Words>1732</Words>
  <Application>Microsoft Office PowerPoint</Application>
  <PresentationFormat>Widescreen</PresentationFormat>
  <Paragraphs>275</Paragraphs>
  <Slides>23</Slides>
  <Notes>1</Notes>
  <HiddenSlides>1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2" baseType="lpstr">
      <vt:lpstr>-apple-system</vt:lpstr>
      <vt:lpstr>Arial</vt:lpstr>
      <vt:lpstr>Calibri</vt:lpstr>
      <vt:lpstr>Consolas</vt:lpstr>
      <vt:lpstr>Georgia</vt:lpstr>
      <vt:lpstr>inherit</vt:lpstr>
      <vt:lpstr>Trebuchet MS</vt:lpstr>
      <vt:lpstr>Wingdings 2</vt:lpstr>
      <vt:lpstr>Urbano</vt:lpstr>
      <vt:lpstr>Programação Mobile Introdução – ReactNative</vt:lpstr>
      <vt:lpstr>Instalação</vt:lpstr>
      <vt:lpstr>Instalação</vt:lpstr>
      <vt:lpstr>Criando Projeto</vt:lpstr>
      <vt:lpstr>Criando novo projeto</vt:lpstr>
      <vt:lpstr>Criando novo projeto</vt:lpstr>
      <vt:lpstr>Alternativa Online</vt:lpstr>
      <vt:lpstr>Estrutura do Projeto</vt:lpstr>
      <vt:lpstr>Estrutura do Projeto</vt:lpstr>
      <vt:lpstr>package.json</vt:lpstr>
      <vt:lpstr>AppEntry.js</vt:lpstr>
      <vt:lpstr>CLI</vt:lpstr>
      <vt:lpstr>CLI</vt:lpstr>
      <vt:lpstr>CLI</vt:lpstr>
      <vt:lpstr>Cliente Expo</vt:lpstr>
      <vt:lpstr>Expo – QR Code</vt:lpstr>
      <vt:lpstr>Alterando o Aplicativo</vt:lpstr>
      <vt:lpstr>Estrutura Básica do código</vt:lpstr>
      <vt:lpstr>Estrutura Básica do código</vt:lpstr>
      <vt:lpstr>Formato de Classe</vt:lpstr>
      <vt:lpstr>Testando o Código</vt:lpstr>
      <vt:lpstr>Components</vt:lpstr>
      <vt:lpstr>CSS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Padrões de Projeto Padrões Criacionais(Revisão)</dc:title>
  <dc:creator>Carlos W. Gama</dc:creator>
  <cp:lastModifiedBy>Carlos W. Gama</cp:lastModifiedBy>
  <cp:revision>258</cp:revision>
  <dcterms:created xsi:type="dcterms:W3CDTF">2017-03-10T13:05:03Z</dcterms:created>
  <dcterms:modified xsi:type="dcterms:W3CDTF">2023-08-08T18:16:40Z</dcterms:modified>
</cp:coreProperties>
</file>