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3"/>
  </p:notesMasterIdLst>
  <p:sldIdLst>
    <p:sldId id="256" r:id="rId2"/>
    <p:sldId id="265" r:id="rId3"/>
    <p:sldId id="257" r:id="rId4"/>
    <p:sldId id="284" r:id="rId5"/>
    <p:sldId id="285" r:id="rId6"/>
    <p:sldId id="266" r:id="rId7"/>
    <p:sldId id="267" r:id="rId8"/>
    <p:sldId id="286" r:id="rId9"/>
    <p:sldId id="287" r:id="rId10"/>
    <p:sldId id="289" r:id="rId11"/>
    <p:sldId id="290" r:id="rId12"/>
    <p:sldId id="288" r:id="rId13"/>
    <p:sldId id="293" r:id="rId14"/>
    <p:sldId id="294" r:id="rId15"/>
    <p:sldId id="321" r:id="rId16"/>
    <p:sldId id="292" r:id="rId17"/>
    <p:sldId id="296" r:id="rId18"/>
    <p:sldId id="297" r:id="rId19"/>
    <p:sldId id="298" r:id="rId20"/>
    <p:sldId id="295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8" r:id="rId29"/>
    <p:sldId id="291" r:id="rId30"/>
    <p:sldId id="306" r:id="rId31"/>
    <p:sldId id="307" r:id="rId32"/>
    <p:sldId id="322" r:id="rId33"/>
    <p:sldId id="310" r:id="rId34"/>
    <p:sldId id="312" r:id="rId35"/>
    <p:sldId id="313" r:id="rId36"/>
    <p:sldId id="314" r:id="rId37"/>
    <p:sldId id="315" r:id="rId38"/>
    <p:sldId id="311" r:id="rId39"/>
    <p:sldId id="316" r:id="rId40"/>
    <p:sldId id="317" r:id="rId41"/>
    <p:sldId id="318" r:id="rId4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2932035-92C6-459D-8B61-AC17E5614441}">
          <p14:sldIdLst>
            <p14:sldId id="256"/>
            <p14:sldId id="265"/>
            <p14:sldId id="257"/>
            <p14:sldId id="284"/>
            <p14:sldId id="285"/>
            <p14:sldId id="266"/>
            <p14:sldId id="267"/>
            <p14:sldId id="286"/>
            <p14:sldId id="287"/>
            <p14:sldId id="289"/>
            <p14:sldId id="290"/>
            <p14:sldId id="288"/>
            <p14:sldId id="293"/>
            <p14:sldId id="294"/>
          </p14:sldIdLst>
        </p14:section>
        <p14:section name="Seção sem Título" id="{D5A6A976-DB69-4812-861B-E58A59715F69}">
          <p14:sldIdLst>
            <p14:sldId id="321"/>
            <p14:sldId id="292"/>
            <p14:sldId id="296"/>
            <p14:sldId id="297"/>
            <p14:sldId id="298"/>
            <p14:sldId id="295"/>
            <p14:sldId id="299"/>
            <p14:sldId id="300"/>
            <p14:sldId id="301"/>
            <p14:sldId id="302"/>
            <p14:sldId id="303"/>
            <p14:sldId id="304"/>
            <p14:sldId id="305"/>
            <p14:sldId id="308"/>
            <p14:sldId id="291"/>
            <p14:sldId id="306"/>
            <p14:sldId id="307"/>
            <p14:sldId id="322"/>
            <p14:sldId id="310"/>
            <p14:sldId id="312"/>
            <p14:sldId id="313"/>
            <p14:sldId id="314"/>
            <p14:sldId id="315"/>
            <p14:sldId id="311"/>
            <p14:sldId id="316"/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73" autoAdjust="0"/>
  </p:normalViewPr>
  <p:slideViewPr>
    <p:cSldViewPr>
      <p:cViewPr varScale="1">
        <p:scale>
          <a:sx n="99" d="100"/>
          <a:sy n="99" d="100"/>
        </p:scale>
        <p:origin x="2532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729D6-3747-4F59-93EF-4EAF2AED0C03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A549E-04EB-4938-9B9F-6451E71983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903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A549E-04EB-4938-9B9F-6451E71983D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337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A549E-04EB-4938-9B9F-6451E71983DA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57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tângu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tângu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tângu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tângu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tângu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tângu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tângu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tângu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tângu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tângu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tângu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tângu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eactnative.dev/docs/components-and-api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9536" y="1412777"/>
            <a:ext cx="8424936" cy="2187674"/>
          </a:xfrm>
        </p:spPr>
        <p:txBody>
          <a:bodyPr>
            <a:noAutofit/>
          </a:bodyPr>
          <a:lstStyle/>
          <a:p>
            <a:r>
              <a:rPr lang="pt-BR" sz="6000"/>
              <a:t>Programação Mobile</a:t>
            </a:r>
            <a:br>
              <a:rPr lang="pt-BR" sz="6000" dirty="0"/>
            </a:br>
            <a:r>
              <a:rPr lang="pt-BR" sz="3600" dirty="0"/>
              <a:t>Interface</a:t>
            </a: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07568" y="5301208"/>
            <a:ext cx="6400800" cy="1104528"/>
          </a:xfrm>
        </p:spPr>
        <p:txBody>
          <a:bodyPr/>
          <a:lstStyle/>
          <a:p>
            <a:pPr algn="l"/>
            <a:r>
              <a:rPr lang="pt-BR" dirty="0"/>
              <a:t>Professor: Carlos Alberto</a:t>
            </a:r>
          </a:p>
          <a:p>
            <a:pPr algn="l"/>
            <a:r>
              <a:rPr lang="pt-BR" dirty="0" err="1"/>
              <a:t>Email</a:t>
            </a:r>
            <a:r>
              <a:rPr lang="pt-BR" dirty="0"/>
              <a:t>: carloswgama@gmail.com</a:t>
            </a:r>
          </a:p>
        </p:txBody>
      </p:sp>
    </p:spTree>
    <p:extLst>
      <p:ext uri="{BB962C8B-B14F-4D97-AF65-F5344CB8AC3E}">
        <p14:creationId xmlns:p14="http://schemas.microsoft.com/office/powerpoint/2010/main" val="305480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Cuidados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No </a:t>
            </a:r>
            <a:r>
              <a:rPr lang="pt-BR" sz="1900" dirty="0" err="1"/>
              <a:t>React</a:t>
            </a:r>
            <a:r>
              <a:rPr lang="pt-BR" sz="1900" dirty="0"/>
              <a:t> </a:t>
            </a:r>
            <a:r>
              <a:rPr lang="pt-BR" sz="1900" dirty="0" err="1"/>
              <a:t>Native</a:t>
            </a:r>
            <a:r>
              <a:rPr lang="pt-BR" sz="1900" dirty="0"/>
              <a:t>, devemos retornar apenas uma TAG. Por tanto se quiser retornar mais de uma, deve deixa-las dentro de uma </a:t>
            </a:r>
            <a:r>
              <a:rPr lang="pt-BR" sz="1900" dirty="0" err="1"/>
              <a:t>tag</a:t>
            </a:r>
            <a:r>
              <a:rPr lang="pt-BR" sz="1900" dirty="0"/>
              <a:t> maior:</a:t>
            </a:r>
            <a:endParaRPr lang="pt-BR" sz="19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just"/>
            <a:endParaRPr lang="pt-BR" sz="19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just"/>
            <a:endParaRPr lang="pt-BR" sz="19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just"/>
            <a:endParaRPr lang="pt-BR" sz="19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just"/>
            <a:endParaRPr lang="pt-BR" sz="19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just"/>
            <a:endParaRPr lang="pt-BR" sz="19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Quando seu código apenas possui uma linha, não é preciso usar os parênteses no retorno. Mas caso possua mais de uma linha, você deve usar parênteses.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lvl="1" algn="just"/>
            <a:endParaRPr lang="pt-BR" sz="1800" dirty="0"/>
          </a:p>
        </p:txBody>
      </p:sp>
      <p:sp>
        <p:nvSpPr>
          <p:cNvPr id="4" name="Retângulo 3"/>
          <p:cNvSpPr/>
          <p:nvPr/>
        </p:nvSpPr>
        <p:spPr>
          <a:xfrm>
            <a:off x="911424" y="2924944"/>
            <a:ext cx="446449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//Errado!</a:t>
            </a:r>
          </a:p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componente() {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Texto 1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           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Texto 2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12024" y="2647945"/>
            <a:ext cx="478112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Correto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componente()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&lt;View&gt;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	     	&lt;Text&gt;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Texto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&lt;/Text&gt;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		&lt;Text&gt;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Olá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mundo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&lt;/Text&gt;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&lt;/View&gt;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07369" y="5420296"/>
            <a:ext cx="51125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componente()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&lt;View&gt;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	  &lt;Text&gt;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Olá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Mundo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&lt;/Text&gt;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	&lt;/View&gt;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//Use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parêntesis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856423" y="5436050"/>
            <a:ext cx="60002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componente()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&lt;View&gt;&lt;Text&gt;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Olá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Mundo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&lt;/Text&gt;&lt;/View&gt;</a:t>
            </a: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//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Não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precisa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parêntesis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42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Cuidados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Sempre que for introduzir uma variável junto as </a:t>
            </a:r>
            <a:r>
              <a:rPr lang="pt-BR" sz="1900" dirty="0" err="1"/>
              <a:t>tags</a:t>
            </a:r>
            <a:r>
              <a:rPr lang="pt-BR" sz="1900" dirty="0"/>
              <a:t> a serem </a:t>
            </a:r>
            <a:r>
              <a:rPr lang="pt-BR" sz="1900" dirty="0" err="1"/>
              <a:t>rederizadas</a:t>
            </a:r>
            <a:r>
              <a:rPr lang="pt-BR" sz="1900" dirty="0"/>
              <a:t>, a coloque entre chaves { }:</a:t>
            </a:r>
            <a:endParaRPr lang="pt-BR" sz="19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lvl="1" algn="just"/>
            <a:endParaRPr lang="pt-BR" sz="1800" dirty="0"/>
          </a:p>
        </p:txBody>
      </p:sp>
      <p:sp>
        <p:nvSpPr>
          <p:cNvPr id="6" name="Retângulo 5"/>
          <p:cNvSpPr/>
          <p:nvPr/>
        </p:nvSpPr>
        <p:spPr>
          <a:xfrm>
            <a:off x="3359696" y="3068960"/>
            <a:ext cx="45365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componente() {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texto =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'Olá mundo'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		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texto</a:t>
            </a: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	  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59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Imagem de Fundo!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Para a nossa tela inicial, vamos adicionar uma imagem de fundo disponibilizada no link abaixo: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Baixe a imagem e adicione na pasta /</a:t>
            </a:r>
            <a:r>
              <a:rPr lang="pt-BR" sz="1900" dirty="0" err="1"/>
              <a:t>src</a:t>
            </a:r>
            <a:r>
              <a:rPr lang="pt-BR" sz="1900" dirty="0"/>
              <a:t>/</a:t>
            </a:r>
            <a:r>
              <a:rPr lang="pt-BR" sz="1900" dirty="0" err="1"/>
              <a:t>assets</a:t>
            </a:r>
            <a:r>
              <a:rPr lang="pt-BR" sz="1900" dirty="0"/>
              <a:t>/</a:t>
            </a:r>
            <a:r>
              <a:rPr lang="pt-BR" sz="1900" dirty="0" err="1"/>
              <a:t>imgs</a:t>
            </a:r>
            <a:r>
              <a:rPr lang="pt-BR" sz="1900" dirty="0"/>
              <a:t> com o nome background.png.  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lvl="1" algn="just"/>
            <a:endParaRPr lang="pt-BR" sz="1800" dirty="0"/>
          </a:p>
        </p:txBody>
      </p:sp>
      <p:sp>
        <p:nvSpPr>
          <p:cNvPr id="5" name="Retângulo 4"/>
          <p:cNvSpPr/>
          <p:nvPr/>
        </p:nvSpPr>
        <p:spPr>
          <a:xfrm>
            <a:off x="4511824" y="2636912"/>
            <a:ext cx="353814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2800" dirty="0"/>
              <a:t>http://bit.ly/2Xfyq3t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1C2E828-B4E8-4147-A96E-0E96A312D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3801331"/>
            <a:ext cx="3295238" cy="1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54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Imagem de Fundo!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Para adicionar uma imagem de fundo, vamos dizer que nossos elementos estão dentro da </a:t>
            </a:r>
            <a:r>
              <a:rPr lang="pt-BR" sz="1900" dirty="0" err="1"/>
              <a:t>tag</a:t>
            </a:r>
            <a:r>
              <a:rPr lang="pt-BR" sz="1900" dirty="0"/>
              <a:t> &lt;</a:t>
            </a:r>
            <a:r>
              <a:rPr lang="pt-BR" sz="1900" dirty="0" err="1"/>
              <a:t>ImageBackground</a:t>
            </a:r>
            <a:r>
              <a:rPr lang="pt-BR" sz="1900" dirty="0"/>
              <a:t>&gt;.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r>
              <a:rPr lang="pt-BR" sz="2000" dirty="0"/>
              <a:t>Essa </a:t>
            </a:r>
            <a:r>
              <a:rPr lang="pt-BR" sz="2000" dirty="0" err="1"/>
              <a:t>tag</a:t>
            </a:r>
            <a:r>
              <a:rPr lang="pt-BR" sz="2000" dirty="0"/>
              <a:t> precisa de duas informações passadas via propriedades:</a:t>
            </a:r>
          </a:p>
          <a:p>
            <a:pPr lvl="1" algn="just"/>
            <a:r>
              <a:rPr lang="pt-BR" sz="1800" dirty="0" err="1"/>
              <a:t>source</a:t>
            </a:r>
            <a:r>
              <a:rPr lang="pt-BR" sz="1800" dirty="0"/>
              <a:t> -&gt; Define a imagem de fundo</a:t>
            </a:r>
          </a:p>
          <a:p>
            <a:pPr lvl="1" algn="just"/>
            <a:r>
              <a:rPr lang="pt-BR" sz="1800" dirty="0" err="1"/>
              <a:t>style</a:t>
            </a:r>
            <a:r>
              <a:rPr lang="pt-BR" sz="1800" dirty="0"/>
              <a:t> com </a:t>
            </a:r>
            <a:r>
              <a:rPr lang="pt-BR" sz="1800" dirty="0" err="1"/>
              <a:t>width</a:t>
            </a:r>
            <a:r>
              <a:rPr lang="pt-BR" sz="1800" dirty="0"/>
              <a:t> e </a:t>
            </a:r>
            <a:r>
              <a:rPr lang="pt-BR" sz="1800" dirty="0" err="1"/>
              <a:t>height</a:t>
            </a:r>
            <a:r>
              <a:rPr lang="pt-BR" sz="1800" dirty="0"/>
              <a:t> -&gt; Define o </a:t>
            </a:r>
            <a:r>
              <a:rPr lang="pt-BR" sz="1800" dirty="0" err="1"/>
              <a:t>css</a:t>
            </a:r>
            <a:r>
              <a:rPr lang="pt-BR" sz="1800" dirty="0"/>
              <a:t> da altura e largura da imagem.  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</p:txBody>
      </p:sp>
      <p:sp>
        <p:nvSpPr>
          <p:cNvPr id="6" name="Retângulo 5"/>
          <p:cNvSpPr/>
          <p:nvPr/>
        </p:nvSpPr>
        <p:spPr>
          <a:xfrm>
            <a:off x="983432" y="2924944"/>
            <a:ext cx="48965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componente()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ImageBackground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	   &lt;View&gt;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		&lt;Text&gt;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Olá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Mundo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&lt;/Text&gt;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	   &lt;/View&gt;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    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ImageBackground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66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Imagem de Fundo!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Para importar a imagem podemos usar o comando </a:t>
            </a:r>
            <a:r>
              <a:rPr lang="pt-BR" sz="1900" u="sng" dirty="0" err="1"/>
              <a:t>import</a:t>
            </a:r>
            <a:r>
              <a:rPr lang="pt-BR" sz="1900" dirty="0"/>
              <a:t>: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Ou </a:t>
            </a:r>
            <a:r>
              <a:rPr lang="pt-BR" sz="1900" u="sng" dirty="0" err="1"/>
              <a:t>require</a:t>
            </a:r>
            <a:r>
              <a:rPr lang="pt-BR" sz="1900" dirty="0"/>
              <a:t>: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lvl="1" algn="just"/>
            <a:endParaRPr lang="pt-BR" sz="1800" dirty="0"/>
          </a:p>
        </p:txBody>
      </p:sp>
      <p:sp>
        <p:nvSpPr>
          <p:cNvPr id="4" name="Retângulo 3"/>
          <p:cNvSpPr/>
          <p:nvPr/>
        </p:nvSpPr>
        <p:spPr>
          <a:xfrm>
            <a:off x="911424" y="2636912"/>
            <a:ext cx="892899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imagemFundo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'./../../../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assets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imgs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/background.png'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/.../</a:t>
            </a:r>
            <a:endParaRPr lang="pt-B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componente(){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ImageBackground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source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imagemFundo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		</a:t>
            </a: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/.../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	      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ImageBackground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tângulo 5"/>
          <p:cNvSpPr/>
          <p:nvPr/>
        </p:nvSpPr>
        <p:spPr>
          <a:xfrm>
            <a:off x="407368" y="5229200"/>
            <a:ext cx="11175031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componente(){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ImageBackground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source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require(</a:t>
            </a:r>
            <a:r>
              <a:rPr lang="pt-BR" b="1" dirty="0">
                <a:solidFill>
                  <a:srgbClr val="A31515"/>
                </a:solidFill>
                <a:latin typeface="Consolas" panose="020B0609020204030204" pitchFamily="49" charset="0"/>
              </a:rPr>
              <a:t>'./../../../</a:t>
            </a:r>
            <a:r>
              <a:rPr lang="pt-BR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assets</a:t>
            </a:r>
            <a:r>
              <a:rPr lang="pt-BR" b="1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pt-BR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imgs</a:t>
            </a:r>
            <a:r>
              <a:rPr lang="pt-BR" b="1" dirty="0">
                <a:solidFill>
                  <a:srgbClr val="A31515"/>
                </a:solidFill>
                <a:latin typeface="Consolas" panose="020B0609020204030204" pitchFamily="49" charset="0"/>
              </a:rPr>
              <a:t>/background.png'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           /.../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        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ImageBackground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Removendo mensagem de erro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608576"/>
          </a:xfrm>
        </p:spPr>
        <p:txBody>
          <a:bodyPr>
            <a:normAutofit/>
          </a:bodyPr>
          <a:lstStyle/>
          <a:p>
            <a:pPr algn="just"/>
            <a:r>
              <a:rPr lang="pt-BR" sz="1800" dirty="0"/>
              <a:t>Caso importe uma imagem e ele apresente mensagem de erro, isso ocorre no </a:t>
            </a:r>
            <a:r>
              <a:rPr lang="pt-BR" sz="1800" dirty="0" err="1"/>
              <a:t>TypeScript</a:t>
            </a:r>
            <a:r>
              <a:rPr lang="pt-BR" sz="1800" dirty="0"/>
              <a:t>, por ele pensar estar importante um código </a:t>
            </a:r>
            <a:r>
              <a:rPr lang="pt-BR" sz="1800" dirty="0" err="1"/>
              <a:t>JavaScript</a:t>
            </a:r>
            <a:r>
              <a:rPr lang="pt-BR" sz="1800" dirty="0"/>
              <a:t> ao invés de imagem.</a:t>
            </a:r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O código vai funcionar, mas se quiser remover o erro, crie um arquivo </a:t>
            </a:r>
            <a:r>
              <a:rPr lang="pt-BR" sz="1800" u="sng" dirty="0"/>
              <a:t>/</a:t>
            </a:r>
            <a:r>
              <a:rPr lang="pt-BR" sz="1800" u="sng" dirty="0" err="1"/>
              <a:t>src</a:t>
            </a:r>
            <a:r>
              <a:rPr lang="pt-BR" sz="1800" u="sng" dirty="0"/>
              <a:t>/</a:t>
            </a:r>
            <a:r>
              <a:rPr lang="pt-BR" sz="1800" u="sng" dirty="0" err="1"/>
              <a:t>index.d.ts</a:t>
            </a:r>
            <a:r>
              <a:rPr lang="pt-BR" sz="1800" u="sng" dirty="0"/>
              <a:t> </a:t>
            </a:r>
            <a:r>
              <a:rPr lang="pt-BR" sz="1800" dirty="0"/>
              <a:t>(</a:t>
            </a:r>
            <a:r>
              <a:rPr lang="pt-BR" sz="1800" dirty="0" err="1"/>
              <a:t>d.ts</a:t>
            </a:r>
            <a:r>
              <a:rPr lang="pt-BR" sz="1800" dirty="0"/>
              <a:t> definem tipagem customizada) com o seguinte código:</a:t>
            </a:r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lvl="1" algn="just"/>
            <a:endParaRPr lang="pt-BR" sz="18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975B734-8C89-472C-A933-249BC9474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38" y="2852936"/>
            <a:ext cx="11089232" cy="81913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E6BE449-C0F6-4F34-9CB3-25BB05EC8C37}"/>
              </a:ext>
            </a:extLst>
          </p:cNvPr>
          <p:cNvSpPr txBox="1"/>
          <p:nvPr/>
        </p:nvSpPr>
        <p:spPr>
          <a:xfrm>
            <a:off x="4223792" y="4387870"/>
            <a:ext cx="288032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declare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'*.jpg'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declare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'*.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64D3140-D837-42A1-A020-80CBCB16392B}"/>
              </a:ext>
            </a:extLst>
          </p:cNvPr>
          <p:cNvSpPr txBox="1"/>
          <p:nvPr/>
        </p:nvSpPr>
        <p:spPr>
          <a:xfrm>
            <a:off x="7248128" y="4807059"/>
            <a:ext cx="4838328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"expo/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tsconfig.base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compilerOptions</a:t>
            </a:r>
            <a:r>
              <a:rPr lang="pt-B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strict</a:t>
            </a:r>
            <a:r>
              <a:rPr lang="pt-B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1" dirty="0">
                <a:solidFill>
                  <a:srgbClr val="0451A5"/>
                </a:solidFill>
                <a:latin typeface="Consolas" panose="020B0609020204030204" pitchFamily="49" charset="0"/>
              </a:rPr>
              <a:t>    </a:t>
            </a:r>
            <a:r>
              <a:rPr lang="pt-BR" sz="1400" b="1" u="sng" dirty="0">
                <a:solidFill>
                  <a:srgbClr val="0451A5"/>
                </a:solidFill>
                <a:latin typeface="Consolas" panose="020B0609020204030204" pitchFamily="49" charset="0"/>
              </a:rPr>
              <a:t>"include"</a:t>
            </a:r>
            <a:r>
              <a:rPr lang="pt-BR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:[</a:t>
            </a:r>
            <a:r>
              <a:rPr lang="pt-BR" sz="1400" b="1" u="sng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pt-BR" sz="1400" b="1" u="sng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pt-BR" sz="1400" b="1" u="sng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pt-BR" sz="1400" b="1" u="sng" dirty="0" err="1">
                <a:solidFill>
                  <a:srgbClr val="A31515"/>
                </a:solidFill>
                <a:latin typeface="Consolas" panose="020B0609020204030204" pitchFamily="49" charset="0"/>
              </a:rPr>
              <a:t>outrapasta</a:t>
            </a:r>
            <a:r>
              <a:rPr lang="pt-BR" sz="1400" b="1" u="sng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pt-BR" sz="1400" b="1" u="sng" dirty="0" err="1">
                <a:solidFill>
                  <a:srgbClr val="A31515"/>
                </a:solidFill>
                <a:latin typeface="Consolas" panose="020B0609020204030204" pitchFamily="49" charset="0"/>
              </a:rPr>
              <a:t>index.d.ts</a:t>
            </a:r>
            <a:r>
              <a:rPr lang="pt-BR" sz="1400" b="1" u="sng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72D5076-2DAF-4113-A758-9CACBCD33CF8}"/>
              </a:ext>
            </a:extLst>
          </p:cNvPr>
          <p:cNvSpPr txBox="1"/>
          <p:nvPr/>
        </p:nvSpPr>
        <p:spPr>
          <a:xfrm>
            <a:off x="880087" y="5085184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dirty="0"/>
              <a:t>OBS: Esse local é o padrão dos seus tipos customizados. Caso fique em outro local, adicione no arquivo </a:t>
            </a:r>
            <a:r>
              <a:rPr lang="pt-BR" sz="1800" u="sng" dirty="0"/>
              <a:t>./</a:t>
            </a:r>
            <a:r>
              <a:rPr lang="pt-BR" sz="1800" u="sng" dirty="0" err="1"/>
              <a:t>tsconfig.json</a:t>
            </a:r>
            <a:r>
              <a:rPr lang="pt-BR" sz="1800" u="sng" dirty="0"/>
              <a:t>, </a:t>
            </a:r>
            <a:r>
              <a:rPr lang="pt-BR" sz="1800" dirty="0"/>
              <a:t>o seguinte include:</a:t>
            </a:r>
            <a:endParaRPr lang="pt-BR" sz="1800" u="sng" dirty="0"/>
          </a:p>
        </p:txBody>
      </p:sp>
    </p:spTree>
    <p:extLst>
      <p:ext uri="{BB962C8B-B14F-4D97-AF65-F5344CB8AC3E}">
        <p14:creationId xmlns:p14="http://schemas.microsoft.com/office/powerpoint/2010/main" val="407874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5022304"/>
          </a:xfrm>
        </p:spPr>
        <p:txBody>
          <a:bodyPr>
            <a:normAutofit/>
          </a:bodyPr>
          <a:lstStyle/>
          <a:p>
            <a:pPr algn="ctr"/>
            <a:r>
              <a:rPr lang="pt-BR" sz="6000" dirty="0" err="1"/>
              <a:t>Style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021130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Style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Para inserir um </a:t>
            </a:r>
            <a:r>
              <a:rPr lang="pt-BR" sz="1900" dirty="0" err="1"/>
              <a:t>css</a:t>
            </a:r>
            <a:r>
              <a:rPr lang="pt-BR" sz="1900" dirty="0"/>
              <a:t> em um objeto, devemos acessar o atributo </a:t>
            </a:r>
            <a:r>
              <a:rPr lang="pt-BR" sz="1900" dirty="0" err="1"/>
              <a:t>style</a:t>
            </a:r>
            <a:r>
              <a:rPr lang="pt-BR" sz="1900" dirty="0"/>
              <a:t> desse objeto. </a:t>
            </a:r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O </a:t>
            </a:r>
            <a:r>
              <a:rPr lang="pt-BR" sz="1900" dirty="0" err="1"/>
              <a:t>Style</a:t>
            </a:r>
            <a:r>
              <a:rPr lang="pt-BR" sz="1900" dirty="0"/>
              <a:t> que usamos aqui é semelhante ao do HTML, porém usando o padrão </a:t>
            </a:r>
            <a:r>
              <a:rPr lang="pt-BR" sz="1900" u="sng" dirty="0" err="1"/>
              <a:t>camelCase</a:t>
            </a:r>
            <a:r>
              <a:rPr lang="pt-BR" sz="1900" dirty="0"/>
              <a:t> e passando como se fosse um Objeto </a:t>
            </a:r>
            <a:r>
              <a:rPr lang="pt-BR" sz="1900" dirty="0" err="1"/>
              <a:t>JavaScript</a:t>
            </a:r>
            <a:r>
              <a:rPr lang="pt-BR" sz="1900" dirty="0"/>
              <a:t> (Separamos os atributos por </a:t>
            </a:r>
            <a:r>
              <a:rPr lang="pt-BR" sz="1900" u="sng" dirty="0"/>
              <a:t>virgula</a:t>
            </a:r>
            <a:r>
              <a:rPr lang="pt-BR" sz="1900" dirty="0"/>
              <a:t> e os </a:t>
            </a:r>
            <a:r>
              <a:rPr lang="pt-BR" sz="1900" u="sng" dirty="0"/>
              <a:t>atributos</a:t>
            </a:r>
            <a:r>
              <a:rPr lang="pt-BR" sz="1900" dirty="0"/>
              <a:t> são </a:t>
            </a:r>
            <a:r>
              <a:rPr lang="pt-BR" sz="1900" u="sng" dirty="0"/>
              <a:t>numérico</a:t>
            </a:r>
            <a:r>
              <a:rPr lang="pt-BR" sz="1900" dirty="0"/>
              <a:t>, </a:t>
            </a:r>
            <a:r>
              <a:rPr lang="pt-BR" sz="1900" u="sng" dirty="0" err="1"/>
              <a:t>string</a:t>
            </a:r>
            <a:r>
              <a:rPr lang="pt-BR" sz="1900" dirty="0"/>
              <a:t>, </a:t>
            </a:r>
            <a:r>
              <a:rPr lang="pt-BR" sz="1900" u="sng" dirty="0" err="1"/>
              <a:t>boolean</a:t>
            </a:r>
            <a:r>
              <a:rPr lang="pt-BR" sz="1900" dirty="0"/>
              <a:t>)</a:t>
            </a:r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Quando houver pixel (</a:t>
            </a:r>
            <a:r>
              <a:rPr lang="pt-BR" sz="1800" dirty="0" err="1"/>
              <a:t>px</a:t>
            </a:r>
            <a:r>
              <a:rPr lang="pt-BR" sz="1800" dirty="0"/>
              <a:t>), usar apenas o número. Quando houve porcentagem (%), deixar o valor como </a:t>
            </a:r>
            <a:r>
              <a:rPr lang="pt-BR" sz="1800" dirty="0" err="1"/>
              <a:t>string</a:t>
            </a:r>
            <a:r>
              <a:rPr lang="pt-BR" sz="1800" dirty="0"/>
              <a:t>. </a:t>
            </a:r>
          </a:p>
        </p:txBody>
      </p:sp>
      <p:sp>
        <p:nvSpPr>
          <p:cNvPr id="4" name="Retângulo 3"/>
          <p:cNvSpPr/>
          <p:nvPr/>
        </p:nvSpPr>
        <p:spPr>
          <a:xfrm>
            <a:off x="983432" y="4005064"/>
            <a:ext cx="309634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10px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100%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 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red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border-radius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10px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375920" y="3986989"/>
            <a:ext cx="280831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jsx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fontSize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width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'100%'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color: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red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borderRadius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39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Style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O CSS pode ser passado diretamente no atributo: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Ou criada uma variável através do </a:t>
            </a:r>
            <a:r>
              <a:rPr lang="pt-BR" sz="1900" dirty="0" err="1"/>
              <a:t>StyleSheet.create</a:t>
            </a:r>
            <a:r>
              <a:rPr lang="pt-BR" sz="1900" dirty="0"/>
              <a:t>({}): 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Dica: use o </a:t>
            </a:r>
            <a:r>
              <a:rPr lang="pt-BR" sz="1900" dirty="0" err="1"/>
              <a:t>snippet</a:t>
            </a:r>
            <a:r>
              <a:rPr lang="pt-BR" sz="1900" dirty="0"/>
              <a:t> </a:t>
            </a:r>
            <a:r>
              <a:rPr lang="pt-BR" sz="1900" u="sng" dirty="0" err="1"/>
              <a:t>rnss</a:t>
            </a:r>
            <a:endParaRPr lang="pt-BR" sz="1900" u="sng" dirty="0"/>
          </a:p>
          <a:p>
            <a:pPr algn="just"/>
            <a:r>
              <a:rPr lang="pt-BR" sz="1900" dirty="0"/>
              <a:t>A variável pode ser criada como um atributo privado da classe ou uma variável fora da classe.</a:t>
            </a:r>
            <a:endParaRPr lang="pt-BR" sz="1800" dirty="0"/>
          </a:p>
        </p:txBody>
      </p:sp>
      <p:sp>
        <p:nvSpPr>
          <p:cNvPr id="6" name="Retângulo 5"/>
          <p:cNvSpPr/>
          <p:nvPr/>
        </p:nvSpPr>
        <p:spPr>
          <a:xfrm>
            <a:off x="3143672" y="2708920"/>
            <a:ext cx="56402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Tag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{width: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'100%'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height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'100%'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67408" y="3789040"/>
            <a:ext cx="453650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styles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StyleSheet.create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conteudo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width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'100%'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height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'100%'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240016" y="4265273"/>
            <a:ext cx="37853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Tag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styles.conteudo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160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Praticando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916832"/>
            <a:ext cx="10972800" cy="4941168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Crie uma variável </a:t>
            </a:r>
            <a:r>
              <a:rPr lang="pt-BR" sz="2000" dirty="0" err="1"/>
              <a:t>styles</a:t>
            </a:r>
            <a:r>
              <a:rPr lang="pt-BR" sz="2000" dirty="0"/>
              <a:t> (use o </a:t>
            </a:r>
            <a:r>
              <a:rPr lang="pt-BR" sz="2000" dirty="0" err="1"/>
              <a:t>rnss</a:t>
            </a:r>
            <a:r>
              <a:rPr lang="pt-BR" sz="2000" dirty="0"/>
              <a:t>) fora da classe com um atributo </a:t>
            </a:r>
            <a:r>
              <a:rPr lang="pt-BR" sz="2000" u="sng" dirty="0"/>
              <a:t>background</a:t>
            </a:r>
            <a:r>
              <a:rPr lang="pt-BR" sz="2000" dirty="0"/>
              <a:t> que informe a altura e a largura da </a:t>
            </a:r>
            <a:r>
              <a:rPr lang="pt-BR" sz="2000" dirty="0" err="1"/>
              <a:t>tag</a:t>
            </a:r>
            <a:r>
              <a:rPr lang="pt-BR" sz="2000" dirty="0"/>
              <a:t> com 100%. </a:t>
            </a:r>
          </a:p>
          <a:p>
            <a:pPr algn="just"/>
            <a:r>
              <a:rPr lang="pt-BR" sz="2000" dirty="0"/>
              <a:t>Por fim, na </a:t>
            </a:r>
            <a:r>
              <a:rPr lang="pt-BR" sz="2000" dirty="0" err="1"/>
              <a:t>tag</a:t>
            </a:r>
            <a:r>
              <a:rPr lang="pt-BR" sz="2000" dirty="0"/>
              <a:t> </a:t>
            </a:r>
            <a:r>
              <a:rPr lang="pt-BR" sz="2000" u="sng" dirty="0" err="1"/>
              <a:t>ImageBackground</a:t>
            </a:r>
            <a:r>
              <a:rPr lang="pt-BR" sz="2000" dirty="0"/>
              <a:t> atributa o estilo criado. </a:t>
            </a:r>
          </a:p>
        </p:txBody>
      </p:sp>
      <p:sp>
        <p:nvSpPr>
          <p:cNvPr id="4" name="Retângulo 3"/>
          <p:cNvSpPr/>
          <p:nvPr/>
        </p:nvSpPr>
        <p:spPr>
          <a:xfrm>
            <a:off x="299356" y="2977321"/>
            <a:ext cx="11593288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LoginScreen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ImageBackground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source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bg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styles.background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	     </a:t>
            </a: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/.../</a:t>
            </a: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	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ImageBackground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styles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StyleSheet.create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background: { 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width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b="1" dirty="0">
                <a:solidFill>
                  <a:srgbClr val="A31515"/>
                </a:solidFill>
                <a:latin typeface="Consolas" panose="020B0609020204030204" pitchFamily="49" charset="0"/>
              </a:rPr>
              <a:t>'100%'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height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b="1" dirty="0">
                <a:solidFill>
                  <a:srgbClr val="A31515"/>
                </a:solidFill>
                <a:latin typeface="Consolas" panose="020B0609020204030204" pitchFamily="49" charset="0"/>
              </a:rPr>
              <a:t>'100%' 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pt-BR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61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5022304"/>
          </a:xfrm>
        </p:spPr>
        <p:txBody>
          <a:bodyPr>
            <a:normAutofit/>
          </a:bodyPr>
          <a:lstStyle/>
          <a:p>
            <a:pPr algn="ctr"/>
            <a:r>
              <a:rPr lang="pt-BR" sz="6000" dirty="0"/>
              <a:t>Estrutura das Pastas</a:t>
            </a:r>
          </a:p>
        </p:txBody>
      </p:sp>
    </p:spTree>
    <p:extLst>
      <p:ext uri="{BB962C8B-B14F-4D97-AF65-F5344CB8AC3E}">
        <p14:creationId xmlns:p14="http://schemas.microsoft.com/office/powerpoint/2010/main" val="935046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5022304"/>
          </a:xfrm>
        </p:spPr>
        <p:txBody>
          <a:bodyPr>
            <a:normAutofit/>
          </a:bodyPr>
          <a:lstStyle/>
          <a:p>
            <a:pPr algn="ctr"/>
            <a:r>
              <a:rPr lang="pt-BR" sz="6000" dirty="0"/>
              <a:t>Flex</a:t>
            </a:r>
          </a:p>
        </p:txBody>
      </p:sp>
    </p:spTree>
    <p:extLst>
      <p:ext uri="{BB962C8B-B14F-4D97-AF65-F5344CB8AC3E}">
        <p14:creationId xmlns:p14="http://schemas.microsoft.com/office/powerpoint/2010/main" val="747690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FLEX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Em </a:t>
            </a:r>
            <a:r>
              <a:rPr lang="pt-BR" sz="1900" dirty="0" err="1"/>
              <a:t>React</a:t>
            </a:r>
            <a:r>
              <a:rPr lang="pt-BR" sz="1900" dirty="0"/>
              <a:t> é bastante comum usarmos layouts flexíveis usando o flex.</a:t>
            </a:r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Ao adicionar o valor </a:t>
            </a:r>
            <a:r>
              <a:rPr lang="pt-BR" sz="1900" dirty="0" err="1"/>
              <a:t>flex</a:t>
            </a:r>
            <a:r>
              <a:rPr lang="pt-BR" sz="1900" dirty="0"/>
              <a:t> a um atributo do </a:t>
            </a:r>
            <a:r>
              <a:rPr lang="pt-BR" sz="1900" dirty="0" err="1"/>
              <a:t>css</a:t>
            </a:r>
            <a:r>
              <a:rPr lang="pt-BR" sz="1900" dirty="0"/>
              <a:t> de uma </a:t>
            </a:r>
            <a:r>
              <a:rPr lang="pt-BR" sz="1900" dirty="0" err="1"/>
              <a:t>tag</a:t>
            </a:r>
            <a:r>
              <a:rPr lang="pt-BR" sz="1900" dirty="0"/>
              <a:t>, ela irá ocupar o </a:t>
            </a:r>
            <a:r>
              <a:rPr lang="pt-BR" sz="1900" u="sng" dirty="0"/>
              <a:t>espaço inteiro disponível</a:t>
            </a:r>
            <a:r>
              <a:rPr lang="pt-BR" sz="1900" dirty="0"/>
              <a:t>. </a:t>
            </a:r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O </a:t>
            </a:r>
            <a:r>
              <a:rPr lang="pt-BR" sz="1900" dirty="0" err="1"/>
              <a:t>flex</a:t>
            </a:r>
            <a:r>
              <a:rPr lang="pt-BR" sz="1900" dirty="0"/>
              <a:t> é um valor </a:t>
            </a:r>
            <a:r>
              <a:rPr lang="pt-BR" sz="1900" u="sng" dirty="0"/>
              <a:t>inteiro</a:t>
            </a:r>
            <a:r>
              <a:rPr lang="pt-BR" sz="1900" dirty="0"/>
              <a:t>, e por isso se tiver mais de uma </a:t>
            </a:r>
            <a:r>
              <a:rPr lang="pt-BR" sz="1900" dirty="0" err="1"/>
              <a:t>tag</a:t>
            </a:r>
            <a:r>
              <a:rPr lang="pt-BR" sz="1900" dirty="0"/>
              <a:t> com </a:t>
            </a:r>
            <a:r>
              <a:rPr lang="pt-BR" sz="1900" dirty="0" err="1"/>
              <a:t>flex</a:t>
            </a:r>
            <a:r>
              <a:rPr lang="pt-BR" sz="1900" dirty="0"/>
              <a:t> o tamanho será ajustado de acordo com os elementos: </a:t>
            </a:r>
            <a:endParaRPr lang="pt-BR" sz="1800" dirty="0"/>
          </a:p>
        </p:txBody>
      </p:sp>
      <p:sp>
        <p:nvSpPr>
          <p:cNvPr id="4" name="Retângulo 3"/>
          <p:cNvSpPr/>
          <p:nvPr/>
        </p:nvSpPr>
        <p:spPr>
          <a:xfrm>
            <a:off x="407368" y="4725144"/>
            <a:ext cx="7165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{flex:</a:t>
            </a:r>
            <a:r>
              <a:rPr lang="pt-BR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backgroundColor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red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{flex:</a:t>
            </a:r>
            <a:r>
              <a:rPr lang="pt-BR" b="1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backgroundColor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'blue'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{flex:</a:t>
            </a:r>
            <a:r>
              <a:rPr lang="pt-BR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backgroundColor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409" y="4527100"/>
            <a:ext cx="1296364" cy="2132856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8608800" y="4525523"/>
            <a:ext cx="3129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2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6527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FLEX - </a:t>
            </a:r>
            <a:r>
              <a:rPr lang="pt-BR" dirty="0" err="1"/>
              <a:t>FlexDirection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Além do </a:t>
            </a:r>
            <a:r>
              <a:rPr lang="pt-BR" sz="1900" dirty="0" err="1"/>
              <a:t>flex</a:t>
            </a:r>
            <a:r>
              <a:rPr lang="pt-BR" sz="1900" dirty="0"/>
              <a:t>, também possuímos os seguintes atributos:</a:t>
            </a:r>
          </a:p>
          <a:p>
            <a:pPr algn="just"/>
            <a:r>
              <a:rPr lang="pt-BR" sz="1900" dirty="0" err="1"/>
              <a:t>flexDirection</a:t>
            </a:r>
            <a:r>
              <a:rPr lang="pt-BR" sz="1900" dirty="0"/>
              <a:t> -&gt; Alinha todos os itens internos da </a:t>
            </a:r>
            <a:r>
              <a:rPr lang="pt-BR" sz="1900" dirty="0" err="1"/>
              <a:t>tag</a:t>
            </a:r>
            <a:r>
              <a:rPr lang="pt-BR" sz="1900" dirty="0"/>
              <a:t> na vertical (</a:t>
            </a:r>
            <a:r>
              <a:rPr lang="pt-BR" sz="1900" dirty="0" err="1"/>
              <a:t>column</a:t>
            </a:r>
            <a:r>
              <a:rPr lang="pt-BR" sz="1900" dirty="0"/>
              <a:t>) ou horizontal (</a:t>
            </a:r>
            <a:r>
              <a:rPr lang="pt-BR" sz="1900" dirty="0" err="1"/>
              <a:t>row</a:t>
            </a:r>
            <a:r>
              <a:rPr lang="pt-BR" sz="1900" dirty="0"/>
              <a:t>)</a:t>
            </a:r>
          </a:p>
          <a:p>
            <a:pPr algn="just"/>
            <a:r>
              <a:rPr lang="pt-BR" sz="1900" dirty="0" err="1"/>
              <a:t>justifyContents</a:t>
            </a:r>
            <a:r>
              <a:rPr lang="pt-BR" sz="1900" dirty="0"/>
              <a:t> -&gt; Ajusta o espaço entre os itens no sentido principal igual ao </a:t>
            </a:r>
            <a:r>
              <a:rPr lang="pt-BR" sz="1900" dirty="0" err="1"/>
              <a:t>flexDirection</a:t>
            </a:r>
            <a:endParaRPr lang="pt-BR" sz="1900" dirty="0"/>
          </a:p>
          <a:p>
            <a:pPr algn="just"/>
            <a:r>
              <a:rPr lang="pt-BR" sz="1900" dirty="0" err="1"/>
              <a:t>alignItems</a:t>
            </a:r>
            <a:r>
              <a:rPr lang="pt-BR" sz="1900" dirty="0"/>
              <a:t> -&gt; Ajusta o espaço dos itens no sentido oposto ao </a:t>
            </a:r>
            <a:r>
              <a:rPr lang="pt-BR" sz="1900" dirty="0" err="1"/>
              <a:t>flexDirection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68171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FLEX - </a:t>
            </a:r>
            <a:r>
              <a:rPr lang="pt-BR" dirty="0" err="1"/>
              <a:t>flexDirection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Os valore podem ser ‘</a:t>
            </a:r>
            <a:r>
              <a:rPr lang="pt-BR" sz="1900" u="sng" dirty="0" err="1"/>
              <a:t>row</a:t>
            </a:r>
            <a:r>
              <a:rPr lang="pt-BR" sz="1900" dirty="0"/>
              <a:t>’ ajustar os objetos na </a:t>
            </a:r>
            <a:r>
              <a:rPr lang="pt-BR" sz="1900" u="sng" dirty="0"/>
              <a:t>horizontal</a:t>
            </a:r>
            <a:r>
              <a:rPr lang="pt-BR" sz="1900" dirty="0"/>
              <a:t> ou ‘</a:t>
            </a:r>
            <a:r>
              <a:rPr lang="pt-BR" sz="1900" u="sng" dirty="0" err="1"/>
              <a:t>column</a:t>
            </a:r>
            <a:r>
              <a:rPr lang="pt-BR" sz="1900" u="sng" dirty="0"/>
              <a:t>’</a:t>
            </a:r>
            <a:r>
              <a:rPr lang="pt-BR" sz="1900" dirty="0"/>
              <a:t> na </a:t>
            </a:r>
            <a:r>
              <a:rPr lang="pt-BR" sz="1900" u="sng" dirty="0"/>
              <a:t>vertical</a:t>
            </a:r>
            <a:endParaRPr lang="pt-BR" sz="1800" u="sng" dirty="0"/>
          </a:p>
        </p:txBody>
      </p:sp>
      <p:sp>
        <p:nvSpPr>
          <p:cNvPr id="6" name="Retângulo 5"/>
          <p:cNvSpPr/>
          <p:nvPr/>
        </p:nvSpPr>
        <p:spPr>
          <a:xfrm>
            <a:off x="263352" y="278092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{flex: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flexDirection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   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Flex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   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Flex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{flex: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flexDirection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column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Flex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Flex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824192" y="3140968"/>
            <a:ext cx="3168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Flex </a:t>
            </a:r>
            <a:r>
              <a:rPr lang="pt-BR" sz="2400" dirty="0" err="1"/>
              <a:t>RowFlex</a:t>
            </a:r>
            <a:r>
              <a:rPr lang="pt-BR" sz="2400" dirty="0"/>
              <a:t> </a:t>
            </a:r>
            <a:r>
              <a:rPr lang="pt-BR" sz="2400" dirty="0" err="1"/>
              <a:t>Row</a:t>
            </a:r>
            <a:endParaRPr lang="pt-BR" sz="2400" dirty="0"/>
          </a:p>
        </p:txBody>
      </p:sp>
      <p:sp>
        <p:nvSpPr>
          <p:cNvPr id="7" name="Retângulo 6"/>
          <p:cNvSpPr/>
          <p:nvPr/>
        </p:nvSpPr>
        <p:spPr>
          <a:xfrm>
            <a:off x="7824192" y="5135418"/>
            <a:ext cx="31683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Flex </a:t>
            </a:r>
            <a:r>
              <a:rPr lang="pt-BR" sz="2400" dirty="0" err="1"/>
              <a:t>Column</a:t>
            </a:r>
            <a:endParaRPr lang="pt-BR" sz="2400" dirty="0"/>
          </a:p>
          <a:p>
            <a:r>
              <a:rPr lang="pt-BR" sz="2400" dirty="0"/>
              <a:t>Flex </a:t>
            </a:r>
            <a:r>
              <a:rPr lang="pt-BR" sz="2400" dirty="0" err="1"/>
              <a:t>Column</a:t>
            </a:r>
            <a:endParaRPr lang="pt-BR" sz="2400" dirty="0"/>
          </a:p>
        </p:txBody>
      </p:sp>
      <p:sp>
        <p:nvSpPr>
          <p:cNvPr id="10" name="Seta para a Direita 9"/>
          <p:cNvSpPr/>
          <p:nvPr/>
        </p:nvSpPr>
        <p:spPr>
          <a:xfrm>
            <a:off x="7968208" y="2680756"/>
            <a:ext cx="3024336" cy="590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Main</a:t>
            </a:r>
            <a:r>
              <a:rPr lang="pt-BR" dirty="0"/>
              <a:t> </a:t>
            </a:r>
            <a:r>
              <a:rPr lang="pt-BR" dirty="0" err="1"/>
              <a:t>Axis</a:t>
            </a:r>
            <a:r>
              <a:rPr lang="pt-BR" dirty="0"/>
              <a:t> (Eixo Principal)</a:t>
            </a:r>
          </a:p>
        </p:txBody>
      </p:sp>
      <p:sp>
        <p:nvSpPr>
          <p:cNvPr id="11" name="Seta para Baixo 10"/>
          <p:cNvSpPr/>
          <p:nvPr/>
        </p:nvSpPr>
        <p:spPr>
          <a:xfrm>
            <a:off x="7248128" y="4293096"/>
            <a:ext cx="576064" cy="2376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/>
              <a:t>Main</a:t>
            </a:r>
            <a:r>
              <a:rPr lang="pt-BR" sz="1600" dirty="0"/>
              <a:t> </a:t>
            </a:r>
          </a:p>
          <a:p>
            <a:pPr algn="ctr"/>
            <a:r>
              <a:rPr lang="pt-BR" sz="1600" dirty="0"/>
              <a:t> </a:t>
            </a:r>
            <a:r>
              <a:rPr lang="pt-BR" sz="1600" dirty="0" err="1"/>
              <a:t>Aixs</a:t>
            </a:r>
            <a:endParaRPr lang="pt-BR" sz="1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9467282" y="3668688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Um ao lado do outro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7882249" y="6344098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Um abaixo do outro</a:t>
            </a:r>
          </a:p>
        </p:txBody>
      </p:sp>
    </p:spTree>
    <p:extLst>
      <p:ext uri="{BB962C8B-B14F-4D97-AF65-F5344CB8AC3E}">
        <p14:creationId xmlns:p14="http://schemas.microsoft.com/office/powerpoint/2010/main" val="223483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  <p:bldP spid="10" grpId="0" animBg="1"/>
      <p:bldP spid="11" grpId="0" animBg="1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FLEX - </a:t>
            </a:r>
            <a:r>
              <a:rPr lang="pt-BR" dirty="0" err="1"/>
              <a:t>justifyContent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3352" y="2249424"/>
            <a:ext cx="11319048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O </a:t>
            </a:r>
            <a:r>
              <a:rPr lang="pt-BR" sz="1900" dirty="0" err="1"/>
              <a:t>JustifyContent</a:t>
            </a:r>
            <a:r>
              <a:rPr lang="pt-BR" sz="1900" dirty="0"/>
              <a:t> gera um espaçamento entre os objetos dentro da </a:t>
            </a:r>
            <a:r>
              <a:rPr lang="pt-BR" sz="1900" dirty="0" err="1"/>
              <a:t>tag</a:t>
            </a:r>
            <a:r>
              <a:rPr lang="pt-BR" sz="1900" dirty="0"/>
              <a:t> no eixo principal (</a:t>
            </a:r>
            <a:r>
              <a:rPr lang="pt-BR" sz="1900" dirty="0" err="1"/>
              <a:t>Main</a:t>
            </a:r>
            <a:r>
              <a:rPr lang="pt-BR" sz="1900" dirty="0"/>
              <a:t> </a:t>
            </a:r>
            <a:r>
              <a:rPr lang="pt-BR" sz="1900" dirty="0" err="1"/>
              <a:t>Axis</a:t>
            </a:r>
            <a:r>
              <a:rPr lang="pt-BR" sz="1900" dirty="0"/>
              <a:t>). Seus valores podem ser:</a:t>
            </a:r>
          </a:p>
          <a:p>
            <a:pPr lvl="1" algn="just"/>
            <a:r>
              <a:rPr lang="pt-BR" sz="1800" dirty="0"/>
              <a:t>center -&gt; Centraliza no meio do espaço no eixo principal </a:t>
            </a:r>
          </a:p>
          <a:p>
            <a:pPr lvl="1" algn="just"/>
            <a:endParaRPr lang="pt-BR" sz="1800" dirty="0"/>
          </a:p>
          <a:p>
            <a:pPr lvl="1" algn="just"/>
            <a:r>
              <a:rPr lang="pt-BR" sz="1800" dirty="0" err="1"/>
              <a:t>flex</a:t>
            </a:r>
            <a:r>
              <a:rPr lang="pt-BR" sz="1800" dirty="0"/>
              <a:t>-start -&gt; Posiciona os elementos no inicio do eixo principal </a:t>
            </a:r>
          </a:p>
          <a:p>
            <a:pPr marL="411480" lvl="1" indent="0" algn="just">
              <a:buNone/>
            </a:pPr>
            <a:endParaRPr lang="pt-BR" sz="1800" dirty="0"/>
          </a:p>
          <a:p>
            <a:pPr lvl="1" algn="just"/>
            <a:r>
              <a:rPr lang="pt-BR" sz="1800" dirty="0"/>
              <a:t>Flex-</a:t>
            </a:r>
            <a:r>
              <a:rPr lang="pt-BR" sz="1800" dirty="0" err="1"/>
              <a:t>end</a:t>
            </a:r>
            <a:r>
              <a:rPr lang="pt-BR" sz="1800" dirty="0"/>
              <a:t> -&gt; Posiciona o objeto no final do eixo principal </a:t>
            </a:r>
          </a:p>
          <a:p>
            <a:pPr marL="411480" lvl="1" indent="0" algn="just">
              <a:buNone/>
            </a:pPr>
            <a:endParaRPr lang="pt-BR" sz="1800" dirty="0"/>
          </a:p>
          <a:p>
            <a:pPr lvl="1" algn="just"/>
            <a:r>
              <a:rPr lang="pt-BR" sz="1800" dirty="0" err="1"/>
              <a:t>space-between</a:t>
            </a:r>
            <a:r>
              <a:rPr lang="pt-BR" sz="1800" dirty="0"/>
              <a:t> -&gt; Adiciona espaço entre os objetos, baseado nas extremidades</a:t>
            </a:r>
          </a:p>
          <a:p>
            <a:pPr lvl="1" algn="just"/>
            <a:endParaRPr lang="pt-BR" sz="1800" dirty="0"/>
          </a:p>
          <a:p>
            <a:pPr lvl="1" algn="just"/>
            <a:r>
              <a:rPr lang="pt-BR" sz="1800" dirty="0" err="1"/>
              <a:t>space-around</a:t>
            </a:r>
            <a:r>
              <a:rPr lang="pt-BR" sz="1800" dirty="0"/>
              <a:t> -&gt; Adiciona espaço ao redor dos objetos, sem colar nas extremidades</a:t>
            </a:r>
          </a:p>
          <a:p>
            <a:pPr algn="just"/>
            <a:endParaRPr lang="pt-BR" sz="1800" u="sng" dirty="0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9408368" y="2780928"/>
            <a:ext cx="0" cy="3888432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408" y="3457786"/>
            <a:ext cx="2030991" cy="162739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4383" y="3657679"/>
            <a:ext cx="2202513" cy="1568457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1408" y="3595545"/>
            <a:ext cx="2275774" cy="1692724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407" y="3555920"/>
            <a:ext cx="2501929" cy="1961311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8056" y="3542821"/>
            <a:ext cx="2495280" cy="2030733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7936663" y="6264074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Main</a:t>
            </a:r>
            <a:r>
              <a:rPr lang="pt-BR" dirty="0"/>
              <a:t> </a:t>
            </a:r>
            <a:r>
              <a:rPr lang="pt-BR" dirty="0" err="1"/>
              <a:t>Axis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444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FLEX - </a:t>
            </a:r>
            <a:r>
              <a:rPr lang="pt-BR" dirty="0" err="1"/>
              <a:t>alignItem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3352" y="2249424"/>
            <a:ext cx="11319048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O </a:t>
            </a:r>
            <a:r>
              <a:rPr lang="pt-BR" sz="1900" dirty="0" err="1"/>
              <a:t>alignItem</a:t>
            </a:r>
            <a:r>
              <a:rPr lang="pt-BR" sz="1900" dirty="0"/>
              <a:t> vai funcionar semelhante ao </a:t>
            </a:r>
            <a:r>
              <a:rPr lang="pt-BR" sz="1900" dirty="0" err="1"/>
              <a:t>justifyContent</a:t>
            </a:r>
            <a:r>
              <a:rPr lang="pt-BR" sz="1900" dirty="0"/>
              <a:t>, porém no sentido atravessado (</a:t>
            </a:r>
            <a:r>
              <a:rPr lang="pt-BR" sz="1900" dirty="0" err="1"/>
              <a:t>cross</a:t>
            </a:r>
            <a:r>
              <a:rPr lang="pt-BR" sz="1900" dirty="0"/>
              <a:t> </a:t>
            </a:r>
            <a:r>
              <a:rPr lang="pt-BR" sz="1900" dirty="0" err="1"/>
              <a:t>axis</a:t>
            </a:r>
            <a:r>
              <a:rPr lang="pt-BR" sz="1900" dirty="0"/>
              <a:t>) do eixo principal. </a:t>
            </a:r>
          </a:p>
          <a:p>
            <a:pPr lvl="1" algn="just"/>
            <a:r>
              <a:rPr lang="pt-BR" sz="1800" dirty="0"/>
              <a:t>center -&gt; Centraliza no meio no eixo cruzado ao principal</a:t>
            </a:r>
          </a:p>
          <a:p>
            <a:pPr lvl="1" algn="just"/>
            <a:endParaRPr lang="pt-BR" sz="1800" dirty="0"/>
          </a:p>
          <a:p>
            <a:pPr lvl="1" algn="just"/>
            <a:r>
              <a:rPr lang="pt-BR" sz="1800" dirty="0" err="1"/>
              <a:t>flex</a:t>
            </a:r>
            <a:r>
              <a:rPr lang="pt-BR" sz="1800" dirty="0"/>
              <a:t>-start -&gt; Alinha no inicio do eixo atravessado </a:t>
            </a:r>
          </a:p>
          <a:p>
            <a:pPr lvl="1" algn="just"/>
            <a:endParaRPr lang="pt-BR" sz="1800" dirty="0"/>
          </a:p>
          <a:p>
            <a:pPr lvl="1" algn="just"/>
            <a:r>
              <a:rPr lang="pt-BR" sz="1800" dirty="0" err="1"/>
              <a:t>flex-end</a:t>
            </a:r>
            <a:r>
              <a:rPr lang="pt-BR" sz="1800" dirty="0"/>
              <a:t> -&gt; Alinha no final do eixo atravessado </a:t>
            </a:r>
          </a:p>
          <a:p>
            <a:pPr lvl="1" algn="just"/>
            <a:endParaRPr lang="pt-BR" sz="1800" dirty="0"/>
          </a:p>
          <a:p>
            <a:pPr lvl="1" algn="just"/>
            <a:r>
              <a:rPr lang="pt-BR" sz="1800" dirty="0" err="1"/>
              <a:t>Stretch</a:t>
            </a:r>
            <a:r>
              <a:rPr lang="pt-BR" sz="1800" dirty="0"/>
              <a:t> -&gt; Faz o objeto ocupar o eixo atravessado inteiro, mas no caso de texto,</a:t>
            </a:r>
          </a:p>
          <a:p>
            <a:pPr marL="411480" lvl="1" indent="0" algn="just">
              <a:buNone/>
            </a:pPr>
            <a:r>
              <a:rPr lang="pt-BR" sz="1800" dirty="0"/>
              <a:t>		 não há diferença</a:t>
            </a:r>
            <a:r>
              <a:rPr lang="pt-BR" sz="1600" dirty="0"/>
              <a:t> </a:t>
            </a: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9408368" y="2780928"/>
            <a:ext cx="0" cy="3888432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7936663" y="6264074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Main</a:t>
            </a:r>
            <a:r>
              <a:rPr lang="pt-BR" dirty="0"/>
              <a:t> </a:t>
            </a:r>
            <a:r>
              <a:rPr lang="pt-BR" dirty="0" err="1"/>
              <a:t>Axis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639" y="3197261"/>
            <a:ext cx="2419030" cy="114128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359" y="3192278"/>
            <a:ext cx="2377631" cy="131684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1301" y="3371634"/>
            <a:ext cx="2342133" cy="7925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0691" y="3417297"/>
            <a:ext cx="2438299" cy="11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1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Praticando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3352" y="2249424"/>
            <a:ext cx="11319048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Cria uma </a:t>
            </a:r>
            <a:r>
              <a:rPr lang="pt-BR" sz="1900" u="sng" dirty="0" err="1"/>
              <a:t>View</a:t>
            </a:r>
            <a:r>
              <a:rPr lang="pt-BR" sz="1900" dirty="0"/>
              <a:t> dentro de </a:t>
            </a:r>
            <a:r>
              <a:rPr lang="pt-BR" sz="1900" dirty="0" err="1"/>
              <a:t>ImageBackground</a:t>
            </a:r>
            <a:r>
              <a:rPr lang="pt-BR" sz="1900" dirty="0"/>
              <a:t> que garanta que:</a:t>
            </a:r>
          </a:p>
          <a:p>
            <a:pPr lvl="1" algn="just"/>
            <a:r>
              <a:rPr lang="pt-BR" sz="1800" dirty="0"/>
              <a:t>Todos os itens devem ficar um abaixo do outro! </a:t>
            </a:r>
          </a:p>
          <a:p>
            <a:pPr lvl="1" algn="just"/>
            <a:r>
              <a:rPr lang="pt-BR" sz="1800" dirty="0"/>
              <a:t>Adicione um </a:t>
            </a:r>
            <a:r>
              <a:rPr lang="pt-BR" sz="1800" u="sng" dirty="0" err="1"/>
              <a:t>padding</a:t>
            </a:r>
            <a:r>
              <a:rPr lang="pt-BR" sz="1800" dirty="0"/>
              <a:t> de 10pixel.  </a:t>
            </a:r>
          </a:p>
          <a:p>
            <a:pPr lvl="1" algn="just"/>
            <a:r>
              <a:rPr lang="pt-BR" sz="1800" dirty="0"/>
              <a:t>Todo objeto interno a ela também devem ser </a:t>
            </a:r>
            <a:r>
              <a:rPr lang="pt-BR" sz="1800" u="sng" dirty="0"/>
              <a:t>centralizado</a:t>
            </a:r>
            <a:r>
              <a:rPr lang="pt-BR" sz="1800" dirty="0"/>
              <a:t> no </a:t>
            </a:r>
            <a:r>
              <a:rPr lang="pt-BR" sz="1800" u="sng" dirty="0"/>
              <a:t>eixo vertical</a:t>
            </a:r>
            <a:r>
              <a:rPr lang="pt-BR" sz="1800" dirty="0"/>
              <a:t> e</a:t>
            </a:r>
          </a:p>
          <a:p>
            <a:pPr marL="411480" lvl="1" indent="0" algn="just">
              <a:buNone/>
            </a:pPr>
            <a:r>
              <a:rPr lang="pt-BR" sz="1800" dirty="0"/>
              <a:t>    </a:t>
            </a:r>
            <a:r>
              <a:rPr lang="pt-BR" sz="1800" u="sng" dirty="0"/>
              <a:t>esticado (</a:t>
            </a:r>
            <a:r>
              <a:rPr lang="pt-BR" sz="1800" u="sng" dirty="0" err="1"/>
              <a:t>stretch</a:t>
            </a:r>
            <a:r>
              <a:rPr lang="pt-BR" sz="1800" u="sng" dirty="0"/>
              <a:t>)</a:t>
            </a:r>
            <a:r>
              <a:rPr lang="pt-BR" sz="1800" dirty="0"/>
              <a:t> </a:t>
            </a:r>
            <a:r>
              <a:rPr lang="pt-BR" sz="1800" u="sng" dirty="0"/>
              <a:t>horizontal</a:t>
            </a:r>
            <a:r>
              <a:rPr lang="pt-BR" sz="1800" dirty="0"/>
              <a:t>. </a:t>
            </a:r>
          </a:p>
          <a:p>
            <a:pPr marL="109728" indent="0" algn="just">
              <a:buNone/>
            </a:pPr>
            <a:endParaRPr lang="pt-BR" sz="1900" dirty="0"/>
          </a:p>
          <a:p>
            <a:pPr algn="just"/>
            <a:r>
              <a:rPr lang="pt-BR" sz="1900" dirty="0"/>
              <a:t>Por fim adicione um texto APP com cor branca e tamanho 50, com</a:t>
            </a:r>
          </a:p>
          <a:p>
            <a:pPr marL="109728" indent="0" algn="just">
              <a:buNone/>
            </a:pPr>
            <a:r>
              <a:rPr lang="pt-BR" sz="1900" dirty="0"/>
              <a:t>     alinhamento (</a:t>
            </a:r>
            <a:r>
              <a:rPr lang="pt-BR" sz="1900" dirty="0" err="1"/>
              <a:t>textAlign</a:t>
            </a:r>
            <a:r>
              <a:rPr lang="pt-BR" sz="1900" dirty="0"/>
              <a:t>) centralizado :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280" y="692696"/>
            <a:ext cx="335611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34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E6022F1-790A-417B-8090-5C7C805C4829}"/>
              </a:ext>
            </a:extLst>
          </p:cNvPr>
          <p:cNvSpPr txBox="1"/>
          <p:nvPr/>
        </p:nvSpPr>
        <p:spPr>
          <a:xfrm>
            <a:off x="1343472" y="612844"/>
            <a:ext cx="8798768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Loginscreen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LoginscreenProps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ImageBackground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styles.background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styles.container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styles.logo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ImageBackground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StyleSheet.create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background: {width: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'100%'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height: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'100%'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container: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justifyContent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'center'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alignItems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stretch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logo: { color: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textAlign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'center'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3091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atualizada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9376" y="2249424"/>
            <a:ext cx="9731424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Código da aula respondido</a:t>
            </a:r>
            <a:endParaRPr lang="pt-BR" sz="2000" dirty="0"/>
          </a:p>
          <a:p>
            <a:pPr lvl="1" algn="just"/>
            <a:endParaRPr lang="pt-BR" sz="1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D7C7F0-8EE4-C912-756B-4EE7D7CB53E3}"/>
              </a:ext>
            </a:extLst>
          </p:cNvPr>
          <p:cNvSpPr txBox="1"/>
          <p:nvPr/>
        </p:nvSpPr>
        <p:spPr>
          <a:xfrm>
            <a:off x="4151784" y="3176918"/>
            <a:ext cx="489654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dirty="0"/>
              <a:t>https://pastebin.com/TczmfNMX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8E8FAD4-AF60-30EC-D567-973B5DC8DE9D}"/>
              </a:ext>
            </a:extLst>
          </p:cNvPr>
          <p:cNvSpPr/>
          <p:nvPr/>
        </p:nvSpPr>
        <p:spPr>
          <a:xfrm>
            <a:off x="4151784" y="4030492"/>
            <a:ext cx="353814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2800" dirty="0"/>
              <a:t>http://bit.ly/2Xfyq3t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F5288A-BD31-7628-CAD7-90694E4D0FC5}"/>
              </a:ext>
            </a:extLst>
          </p:cNvPr>
          <p:cNvSpPr txBox="1"/>
          <p:nvPr/>
        </p:nvSpPr>
        <p:spPr>
          <a:xfrm>
            <a:off x="2970991" y="317691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Código: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5A45B1B-C5E7-4AAD-4ECB-762731B14237}"/>
              </a:ext>
            </a:extLst>
          </p:cNvPr>
          <p:cNvSpPr txBox="1"/>
          <p:nvPr/>
        </p:nvSpPr>
        <p:spPr>
          <a:xfrm>
            <a:off x="2842751" y="4104412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Imagem:</a:t>
            </a:r>
          </a:p>
        </p:txBody>
      </p:sp>
    </p:spTree>
    <p:extLst>
      <p:ext uri="{BB962C8B-B14F-4D97-AF65-F5344CB8AC3E}">
        <p14:creationId xmlns:p14="http://schemas.microsoft.com/office/powerpoint/2010/main" val="922088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5022304"/>
          </a:xfrm>
        </p:spPr>
        <p:txBody>
          <a:bodyPr>
            <a:normAutofit/>
          </a:bodyPr>
          <a:lstStyle/>
          <a:p>
            <a:pPr algn="ctr"/>
            <a:r>
              <a:rPr lang="pt-BR" sz="6000" dirty="0" err="1"/>
              <a:t>React</a:t>
            </a:r>
            <a:r>
              <a:rPr lang="pt-BR" sz="6000" dirty="0"/>
              <a:t> </a:t>
            </a:r>
            <a:r>
              <a:rPr lang="pt-BR" sz="6000" dirty="0" err="1"/>
              <a:t>Native</a:t>
            </a:r>
            <a:r>
              <a:rPr lang="pt-BR" sz="6000" dirty="0"/>
              <a:t> </a:t>
            </a:r>
            <a:r>
              <a:rPr lang="pt-BR" sz="6000" dirty="0" err="1"/>
              <a:t>Elements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38369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nossa estrutura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Como vimos anteriormente, o </a:t>
            </a:r>
            <a:r>
              <a:rPr lang="pt-BR" sz="1900" dirty="0" err="1"/>
              <a:t>React</a:t>
            </a:r>
            <a:r>
              <a:rPr lang="pt-BR" sz="1900" dirty="0"/>
              <a:t> </a:t>
            </a:r>
            <a:r>
              <a:rPr lang="pt-BR" sz="1900" dirty="0" err="1"/>
              <a:t>Native</a:t>
            </a:r>
            <a:r>
              <a:rPr lang="pt-BR" sz="1900" dirty="0"/>
              <a:t> não define estrutura de pasta. Porém, não será por isso que vamos deixar nosso projeto bagunçado. </a:t>
            </a:r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Uma sugestão de pasta a ser adotada é criar uma pasta </a:t>
            </a:r>
            <a:r>
              <a:rPr lang="pt-BR" sz="1900" u="sng" dirty="0" err="1"/>
              <a:t>src</a:t>
            </a:r>
            <a:r>
              <a:rPr lang="pt-BR" sz="1900" dirty="0"/>
              <a:t>, com nossos códigos. E dentro desta criar uma pasta </a:t>
            </a:r>
            <a:r>
              <a:rPr lang="pt-BR" sz="1900" u="sng" dirty="0" err="1"/>
              <a:t>screens</a:t>
            </a:r>
            <a:r>
              <a:rPr lang="pt-BR" sz="1900" u="sng" dirty="0"/>
              <a:t>,</a:t>
            </a:r>
            <a:r>
              <a:rPr lang="pt-BR" sz="1900" dirty="0"/>
              <a:t> para os códigos das tela do aplicativo. </a:t>
            </a:r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Por tanto, cria a seguinte estrutura:</a:t>
            </a:r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Deste modo, tudo que envolver a tela login,</a:t>
            </a:r>
          </a:p>
          <a:p>
            <a:pPr marL="109728" indent="0" algn="just">
              <a:buNone/>
            </a:pPr>
            <a:r>
              <a:rPr lang="pt-BR" sz="1900" dirty="0"/>
              <a:t>Poderá ficar dentro dessa pasta </a:t>
            </a:r>
            <a:r>
              <a:rPr lang="pt-BR" sz="1900" dirty="0" err="1"/>
              <a:t>screens</a:t>
            </a:r>
            <a:r>
              <a:rPr lang="pt-BR" sz="1900" dirty="0"/>
              <a:t>/login</a:t>
            </a:r>
            <a:endParaRPr lang="pt-BR" sz="2000" dirty="0"/>
          </a:p>
          <a:p>
            <a:pPr lvl="1" algn="just"/>
            <a:endParaRPr lang="pt-BR" sz="18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FBDA371-E1B6-4EAF-89B5-DF7B35090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2" y="4077072"/>
            <a:ext cx="387034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2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</a:t>
            </a:r>
            <a:r>
              <a:rPr lang="pt-BR" dirty="0" err="1"/>
              <a:t>Elements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3352" y="2249424"/>
            <a:ext cx="11319048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Além dos componentes visuais padrões do </a:t>
            </a:r>
            <a:r>
              <a:rPr lang="pt-BR" sz="2000" dirty="0" err="1"/>
              <a:t>React</a:t>
            </a:r>
            <a:r>
              <a:rPr lang="pt-BR" sz="2000" dirty="0"/>
              <a:t> </a:t>
            </a:r>
            <a:r>
              <a:rPr lang="pt-BR" sz="2000" dirty="0" err="1"/>
              <a:t>Native</a:t>
            </a:r>
            <a:r>
              <a:rPr lang="pt-BR" sz="2000" dirty="0"/>
              <a:t>, também podemos baixar outros componentes como o </a:t>
            </a:r>
            <a:r>
              <a:rPr lang="pt-BR" sz="2000" dirty="0" err="1"/>
              <a:t>React</a:t>
            </a:r>
            <a:r>
              <a:rPr lang="pt-BR" sz="2000" dirty="0"/>
              <a:t> </a:t>
            </a:r>
            <a:r>
              <a:rPr lang="pt-BR" sz="2000" dirty="0" err="1"/>
              <a:t>Native</a:t>
            </a:r>
            <a:r>
              <a:rPr lang="pt-BR" sz="2000" dirty="0"/>
              <a:t> </a:t>
            </a:r>
            <a:r>
              <a:rPr lang="pt-BR" sz="2000" dirty="0" err="1"/>
              <a:t>Elements</a:t>
            </a:r>
            <a:r>
              <a:rPr lang="pt-BR" sz="2000" dirty="0"/>
              <a:t>, que traz maior customização e mais elementos como:</a:t>
            </a:r>
          </a:p>
          <a:p>
            <a:pPr lvl="1" algn="just"/>
            <a:r>
              <a:rPr lang="pt-BR" sz="1800" dirty="0" err="1"/>
              <a:t>Icone</a:t>
            </a:r>
            <a:endParaRPr lang="pt-BR" sz="1800" dirty="0"/>
          </a:p>
          <a:p>
            <a:pPr lvl="1" algn="just"/>
            <a:r>
              <a:rPr lang="pt-BR" sz="1800" dirty="0" err="1"/>
              <a:t>Checkbox</a:t>
            </a:r>
            <a:endParaRPr lang="pt-BR" sz="1800" dirty="0"/>
          </a:p>
          <a:p>
            <a:pPr lvl="1" algn="just"/>
            <a:r>
              <a:rPr lang="pt-BR" sz="1800" dirty="0" err="1"/>
              <a:t>Cards</a:t>
            </a:r>
            <a:endParaRPr lang="pt-BR" sz="1800" dirty="0"/>
          </a:p>
          <a:p>
            <a:pPr lvl="1" algn="just"/>
            <a:r>
              <a:rPr lang="pt-BR" sz="1800" dirty="0" err="1"/>
              <a:t>Tooltips</a:t>
            </a:r>
            <a:endParaRPr lang="pt-BR" sz="1800" dirty="0"/>
          </a:p>
          <a:p>
            <a:pPr lvl="1" algn="just"/>
            <a:r>
              <a:rPr lang="pt-BR" sz="1800" dirty="0"/>
              <a:t>Rating</a:t>
            </a:r>
          </a:p>
          <a:p>
            <a:pPr lvl="1" algn="just"/>
            <a:r>
              <a:rPr lang="pt-BR" sz="1800" dirty="0"/>
              <a:t>....</a:t>
            </a:r>
          </a:p>
          <a:p>
            <a:pPr algn="just"/>
            <a:r>
              <a:rPr lang="pt-BR" sz="2000" dirty="0"/>
              <a:t>Para visualizar todos novos elementos e sua documentação, basta acessar:</a:t>
            </a:r>
          </a:p>
          <a:p>
            <a:pPr algn="just"/>
            <a:endParaRPr lang="pt-BR" sz="2000" dirty="0"/>
          </a:p>
        </p:txBody>
      </p:sp>
      <p:sp>
        <p:nvSpPr>
          <p:cNvPr id="8" name="Retângulo 7"/>
          <p:cNvSpPr/>
          <p:nvPr/>
        </p:nvSpPr>
        <p:spPr>
          <a:xfrm>
            <a:off x="1624608" y="5661248"/>
            <a:ext cx="8942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/>
              <a:t>https://reactnativeelements.com/docs/installation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3017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</a:t>
            </a:r>
            <a:r>
              <a:rPr lang="pt-BR" dirty="0" err="1"/>
              <a:t>Elements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3352" y="2249424"/>
            <a:ext cx="11319048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Para instalar o </a:t>
            </a:r>
            <a:r>
              <a:rPr lang="pt-BR" sz="2000" dirty="0" err="1"/>
              <a:t>React</a:t>
            </a:r>
            <a:r>
              <a:rPr lang="pt-BR" sz="2000" dirty="0"/>
              <a:t> </a:t>
            </a:r>
            <a:r>
              <a:rPr lang="pt-BR" sz="2000" dirty="0" err="1"/>
              <a:t>Native</a:t>
            </a:r>
            <a:r>
              <a:rPr lang="pt-BR" sz="2000" dirty="0"/>
              <a:t> </a:t>
            </a:r>
            <a:r>
              <a:rPr lang="pt-BR" sz="2000" dirty="0" err="1"/>
              <a:t>Elements</a:t>
            </a:r>
            <a:r>
              <a:rPr lang="pt-BR" sz="2000" dirty="0"/>
              <a:t> no nosso projeto, execute o código abaixo no </a:t>
            </a:r>
            <a:r>
              <a:rPr lang="pt-BR" sz="2000" dirty="0" err="1"/>
              <a:t>cmd</a:t>
            </a:r>
            <a:r>
              <a:rPr lang="pt-BR" sz="2000" dirty="0"/>
              <a:t> dentro da pasta do projeto: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 </a:t>
            </a:r>
            <a:r>
              <a:rPr lang="pt-BR" sz="2000" b="1" dirty="0" err="1"/>
              <a:t>react</a:t>
            </a:r>
            <a:r>
              <a:rPr lang="pt-BR" sz="2000" b="1" dirty="0"/>
              <a:t>-</a:t>
            </a:r>
            <a:r>
              <a:rPr lang="pt-BR" sz="2000" b="1" dirty="0" err="1"/>
              <a:t>native</a:t>
            </a:r>
            <a:r>
              <a:rPr lang="pt-BR" sz="2000" b="1" dirty="0"/>
              <a:t>-safe-área-contexto</a:t>
            </a:r>
            <a:r>
              <a:rPr lang="pt-BR" sz="2000" dirty="0"/>
              <a:t>, é uma biblioteca usada pelo </a:t>
            </a:r>
            <a:r>
              <a:rPr lang="pt-BR" sz="2000" dirty="0" err="1"/>
              <a:t>react-native-elements</a:t>
            </a:r>
            <a:r>
              <a:rPr lang="pt-BR" sz="2000" dirty="0"/>
              <a:t>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Os arquivos adicionados também são anotados no </a:t>
            </a:r>
            <a:r>
              <a:rPr lang="pt-BR" sz="2000" dirty="0" err="1"/>
              <a:t>package.json</a:t>
            </a:r>
            <a:r>
              <a:rPr lang="pt-BR" sz="2000" dirty="0"/>
              <a:t>, pois sempre que salvamos no </a:t>
            </a:r>
            <a:r>
              <a:rPr lang="pt-BR" sz="2000" dirty="0" err="1"/>
              <a:t>git</a:t>
            </a:r>
            <a:r>
              <a:rPr lang="pt-BR" sz="2000" dirty="0"/>
              <a:t>, não enviamos o </a:t>
            </a:r>
            <a:r>
              <a:rPr lang="pt-BR" sz="2000" b="1" dirty="0" err="1"/>
              <a:t>node_modules</a:t>
            </a:r>
            <a:r>
              <a:rPr lang="pt-BR" sz="2000" dirty="0"/>
              <a:t>. Logo para baixar todas dependências de novo, rodamos o </a:t>
            </a:r>
            <a:r>
              <a:rPr lang="pt-BR" sz="2000" dirty="0" err="1"/>
              <a:t>npm</a:t>
            </a:r>
            <a:r>
              <a:rPr lang="pt-BR" sz="2000" dirty="0"/>
              <a:t> </a:t>
            </a:r>
            <a:r>
              <a:rPr lang="pt-BR" sz="2000" dirty="0" err="1"/>
              <a:t>install</a:t>
            </a:r>
            <a:r>
              <a:rPr lang="pt-BR" sz="2000" dirty="0"/>
              <a:t> que baixa tudo no </a:t>
            </a:r>
            <a:r>
              <a:rPr lang="pt-BR" sz="2000" dirty="0" err="1"/>
              <a:t>package.json</a:t>
            </a:r>
            <a:r>
              <a:rPr lang="pt-BR" sz="2000" dirty="0"/>
              <a:t>. </a:t>
            </a:r>
          </a:p>
          <a:p>
            <a:pPr algn="just"/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1026332" y="3212976"/>
            <a:ext cx="979308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/>
              <a:t>npx</a:t>
            </a:r>
            <a:r>
              <a:rPr lang="en-US" sz="2000" dirty="0"/>
              <a:t> expo install  @rneui/base @rneui/themed react-native-web react-native-vector-icons </a:t>
            </a:r>
            <a:r>
              <a:rPr lang="pt-BR" sz="2000" dirty="0" err="1"/>
              <a:t>react</a:t>
            </a:r>
            <a:r>
              <a:rPr lang="pt-BR" sz="2000" dirty="0"/>
              <a:t>-</a:t>
            </a:r>
            <a:r>
              <a:rPr lang="pt-BR" sz="2000" dirty="0" err="1"/>
              <a:t>native</a:t>
            </a:r>
            <a:r>
              <a:rPr lang="pt-BR" sz="2000" dirty="0"/>
              <a:t>-safe-</a:t>
            </a:r>
            <a:r>
              <a:rPr lang="pt-BR" sz="2000" dirty="0" err="1"/>
              <a:t>area</a:t>
            </a:r>
            <a:r>
              <a:rPr lang="pt-BR" sz="2000" dirty="0"/>
              <a:t>-</a:t>
            </a:r>
            <a:r>
              <a:rPr lang="pt-BR" sz="2000" dirty="0" err="1"/>
              <a:t>context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156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</a:t>
            </a:r>
            <a:r>
              <a:rPr lang="pt-BR" dirty="0" err="1"/>
              <a:t>Elements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3352" y="2249424"/>
            <a:ext cx="4824536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Caso esteja usando o </a:t>
            </a:r>
            <a:r>
              <a:rPr lang="pt-BR" sz="2000" u="sng" dirty="0"/>
              <a:t>Snack Expo</a:t>
            </a:r>
            <a:r>
              <a:rPr lang="pt-BR" sz="2000" dirty="0"/>
              <a:t>, pode adicionar as dependências direto no arquivo </a:t>
            </a:r>
            <a:r>
              <a:rPr lang="pt-BR" sz="2000" dirty="0" err="1"/>
              <a:t>package.json</a:t>
            </a:r>
            <a:r>
              <a:rPr lang="pt-BR" sz="2000" dirty="0"/>
              <a:t> </a:t>
            </a:r>
            <a:r>
              <a:rPr lang="pt-BR" sz="2000" dirty="0" err="1"/>
              <a:t>ooou</a:t>
            </a:r>
            <a:r>
              <a:rPr lang="pt-BR" sz="2000" dirty="0"/>
              <a:t> apenas importa-los no componente:</a:t>
            </a:r>
          </a:p>
          <a:p>
            <a:pPr algn="just"/>
            <a:endParaRPr lang="pt-BR" sz="20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93C4EDC-7CF3-B413-1D78-C52960EBE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04" y="2060848"/>
            <a:ext cx="6514286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9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–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</a:t>
            </a:r>
            <a:r>
              <a:rPr lang="pt-BR" dirty="0" err="1"/>
              <a:t>Elements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3352" y="2249424"/>
            <a:ext cx="11319048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O Input do </a:t>
            </a:r>
            <a:r>
              <a:rPr lang="pt-BR" sz="2000" dirty="0" err="1"/>
              <a:t>React</a:t>
            </a:r>
            <a:r>
              <a:rPr lang="pt-BR" sz="2000" dirty="0"/>
              <a:t> </a:t>
            </a:r>
            <a:r>
              <a:rPr lang="pt-BR" sz="2000" dirty="0" err="1"/>
              <a:t>Native</a:t>
            </a:r>
            <a:r>
              <a:rPr lang="pt-BR" sz="2000" dirty="0"/>
              <a:t> </a:t>
            </a:r>
            <a:r>
              <a:rPr lang="pt-BR" sz="2000" dirty="0" err="1"/>
              <a:t>Elements</a:t>
            </a:r>
            <a:r>
              <a:rPr lang="pt-BR" sz="2000" dirty="0"/>
              <a:t> tem todos atributos padrão do </a:t>
            </a:r>
            <a:r>
              <a:rPr lang="pt-BR" sz="2000" dirty="0" err="1"/>
              <a:t>TextInput</a:t>
            </a:r>
            <a:r>
              <a:rPr lang="pt-BR" sz="2000" dirty="0"/>
              <a:t> do RN, mais novos recursos. Entre eles podemos citar:</a:t>
            </a:r>
          </a:p>
          <a:p>
            <a:pPr lvl="1" algn="just"/>
            <a:r>
              <a:rPr lang="pt-BR" sz="1800" dirty="0" err="1"/>
              <a:t>label</a:t>
            </a:r>
            <a:r>
              <a:rPr lang="pt-BR" sz="1800" dirty="0"/>
              <a:t> -&gt; Adicione um texto acima do campo</a:t>
            </a:r>
          </a:p>
          <a:p>
            <a:pPr lvl="1" algn="just"/>
            <a:r>
              <a:rPr lang="pt-BR" sz="1800" dirty="0" err="1"/>
              <a:t>placeholder</a:t>
            </a:r>
            <a:r>
              <a:rPr lang="pt-BR" sz="1800" dirty="0"/>
              <a:t> -&gt; adiciona um texto quando não houver nada escrito</a:t>
            </a:r>
          </a:p>
          <a:p>
            <a:pPr lvl="1" algn="just"/>
            <a:r>
              <a:rPr lang="pt-BR" sz="1800" dirty="0" err="1"/>
              <a:t>leftIcon</a:t>
            </a:r>
            <a:r>
              <a:rPr lang="pt-BR" sz="1800" dirty="0"/>
              <a:t>/</a:t>
            </a:r>
            <a:r>
              <a:rPr lang="pt-BR" sz="1800" dirty="0" err="1"/>
              <a:t>rightIcon</a:t>
            </a:r>
            <a:r>
              <a:rPr lang="pt-BR" sz="1800" dirty="0"/>
              <a:t> -&gt; Adiciona um ícone do lado esquerdo ou direito</a:t>
            </a:r>
          </a:p>
          <a:p>
            <a:pPr lvl="1" algn="just"/>
            <a:r>
              <a:rPr lang="pt-BR" sz="1800" dirty="0" err="1"/>
              <a:t>inputStyle</a:t>
            </a:r>
            <a:r>
              <a:rPr lang="pt-BR" sz="1800" dirty="0"/>
              <a:t> -&gt; Adiciona estilo diretamente no campo </a:t>
            </a:r>
            <a:r>
              <a:rPr lang="pt-BR" sz="1800" dirty="0" err="1"/>
              <a:t>TextInput</a:t>
            </a:r>
            <a:r>
              <a:rPr lang="pt-BR" sz="1800" dirty="0"/>
              <a:t> </a:t>
            </a:r>
            <a:r>
              <a:rPr lang="pt-BR" sz="1800" dirty="0" err="1"/>
              <a:t>digitável</a:t>
            </a:r>
            <a:r>
              <a:rPr lang="pt-BR" sz="1800" dirty="0"/>
              <a:t> </a:t>
            </a:r>
          </a:p>
          <a:p>
            <a:pPr lvl="1" algn="just"/>
            <a:r>
              <a:rPr lang="pt-BR" sz="1800" dirty="0" err="1"/>
              <a:t>inputContainerStyle</a:t>
            </a:r>
            <a:r>
              <a:rPr lang="pt-BR" sz="1800" dirty="0"/>
              <a:t> -&gt; Adiciona um estilo ao container ao redor do campo input</a:t>
            </a:r>
          </a:p>
          <a:p>
            <a:pPr lvl="1" algn="just"/>
            <a:r>
              <a:rPr lang="pt-BR" sz="1800" dirty="0" err="1"/>
              <a:t>secureTextEntry</a:t>
            </a:r>
            <a:r>
              <a:rPr lang="pt-BR" sz="1800" dirty="0"/>
              <a:t> -&gt; O campo deve ser oculto (booleano)</a:t>
            </a:r>
          </a:p>
          <a:p>
            <a:pPr lvl="1" algn="just"/>
            <a:r>
              <a:rPr lang="pt-BR" sz="1800" dirty="0" err="1"/>
              <a:t>editable</a:t>
            </a:r>
            <a:r>
              <a:rPr lang="pt-BR" sz="1800" dirty="0"/>
              <a:t>  -&gt; pode alterar o texto (booleano) </a:t>
            </a:r>
          </a:p>
          <a:p>
            <a:pPr lvl="1" algn="just"/>
            <a:r>
              <a:rPr lang="pt-BR" sz="1800" dirty="0" err="1"/>
              <a:t>keyboardType</a:t>
            </a:r>
            <a:r>
              <a:rPr lang="pt-BR" sz="1800" dirty="0"/>
              <a:t> -&gt; Escolhe o tipo de teclado (</a:t>
            </a:r>
            <a:r>
              <a:rPr lang="pt-BR" sz="1800" dirty="0" err="1"/>
              <a:t>numeric</a:t>
            </a:r>
            <a:r>
              <a:rPr lang="pt-BR" sz="1800" dirty="0"/>
              <a:t>, </a:t>
            </a:r>
            <a:r>
              <a:rPr lang="pt-BR" sz="1800" dirty="0" err="1"/>
              <a:t>url</a:t>
            </a:r>
            <a:r>
              <a:rPr lang="pt-BR" sz="1800" dirty="0"/>
              <a:t>, </a:t>
            </a:r>
            <a:r>
              <a:rPr lang="pt-BR" sz="1800" dirty="0" err="1"/>
              <a:t>email-address</a:t>
            </a:r>
            <a:r>
              <a:rPr lang="pt-BR" sz="1800" dirty="0"/>
              <a:t>...)</a:t>
            </a:r>
          </a:p>
          <a:p>
            <a:pPr lvl="1" algn="just"/>
            <a:endParaRPr lang="pt-BR" sz="18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81473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–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</a:t>
            </a:r>
            <a:r>
              <a:rPr lang="pt-BR" dirty="0" err="1"/>
              <a:t>Elements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3352" y="2249424"/>
            <a:ext cx="11319048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Adicione dois campos Input (Importe de </a:t>
            </a:r>
            <a:r>
              <a:rPr lang="pt-BR" sz="2000" dirty="0" err="1"/>
              <a:t>react-native-elements</a:t>
            </a:r>
            <a:r>
              <a:rPr lang="pt-BR" sz="2000" dirty="0"/>
              <a:t>), sendo que:</a:t>
            </a:r>
          </a:p>
          <a:p>
            <a:pPr algn="just"/>
            <a:r>
              <a:rPr lang="pt-BR" sz="2000" dirty="0"/>
              <a:t>O primeiro deve ter o </a:t>
            </a:r>
            <a:r>
              <a:rPr lang="pt-BR" sz="2000" dirty="0" err="1"/>
              <a:t>placeholder</a:t>
            </a:r>
            <a:r>
              <a:rPr lang="pt-BR" sz="2000" dirty="0"/>
              <a:t>: “Digite seu </a:t>
            </a:r>
            <a:r>
              <a:rPr lang="pt-BR" sz="2000" dirty="0" err="1"/>
              <a:t>email</a:t>
            </a:r>
            <a:r>
              <a:rPr lang="pt-BR" sz="2000" dirty="0"/>
              <a:t>”</a:t>
            </a:r>
          </a:p>
          <a:p>
            <a:pPr algn="just"/>
            <a:r>
              <a:rPr lang="pt-BR" sz="2000" dirty="0"/>
              <a:t>O segundo não deve exibir o texto digita e ter o </a:t>
            </a:r>
            <a:r>
              <a:rPr lang="pt-BR" sz="2000" dirty="0" err="1"/>
              <a:t>placeholder</a:t>
            </a:r>
            <a:r>
              <a:rPr lang="pt-BR" sz="2000" dirty="0"/>
              <a:t> “Digite sua senha” </a:t>
            </a:r>
            <a:endParaRPr lang="pt-BR" sz="18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64" y="4077072"/>
            <a:ext cx="4043470" cy="177861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902517" y="4366214"/>
            <a:ext cx="551396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'Digite seu e-mail'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'Digite sua senha'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     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secureTextEntry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60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–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</a:t>
            </a:r>
            <a:r>
              <a:rPr lang="pt-BR" dirty="0" err="1"/>
              <a:t>Elements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3352" y="2249424"/>
            <a:ext cx="11319048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Para adicionar um ícone basta passar um objeto com os atributos:</a:t>
            </a:r>
          </a:p>
          <a:p>
            <a:pPr lvl="1" algn="just"/>
            <a:r>
              <a:rPr lang="pt-BR" sz="1800" dirty="0" err="1"/>
              <a:t>name</a:t>
            </a:r>
            <a:r>
              <a:rPr lang="pt-BR" sz="1800" dirty="0"/>
              <a:t> (nome do ícone), color (Cor do ícone)</a:t>
            </a:r>
          </a:p>
          <a:p>
            <a:pPr lvl="1" algn="just"/>
            <a:endParaRPr lang="pt-BR" sz="1800" dirty="0"/>
          </a:p>
          <a:p>
            <a:pPr algn="just"/>
            <a:r>
              <a:rPr lang="pt-BR" sz="2000" dirty="0"/>
              <a:t>No primeiro input use o </a:t>
            </a:r>
            <a:r>
              <a:rPr lang="pt-BR" sz="2000" dirty="0" err="1"/>
              <a:t>leftIcon</a:t>
            </a:r>
            <a:r>
              <a:rPr lang="pt-BR" sz="2000" dirty="0"/>
              <a:t> passando um objeto com o ícone </a:t>
            </a:r>
            <a:r>
              <a:rPr lang="pt-BR" sz="2000" u="sng" dirty="0" err="1"/>
              <a:t>person</a:t>
            </a:r>
            <a:r>
              <a:rPr lang="pt-BR" sz="2000" dirty="0"/>
              <a:t> e cor </a:t>
            </a:r>
            <a:r>
              <a:rPr lang="pt-BR" sz="2000" u="sng" dirty="0"/>
              <a:t>branca</a:t>
            </a:r>
          </a:p>
          <a:p>
            <a:pPr algn="just"/>
            <a:r>
              <a:rPr lang="pt-BR" sz="2000" dirty="0"/>
              <a:t>No segundo input use o </a:t>
            </a:r>
            <a:r>
              <a:rPr lang="pt-BR" sz="2000" dirty="0" err="1"/>
              <a:t>leftIcon</a:t>
            </a:r>
            <a:r>
              <a:rPr lang="pt-BR" sz="2000" dirty="0"/>
              <a:t> passando um objeto com o ícone </a:t>
            </a:r>
            <a:r>
              <a:rPr lang="pt-BR" sz="2000" u="sng" dirty="0" err="1"/>
              <a:t>lock</a:t>
            </a:r>
            <a:r>
              <a:rPr lang="pt-BR" sz="2000" dirty="0"/>
              <a:t> e cor </a:t>
            </a:r>
            <a:r>
              <a:rPr lang="pt-BR" sz="2000" u="sng" dirty="0"/>
              <a:t>branca</a:t>
            </a:r>
            <a:r>
              <a:rPr lang="pt-BR" sz="2000" dirty="0"/>
              <a:t> </a:t>
            </a:r>
            <a:endParaRPr lang="pt-BR" sz="18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72" y="4149080"/>
            <a:ext cx="3959899" cy="1656184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023614" y="4142583"/>
            <a:ext cx="655878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'Digite seu e-mail'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      </a:t>
            </a:r>
            <a:r>
              <a:rPr lang="pt-B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leftIcon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person</a:t>
            </a:r>
            <a:r>
              <a:rPr lang="pt-BR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, color:</a:t>
            </a:r>
            <a:r>
              <a:rPr lang="pt-BR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white</a:t>
            </a:r>
            <a:r>
              <a:rPr lang="pt-BR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'Digite sua senha'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      </a:t>
            </a:r>
            <a:r>
              <a:rPr lang="pt-B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leftIcon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lock</a:t>
            </a:r>
            <a:r>
              <a:rPr lang="pt-BR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, color:</a:t>
            </a:r>
            <a:r>
              <a:rPr lang="pt-BR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white</a:t>
            </a:r>
            <a:r>
              <a:rPr lang="pt-BR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     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secureTextEntry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178906D-6690-25B5-FC90-A844B57D3D7A}"/>
              </a:ext>
            </a:extLst>
          </p:cNvPr>
          <p:cNvSpPr txBox="1"/>
          <p:nvPr/>
        </p:nvSpPr>
        <p:spPr>
          <a:xfrm>
            <a:off x="3647728" y="853825"/>
            <a:ext cx="7321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Lista de Ícones: https://oblador.github.io/react-native-vector-icons/</a:t>
            </a:r>
          </a:p>
        </p:txBody>
      </p:sp>
    </p:spTree>
    <p:extLst>
      <p:ext uri="{BB962C8B-B14F-4D97-AF65-F5344CB8AC3E}">
        <p14:creationId xmlns:p14="http://schemas.microsoft.com/office/powerpoint/2010/main" val="278719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–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</a:t>
            </a:r>
            <a:r>
              <a:rPr lang="pt-BR" dirty="0" err="1"/>
              <a:t>Elements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3352" y="2249424"/>
            <a:ext cx="11319048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Use o atributo </a:t>
            </a:r>
            <a:r>
              <a:rPr lang="pt-BR" sz="2000" dirty="0" err="1"/>
              <a:t>inputStyle</a:t>
            </a:r>
            <a:r>
              <a:rPr lang="pt-BR" sz="2000" dirty="0"/>
              <a:t> para garantir que o texto digitado venha na cor branca:</a:t>
            </a:r>
            <a:endParaRPr lang="pt-BR" sz="18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2828132"/>
            <a:ext cx="4206416" cy="189701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978084" y="3068960"/>
            <a:ext cx="695056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'Digite seu e-mail'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     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leftIcon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person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color: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white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      </a:t>
            </a:r>
            <a:r>
              <a:rPr lang="pt-B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inputStyle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{color:</a:t>
            </a:r>
            <a:r>
              <a:rPr lang="pt-BR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white</a:t>
            </a:r>
            <a:r>
              <a:rPr lang="pt-BR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'Digite sua senha'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     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leftIcon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lock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color: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white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      </a:t>
            </a:r>
            <a:r>
              <a:rPr lang="pt-B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inputStyle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{color:</a:t>
            </a:r>
            <a:r>
              <a:rPr lang="pt-BR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white</a:t>
            </a:r>
            <a:r>
              <a:rPr lang="pt-BR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     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secureTextEntry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58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–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</a:t>
            </a:r>
            <a:r>
              <a:rPr lang="pt-BR" dirty="0" err="1"/>
              <a:t>Elements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3352" y="2249424"/>
            <a:ext cx="11319048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Adicione um fundo branco com 30% de opacidade usando o </a:t>
            </a:r>
            <a:r>
              <a:rPr lang="pt-BR" sz="2000" dirty="0" err="1"/>
              <a:t>inputContainerStyle</a:t>
            </a:r>
            <a:r>
              <a:rPr lang="pt-BR" sz="2000" dirty="0"/>
              <a:t> e bordar arredondadas em 30px, 5px de </a:t>
            </a:r>
            <a:r>
              <a:rPr lang="pt-BR" sz="2000" dirty="0" err="1"/>
              <a:t>padding</a:t>
            </a:r>
            <a:r>
              <a:rPr lang="pt-BR" sz="2000" dirty="0"/>
              <a:t> e uma margem inferior de 5px. </a:t>
            </a:r>
            <a:endParaRPr lang="pt-BR" sz="18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69" y="3645024"/>
            <a:ext cx="3783531" cy="2016224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295800" y="3002183"/>
            <a:ext cx="633670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styles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StyleSheet.create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/.../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containerInput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backgroundColor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rgba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(255,255,255,0.3)'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borderRadius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padding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marginBottom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303912" y="5139936"/>
            <a:ext cx="600949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'Digite seu e-mail'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leftIcon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person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color: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white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inputContainerStyle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styles.containerInput</a:t>
            </a: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inputStyle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{color: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white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12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Button –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</a:t>
            </a:r>
            <a:r>
              <a:rPr lang="pt-BR" dirty="0" err="1"/>
              <a:t>Elements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3352" y="2249424"/>
            <a:ext cx="11319048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O Button do </a:t>
            </a:r>
            <a:r>
              <a:rPr lang="pt-BR" sz="2000" dirty="0" err="1"/>
              <a:t>React</a:t>
            </a:r>
            <a:r>
              <a:rPr lang="pt-BR" sz="2000" dirty="0"/>
              <a:t> </a:t>
            </a:r>
            <a:r>
              <a:rPr lang="pt-BR" sz="2000" dirty="0" err="1"/>
              <a:t>Native</a:t>
            </a:r>
            <a:r>
              <a:rPr lang="pt-BR" sz="2000" dirty="0"/>
              <a:t> </a:t>
            </a:r>
            <a:r>
              <a:rPr lang="pt-BR" sz="2000" dirty="0" err="1"/>
              <a:t>Elements</a:t>
            </a:r>
            <a:r>
              <a:rPr lang="pt-BR" sz="2000" dirty="0"/>
              <a:t> também vem com todas funções do Button do </a:t>
            </a:r>
            <a:r>
              <a:rPr lang="pt-BR" sz="2000" dirty="0" err="1"/>
              <a:t>React</a:t>
            </a:r>
            <a:r>
              <a:rPr lang="pt-BR" sz="2000" dirty="0"/>
              <a:t> </a:t>
            </a:r>
            <a:r>
              <a:rPr lang="pt-BR" sz="2000" dirty="0" err="1"/>
              <a:t>Native</a:t>
            </a:r>
            <a:r>
              <a:rPr lang="pt-BR" sz="2000" dirty="0"/>
              <a:t>, e novos funcionalidades. As mais comuns são:</a:t>
            </a:r>
          </a:p>
          <a:p>
            <a:pPr lvl="1" algn="just"/>
            <a:r>
              <a:rPr lang="pt-BR" sz="1800" dirty="0" err="1"/>
              <a:t>title</a:t>
            </a:r>
            <a:r>
              <a:rPr lang="pt-BR" sz="1800" dirty="0"/>
              <a:t> -&gt; Texto do botão</a:t>
            </a:r>
          </a:p>
          <a:p>
            <a:pPr lvl="1" algn="just"/>
            <a:r>
              <a:rPr lang="pt-BR" sz="1800" dirty="0" err="1"/>
              <a:t>titleStyle</a:t>
            </a:r>
            <a:r>
              <a:rPr lang="pt-BR" sz="1800" dirty="0"/>
              <a:t> -&gt; Adiciona estilo ao texto do botão</a:t>
            </a:r>
          </a:p>
          <a:p>
            <a:pPr lvl="1" algn="just"/>
            <a:r>
              <a:rPr lang="pt-BR" sz="1800" dirty="0" err="1"/>
              <a:t>buttonStyle</a:t>
            </a:r>
            <a:r>
              <a:rPr lang="pt-BR" sz="1800" dirty="0"/>
              <a:t> -&gt; Adiciona estilo a forma do botão</a:t>
            </a:r>
          </a:p>
          <a:p>
            <a:pPr lvl="1" algn="just"/>
            <a:r>
              <a:rPr lang="pt-BR" sz="1800" dirty="0" err="1"/>
              <a:t>onPress</a:t>
            </a:r>
            <a:r>
              <a:rPr lang="pt-BR" sz="1800" dirty="0"/>
              <a:t> -&gt; Uma função que será executada quando o botão for clicado</a:t>
            </a:r>
          </a:p>
          <a:p>
            <a:pPr lvl="1" algn="just"/>
            <a:r>
              <a:rPr lang="pt-BR" sz="1800" dirty="0" err="1"/>
              <a:t>disabled</a:t>
            </a:r>
            <a:r>
              <a:rPr lang="pt-BR" sz="1800" dirty="0"/>
              <a:t> -&gt; Se o botão pode ou não ser clicado (</a:t>
            </a:r>
            <a:r>
              <a:rPr lang="pt-BR" sz="1800" dirty="0" err="1"/>
              <a:t>boolean</a:t>
            </a:r>
            <a:r>
              <a:rPr lang="pt-BR" sz="1800" dirty="0"/>
              <a:t>)</a:t>
            </a:r>
          </a:p>
          <a:p>
            <a:pPr lvl="1" algn="just"/>
            <a:r>
              <a:rPr lang="pt-BR" sz="1800" dirty="0" err="1"/>
              <a:t>icon</a:t>
            </a:r>
            <a:r>
              <a:rPr lang="pt-BR" sz="1800" dirty="0"/>
              <a:t>  -&gt; adiciona um ícone no botão</a:t>
            </a:r>
          </a:p>
          <a:p>
            <a:pPr lvl="1" algn="just"/>
            <a:r>
              <a:rPr lang="pt-BR" sz="1800" dirty="0" err="1"/>
              <a:t>raised</a:t>
            </a:r>
            <a:r>
              <a:rPr lang="pt-BR" sz="1800" dirty="0"/>
              <a:t> -&gt; Adiciona um efeito 3D ao botão, deixando mais elevado (</a:t>
            </a:r>
            <a:r>
              <a:rPr lang="pt-BR" sz="1800" dirty="0" err="1"/>
              <a:t>boolean</a:t>
            </a:r>
            <a:r>
              <a:rPr lang="pt-BR" sz="1800" dirty="0"/>
              <a:t>)</a:t>
            </a:r>
          </a:p>
          <a:p>
            <a:pPr lvl="1" algn="just"/>
            <a:r>
              <a:rPr lang="pt-BR" sz="1800" dirty="0" err="1"/>
              <a:t>type</a:t>
            </a:r>
            <a:r>
              <a:rPr lang="pt-BR" sz="1800" dirty="0"/>
              <a:t> -&gt; Modifica estilo do botão (</a:t>
            </a:r>
            <a:r>
              <a:rPr lang="pt-BR" sz="1800" dirty="0" err="1"/>
              <a:t>solid</a:t>
            </a:r>
            <a:r>
              <a:rPr lang="pt-BR" sz="1800" dirty="0"/>
              <a:t>, </a:t>
            </a:r>
            <a:r>
              <a:rPr lang="pt-BR" sz="1800" dirty="0" err="1"/>
              <a:t>clear</a:t>
            </a:r>
            <a:r>
              <a:rPr lang="pt-BR" sz="1800" dirty="0"/>
              <a:t>, </a:t>
            </a:r>
            <a:r>
              <a:rPr lang="pt-BR" sz="1800" dirty="0" err="1"/>
              <a:t>outline</a:t>
            </a:r>
            <a:r>
              <a:rPr lang="pt-BR" sz="1800" dirty="0"/>
              <a:t>)</a:t>
            </a:r>
          </a:p>
          <a:p>
            <a:pPr lvl="1" algn="just"/>
            <a:endParaRPr lang="pt-BR" sz="1800" dirty="0"/>
          </a:p>
          <a:p>
            <a:pPr lvl="1" algn="just"/>
            <a:endParaRPr lang="pt-BR" sz="1800" dirty="0"/>
          </a:p>
          <a:p>
            <a:pPr lvl="1" algn="just"/>
            <a:endParaRPr lang="pt-BR" sz="18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5517232"/>
            <a:ext cx="7505700" cy="85725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039189" y="6237312"/>
            <a:ext cx="644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Solid</a:t>
            </a:r>
            <a:r>
              <a:rPr lang="pt-BR" dirty="0"/>
              <a:t>                                       </a:t>
            </a:r>
            <a:r>
              <a:rPr lang="pt-BR" dirty="0" err="1"/>
              <a:t>Clear</a:t>
            </a:r>
            <a:r>
              <a:rPr lang="pt-BR" dirty="0"/>
              <a:t>                                    </a:t>
            </a:r>
            <a:r>
              <a:rPr lang="pt-BR" dirty="0" err="1"/>
              <a:t>Outline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3379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Button –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</a:t>
            </a:r>
            <a:r>
              <a:rPr lang="pt-BR" dirty="0" err="1"/>
              <a:t>Elements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3352" y="2249424"/>
            <a:ext cx="11319048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Adicione um botão com o texto “</a:t>
            </a:r>
            <a:r>
              <a:rPr lang="pt-BR" sz="2000" dirty="0" err="1"/>
              <a:t>Logar</a:t>
            </a:r>
            <a:r>
              <a:rPr lang="pt-BR" sz="2000" dirty="0"/>
              <a:t>” e com bordas arredondadas:</a:t>
            </a:r>
          </a:p>
          <a:p>
            <a:pPr lvl="1" algn="just"/>
            <a:endParaRPr lang="pt-BR" sz="1800" dirty="0"/>
          </a:p>
          <a:p>
            <a:pPr lvl="1" algn="just"/>
            <a:endParaRPr lang="pt-BR" sz="18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3068960"/>
            <a:ext cx="4105564" cy="244827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978927" y="3429000"/>
            <a:ext cx="551767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title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Logar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containerStyle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{borderRadius: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raised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 /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60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nossa estrutura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No arquivo </a:t>
            </a:r>
            <a:r>
              <a:rPr lang="pt-BR" sz="1900" dirty="0" err="1"/>
              <a:t>index.tsx</a:t>
            </a:r>
            <a:r>
              <a:rPr lang="pt-BR" sz="1900" dirty="0"/>
              <a:t> bora criar nosso componente </a:t>
            </a:r>
            <a:r>
              <a:rPr lang="pt-BR" sz="1900" dirty="0" err="1"/>
              <a:t>LoginScreen</a:t>
            </a:r>
            <a:r>
              <a:rPr lang="pt-BR" sz="1900" dirty="0"/>
              <a:t> como uma função, usando o </a:t>
            </a:r>
            <a:r>
              <a:rPr lang="pt-BR" sz="1900" dirty="0" err="1"/>
              <a:t>snippet</a:t>
            </a:r>
            <a:r>
              <a:rPr lang="pt-BR" sz="1900" dirty="0"/>
              <a:t> </a:t>
            </a:r>
            <a:r>
              <a:rPr lang="pt-BR" sz="1900" u="sng" dirty="0" err="1"/>
              <a:t>tsrnsl</a:t>
            </a:r>
            <a:r>
              <a:rPr lang="pt-BR" sz="1900" dirty="0"/>
              <a:t>:</a:t>
            </a:r>
            <a:endParaRPr lang="pt-BR" sz="2000" dirty="0"/>
          </a:p>
          <a:p>
            <a:pPr lvl="1" algn="just"/>
            <a:endParaRPr lang="pt-BR" sz="18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8C7795D-42CC-48B8-831D-DFCA05430834}"/>
              </a:ext>
            </a:extLst>
          </p:cNvPr>
          <p:cNvSpPr txBox="1"/>
          <p:nvPr/>
        </p:nvSpPr>
        <p:spPr>
          <a:xfrm>
            <a:off x="2783632" y="2780928"/>
            <a:ext cx="7344816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LoginscreenProps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Loginscreen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LoginscreenProps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Loginscreen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774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Praticando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3352" y="2249424"/>
            <a:ext cx="11319048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Para finalizar nossa tela de </a:t>
            </a:r>
            <a:r>
              <a:rPr lang="pt-BR" sz="2000" dirty="0" err="1"/>
              <a:t>login</a:t>
            </a:r>
            <a:r>
              <a:rPr lang="pt-BR" sz="2000" dirty="0"/>
              <a:t>, crie um campo </a:t>
            </a:r>
            <a:r>
              <a:rPr lang="pt-BR" sz="2000" dirty="0" err="1"/>
              <a:t>Text</a:t>
            </a:r>
            <a:r>
              <a:rPr lang="pt-BR" sz="2000" dirty="0"/>
              <a:t> com:</a:t>
            </a:r>
          </a:p>
          <a:p>
            <a:pPr lvl="1" algn="just"/>
            <a:r>
              <a:rPr lang="pt-BR" sz="1800" dirty="0"/>
              <a:t>O </a:t>
            </a:r>
            <a:r>
              <a:rPr lang="pt-BR" sz="1800" u="sng" dirty="0"/>
              <a:t>texto</a:t>
            </a:r>
            <a:r>
              <a:rPr lang="pt-BR" sz="1800" dirty="0"/>
              <a:t> “Não possui conta? Clique aqui para se cadastrar”</a:t>
            </a:r>
          </a:p>
          <a:p>
            <a:pPr lvl="1" algn="just"/>
            <a:r>
              <a:rPr lang="pt-BR" sz="1800" u="sng" dirty="0"/>
              <a:t>cor</a:t>
            </a:r>
            <a:r>
              <a:rPr lang="pt-BR" sz="1800" dirty="0"/>
              <a:t> branca</a:t>
            </a:r>
          </a:p>
          <a:p>
            <a:pPr lvl="1" algn="just"/>
            <a:r>
              <a:rPr lang="pt-BR" sz="1800" u="sng" dirty="0"/>
              <a:t>tamanho</a:t>
            </a:r>
            <a:r>
              <a:rPr lang="pt-BR" sz="1800" dirty="0"/>
              <a:t> 20</a:t>
            </a:r>
          </a:p>
          <a:p>
            <a:pPr lvl="1" algn="just"/>
            <a:r>
              <a:rPr lang="pt-BR" sz="1800" dirty="0"/>
              <a:t>texto </a:t>
            </a:r>
            <a:r>
              <a:rPr lang="pt-BR" sz="1800" u="sng" dirty="0"/>
              <a:t>sublinhado</a:t>
            </a:r>
            <a:r>
              <a:rPr lang="pt-BR" sz="1800" dirty="0"/>
              <a:t> (use </a:t>
            </a:r>
            <a:r>
              <a:rPr lang="pt-BR" sz="1800" dirty="0" err="1"/>
              <a:t>textDecorationLine</a:t>
            </a:r>
            <a:r>
              <a:rPr lang="pt-BR" sz="1800" dirty="0"/>
              <a:t>)</a:t>
            </a:r>
          </a:p>
          <a:p>
            <a:pPr lvl="1" algn="just"/>
            <a:r>
              <a:rPr lang="pt-BR" sz="1800" dirty="0"/>
              <a:t>texto </a:t>
            </a:r>
            <a:r>
              <a:rPr lang="pt-BR" sz="1800" u="sng" dirty="0"/>
              <a:t>centralizado</a:t>
            </a:r>
          </a:p>
          <a:p>
            <a:pPr lvl="1" algn="just"/>
            <a:r>
              <a:rPr lang="pt-BR" sz="1800" u="sng" dirty="0"/>
              <a:t>margem</a:t>
            </a:r>
            <a:r>
              <a:rPr lang="pt-BR" sz="1800" dirty="0"/>
              <a:t> 30px</a:t>
            </a:r>
          </a:p>
          <a:p>
            <a:pPr lvl="1" algn="just"/>
            <a:endParaRPr lang="pt-BR" sz="1800" dirty="0"/>
          </a:p>
          <a:p>
            <a:pPr lvl="1" algn="just"/>
            <a:endParaRPr lang="pt-BR" sz="18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272" y="692696"/>
            <a:ext cx="3480048" cy="5948707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09600" y="4518898"/>
            <a:ext cx="4838328" cy="2339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StyleSheet.create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({ </a:t>
            </a: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/.../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cadastrar: 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color: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white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fontSize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1600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textDecorationLine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underline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margin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1600" dirty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textAlign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'center'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447928" y="5970378"/>
            <a:ext cx="6096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styles.cadastrar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Não possui conta? Clique aqui para se cadastrar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95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atualizada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9376" y="2249424"/>
            <a:ext cx="9731424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Código da aula respondido. Baixar: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Código: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Imagem</a:t>
            </a:r>
            <a:endParaRPr lang="pt-BR" sz="2000" dirty="0"/>
          </a:p>
          <a:p>
            <a:pPr lvl="1" algn="just"/>
            <a:endParaRPr lang="pt-BR" sz="1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266F536-4123-A32A-4A0C-BB9194DE23FB}"/>
              </a:ext>
            </a:extLst>
          </p:cNvPr>
          <p:cNvSpPr txBox="1"/>
          <p:nvPr/>
        </p:nvSpPr>
        <p:spPr>
          <a:xfrm>
            <a:off x="2135560" y="3140968"/>
            <a:ext cx="47753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dirty="0"/>
              <a:t>https://pastebin.com/zkUYHfWi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870E633-2D12-AA6F-EA66-1B8BC1ACEB1B}"/>
              </a:ext>
            </a:extLst>
          </p:cNvPr>
          <p:cNvSpPr/>
          <p:nvPr/>
        </p:nvSpPr>
        <p:spPr>
          <a:xfrm>
            <a:off x="2135560" y="4232567"/>
            <a:ext cx="353814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2800" dirty="0"/>
              <a:t>http://bit.ly/2Xfyq3t</a:t>
            </a:r>
          </a:p>
        </p:txBody>
      </p:sp>
    </p:spTree>
    <p:extLst>
      <p:ext uri="{BB962C8B-B14F-4D97-AF65-F5344CB8AC3E}">
        <p14:creationId xmlns:p14="http://schemas.microsoft.com/office/powerpoint/2010/main" val="239182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nossa estrutura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Para indicar sua tela inicial, no arquivo </a:t>
            </a:r>
            <a:r>
              <a:rPr lang="pt-BR" sz="2000" u="sng" dirty="0" err="1"/>
              <a:t>App.tsx</a:t>
            </a:r>
            <a:r>
              <a:rPr lang="pt-BR" sz="2000" dirty="0"/>
              <a:t> (na raiz do projeto), chame o componente </a:t>
            </a:r>
            <a:r>
              <a:rPr lang="pt-BR" sz="2000" dirty="0" err="1"/>
              <a:t>LoginScreen</a:t>
            </a:r>
            <a:r>
              <a:rPr lang="pt-BR" sz="2000" dirty="0"/>
              <a:t> que acabamos de criar como uma </a:t>
            </a:r>
            <a:r>
              <a:rPr lang="pt-BR" sz="2000" u="sng" dirty="0" err="1"/>
              <a:t>Tag</a:t>
            </a:r>
            <a:r>
              <a:rPr lang="pt-BR" sz="2000" dirty="0"/>
              <a:t>.</a:t>
            </a:r>
          </a:p>
          <a:p>
            <a:pPr lvl="1" algn="just"/>
            <a:r>
              <a:rPr lang="pt-BR" sz="1800" dirty="0"/>
              <a:t>DICA: Ao importar o componente, basta </a:t>
            </a:r>
            <a:r>
              <a:rPr lang="pt-BR" sz="1800" u="sng" dirty="0"/>
              <a:t>apontar</a:t>
            </a:r>
            <a:r>
              <a:rPr lang="pt-BR" sz="1800" dirty="0"/>
              <a:t> para a </a:t>
            </a:r>
            <a:r>
              <a:rPr lang="pt-BR" sz="1800" u="sng" dirty="0"/>
              <a:t>pasta</a:t>
            </a:r>
            <a:r>
              <a:rPr lang="pt-BR" sz="1800" dirty="0"/>
              <a:t>, que se nenhum arquivo for informado, irá buscar o arquivo </a:t>
            </a:r>
            <a:r>
              <a:rPr lang="pt-BR" sz="1800" u="sng" dirty="0"/>
              <a:t>index.</a:t>
            </a:r>
          </a:p>
          <a:p>
            <a:pPr lvl="1" algn="just"/>
            <a:endParaRPr lang="pt-BR" sz="1800" u="sng" dirty="0"/>
          </a:p>
          <a:p>
            <a:pPr lvl="1" algn="just"/>
            <a:endParaRPr lang="pt-BR" sz="1800" u="sng" dirty="0"/>
          </a:p>
          <a:p>
            <a:pPr lvl="1" algn="just"/>
            <a:endParaRPr lang="pt-BR" sz="1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41DEB4A-E4E8-492F-9862-52F0BB4F3AA1}"/>
              </a:ext>
            </a:extLst>
          </p:cNvPr>
          <p:cNvSpPr txBox="1"/>
          <p:nvPr/>
        </p:nvSpPr>
        <p:spPr>
          <a:xfrm>
            <a:off x="2135560" y="4459392"/>
            <a:ext cx="698477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LoginScreen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pt-BR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screens</a:t>
            </a:r>
            <a:r>
              <a:rPr lang="pt-BR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/login'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App() 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LoginScreen</a:t>
            </a:r>
            <a:r>
              <a:rPr lang="pt-BR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1E148D4-67F5-438F-8239-AA2895A35539}"/>
              </a:ext>
            </a:extLst>
          </p:cNvPr>
          <p:cNvSpPr txBox="1"/>
          <p:nvPr/>
        </p:nvSpPr>
        <p:spPr>
          <a:xfrm>
            <a:off x="2135560" y="4096083"/>
            <a:ext cx="9621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App.tsx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317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5022304"/>
          </a:xfrm>
        </p:spPr>
        <p:txBody>
          <a:bodyPr>
            <a:normAutofit/>
          </a:bodyPr>
          <a:lstStyle/>
          <a:p>
            <a:pPr algn="ctr"/>
            <a:r>
              <a:rPr lang="pt-BR" sz="6000" dirty="0"/>
              <a:t>Componentes do Layout</a:t>
            </a:r>
          </a:p>
        </p:txBody>
      </p:sp>
    </p:spTree>
    <p:extLst>
      <p:ext uri="{BB962C8B-B14F-4D97-AF65-F5344CB8AC3E}">
        <p14:creationId xmlns:p14="http://schemas.microsoft.com/office/powerpoint/2010/main" val="207125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Visuais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Voltando a tela </a:t>
            </a:r>
            <a:r>
              <a:rPr lang="pt-BR" sz="1900" dirty="0" err="1"/>
              <a:t>LoginScreen</a:t>
            </a:r>
            <a:r>
              <a:rPr lang="pt-BR" sz="1900" dirty="0"/>
              <a:t>, podemos alterar os componentes visuais da nossa aplicação, alterando o que está sendo retornado </a:t>
            </a:r>
            <a:r>
              <a:rPr lang="pt-BR" sz="1900"/>
              <a:t>na função.</a:t>
            </a:r>
            <a:endParaRPr lang="pt-BR" sz="1900" dirty="0"/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Os componentes visuais funcionam como </a:t>
            </a:r>
            <a:r>
              <a:rPr lang="pt-BR" sz="1900" dirty="0" err="1"/>
              <a:t>Tags</a:t>
            </a:r>
            <a:r>
              <a:rPr lang="pt-BR" sz="1900" dirty="0"/>
              <a:t>, por tanto devem iniciar e finalizar com “&lt;“ “&gt;”.</a:t>
            </a:r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Sempre que abrir uma </a:t>
            </a:r>
            <a:r>
              <a:rPr lang="pt-BR" sz="1900" dirty="0" err="1"/>
              <a:t>tag</a:t>
            </a:r>
            <a:r>
              <a:rPr lang="pt-BR" sz="1900" dirty="0"/>
              <a:t>, também devemos fechá-la: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Se a </a:t>
            </a:r>
            <a:r>
              <a:rPr lang="pt-BR" sz="1900" dirty="0" err="1"/>
              <a:t>Tag</a:t>
            </a:r>
            <a:r>
              <a:rPr lang="pt-BR" sz="1900" dirty="0"/>
              <a:t> não tiver nenhum outro componente interno, basta colocar uma / no final, para entender que ela foi aberta e fechada em um único uso: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lvl="1" algn="just"/>
            <a:endParaRPr lang="pt-BR" sz="1800" dirty="0"/>
          </a:p>
        </p:txBody>
      </p:sp>
      <p:sp>
        <p:nvSpPr>
          <p:cNvPr id="7" name="Retângulo 6"/>
          <p:cNvSpPr/>
          <p:nvPr/>
        </p:nvSpPr>
        <p:spPr>
          <a:xfrm>
            <a:off x="4583832" y="4369046"/>
            <a:ext cx="26276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dirty="0"/>
              <a:t>&lt;</a:t>
            </a:r>
            <a:r>
              <a:rPr lang="pt-BR" dirty="0" err="1"/>
              <a:t>Tag</a:t>
            </a:r>
            <a:r>
              <a:rPr lang="pt-BR" dirty="0"/>
              <a:t>&gt;Exemplo</a:t>
            </a:r>
            <a:r>
              <a:rPr lang="pt-BR" b="1" dirty="0">
                <a:solidFill>
                  <a:srgbClr val="FF0000"/>
                </a:solidFill>
              </a:rPr>
              <a:t>&lt;/</a:t>
            </a:r>
            <a:r>
              <a:rPr lang="pt-BR" b="1" dirty="0" err="1">
                <a:solidFill>
                  <a:srgbClr val="FF0000"/>
                </a:solidFill>
              </a:rPr>
              <a:t>Tag</a:t>
            </a:r>
            <a:r>
              <a:rPr lang="pt-BR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9" name="Retângulo 8"/>
          <p:cNvSpPr/>
          <p:nvPr/>
        </p:nvSpPr>
        <p:spPr>
          <a:xfrm>
            <a:off x="4969354" y="5530435"/>
            <a:ext cx="17780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dirty="0"/>
              <a:t>&lt;</a:t>
            </a:r>
            <a:r>
              <a:rPr lang="pt-BR" dirty="0" err="1"/>
              <a:t>TagSimples</a:t>
            </a:r>
            <a:r>
              <a:rPr lang="pt-BR" b="1" dirty="0">
                <a:solidFill>
                  <a:srgbClr val="FF0000"/>
                </a:solidFill>
              </a:rPr>
              <a:t>/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2454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Básicos do </a:t>
            </a:r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No site do </a:t>
            </a:r>
            <a:r>
              <a:rPr lang="pt-BR" sz="1900" dirty="0" err="1"/>
              <a:t>React</a:t>
            </a:r>
            <a:r>
              <a:rPr lang="pt-BR" sz="1900" dirty="0"/>
              <a:t> </a:t>
            </a:r>
            <a:r>
              <a:rPr lang="pt-BR" sz="1900" dirty="0">
                <a:hlinkClick r:id="rId2"/>
              </a:rPr>
              <a:t>https://reactnative.dev/docs/components-and-apis</a:t>
            </a:r>
            <a:r>
              <a:rPr lang="pt-BR" sz="1900" dirty="0"/>
              <a:t> </a:t>
            </a:r>
            <a:r>
              <a:rPr lang="pt-BR" sz="2000" dirty="0"/>
              <a:t>na opção API, é possível observar  as várias opções de Componentes que o </a:t>
            </a:r>
            <a:r>
              <a:rPr lang="pt-BR" sz="2000" dirty="0" err="1"/>
              <a:t>React</a:t>
            </a:r>
            <a:r>
              <a:rPr lang="pt-BR" sz="2000" dirty="0"/>
              <a:t> já oferece (Mais na frente, vamos ver como criar nossos próprios componentes)</a:t>
            </a:r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lvl="1" algn="just"/>
            <a:endParaRPr lang="pt-BR" sz="18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068960"/>
            <a:ext cx="3816424" cy="28889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82323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Básicos do </a:t>
            </a:r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Os componentes mais comuns são:</a:t>
            </a:r>
          </a:p>
          <a:p>
            <a:pPr lvl="1" algn="just"/>
            <a:r>
              <a:rPr lang="pt-BR" sz="1700" dirty="0"/>
              <a:t>Button -&gt; para criar botões</a:t>
            </a:r>
          </a:p>
          <a:p>
            <a:pPr lvl="1" algn="just"/>
            <a:r>
              <a:rPr lang="pt-BR" sz="1700" dirty="0" err="1"/>
              <a:t>Image</a:t>
            </a:r>
            <a:r>
              <a:rPr lang="pt-BR" sz="1700" dirty="0"/>
              <a:t> -&gt; Adicionar imagens</a:t>
            </a:r>
          </a:p>
          <a:p>
            <a:pPr lvl="1" algn="just"/>
            <a:r>
              <a:rPr lang="pt-BR" sz="1700" dirty="0" err="1"/>
              <a:t>ImageBackground</a:t>
            </a:r>
            <a:r>
              <a:rPr lang="pt-BR" sz="1700" dirty="0"/>
              <a:t> -&gt; Adicionar imagem de fundo</a:t>
            </a:r>
          </a:p>
          <a:p>
            <a:pPr lvl="1" algn="just"/>
            <a:r>
              <a:rPr lang="pt-BR" sz="1700" dirty="0"/>
              <a:t>Switch –&gt; Adiciona um interruptor</a:t>
            </a:r>
          </a:p>
          <a:p>
            <a:pPr lvl="1" algn="just"/>
            <a:r>
              <a:rPr lang="pt-BR" sz="1700" dirty="0" err="1"/>
              <a:t>Text</a:t>
            </a:r>
            <a:r>
              <a:rPr lang="pt-BR" sz="1700" dirty="0"/>
              <a:t> -&gt; Adicionar textos</a:t>
            </a:r>
          </a:p>
          <a:p>
            <a:pPr lvl="1" algn="just"/>
            <a:r>
              <a:rPr lang="pt-BR" sz="1700" dirty="0" err="1"/>
              <a:t>TextInput</a:t>
            </a:r>
            <a:r>
              <a:rPr lang="pt-BR" sz="1700" dirty="0"/>
              <a:t> -&gt; Adiciona campos Input para inserir valores</a:t>
            </a:r>
          </a:p>
          <a:p>
            <a:pPr lvl="1" algn="just"/>
            <a:r>
              <a:rPr lang="pt-BR" sz="1700" dirty="0" err="1"/>
              <a:t>View</a:t>
            </a:r>
            <a:r>
              <a:rPr lang="pt-BR" sz="1700" dirty="0"/>
              <a:t> -&gt; Uma </a:t>
            </a:r>
            <a:r>
              <a:rPr lang="pt-BR" sz="1700" dirty="0" err="1"/>
              <a:t>tag</a:t>
            </a:r>
            <a:r>
              <a:rPr lang="pt-BR" sz="1700" dirty="0"/>
              <a:t> que apenas tem o papel de ter outras </a:t>
            </a:r>
            <a:r>
              <a:rPr lang="pt-BR" sz="1700" dirty="0" err="1"/>
              <a:t>tags</a:t>
            </a:r>
            <a:r>
              <a:rPr lang="pt-BR" sz="1700" dirty="0"/>
              <a:t> </a:t>
            </a:r>
            <a:r>
              <a:rPr lang="pt-BR" sz="1700" dirty="0" err="1"/>
              <a:t>dentros</a:t>
            </a:r>
            <a:r>
              <a:rPr lang="pt-BR" sz="1700" dirty="0"/>
              <a:t> (Semelhante a uma DIV do HTML)</a:t>
            </a:r>
          </a:p>
          <a:p>
            <a:pPr lvl="1" algn="just"/>
            <a:r>
              <a:rPr lang="pt-BR" sz="1700" dirty="0" err="1"/>
              <a:t>TouchableOpacity</a:t>
            </a:r>
            <a:r>
              <a:rPr lang="pt-BR" sz="1700" dirty="0"/>
              <a:t> -&gt; </a:t>
            </a:r>
            <a:r>
              <a:rPr lang="pt-BR" sz="1700" dirty="0" err="1"/>
              <a:t>Tag</a:t>
            </a:r>
            <a:r>
              <a:rPr lang="pt-BR" sz="1700" dirty="0"/>
              <a:t> que torna objetos não clicáveis em clicáveis. </a:t>
            </a:r>
          </a:p>
          <a:p>
            <a:pPr lvl="1" algn="just"/>
            <a:endParaRPr lang="pt-BR" sz="1700" dirty="0"/>
          </a:p>
          <a:p>
            <a:pPr lvl="1" algn="just"/>
            <a:endParaRPr lang="pt-BR" sz="1700" dirty="0"/>
          </a:p>
          <a:p>
            <a:pPr algn="just"/>
            <a:r>
              <a:rPr lang="pt-BR" sz="1900" dirty="0"/>
              <a:t>A documentação com os dados de cada um desses elementos, podem ser visto na documentação no site oficial com maiores detalhes, porém vamos ver alguns de seus o uso de algumas delas. 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lvl="1" algn="just"/>
            <a:endParaRPr lang="pt-BR" sz="1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3356992"/>
            <a:ext cx="1080120" cy="67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2753</TotalTime>
  <Words>3037</Words>
  <Application>Microsoft Office PowerPoint</Application>
  <PresentationFormat>Widescreen</PresentationFormat>
  <Paragraphs>495</Paragraphs>
  <Slides>41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8" baseType="lpstr">
      <vt:lpstr>Adobe Myungjo Std M</vt:lpstr>
      <vt:lpstr>Calibri</vt:lpstr>
      <vt:lpstr>Consolas</vt:lpstr>
      <vt:lpstr>Georgia</vt:lpstr>
      <vt:lpstr>Trebuchet MS</vt:lpstr>
      <vt:lpstr>Wingdings 2</vt:lpstr>
      <vt:lpstr>Urbano</vt:lpstr>
      <vt:lpstr>Programação Mobile Interface</vt:lpstr>
      <vt:lpstr>Estrutura das Pastas</vt:lpstr>
      <vt:lpstr>Criando nossa estrutura</vt:lpstr>
      <vt:lpstr>Criando nossa estrutura</vt:lpstr>
      <vt:lpstr>Criando nossa estrutura</vt:lpstr>
      <vt:lpstr>Componentes do Layout</vt:lpstr>
      <vt:lpstr>Componentes Visuais</vt:lpstr>
      <vt:lpstr>Componentes Básicos do React</vt:lpstr>
      <vt:lpstr>Componentes Básicos do React</vt:lpstr>
      <vt:lpstr>Cuidados</vt:lpstr>
      <vt:lpstr>Cuidados</vt:lpstr>
      <vt:lpstr>Adicionando Imagem de Fundo!</vt:lpstr>
      <vt:lpstr>Adicionando Imagem de Fundo!</vt:lpstr>
      <vt:lpstr>Adicionando Imagem de Fundo!</vt:lpstr>
      <vt:lpstr>Removendo mensagem de erro</vt:lpstr>
      <vt:lpstr>Style</vt:lpstr>
      <vt:lpstr>Style</vt:lpstr>
      <vt:lpstr>Style</vt:lpstr>
      <vt:lpstr>Praticando</vt:lpstr>
      <vt:lpstr>Flex</vt:lpstr>
      <vt:lpstr>FLEX</vt:lpstr>
      <vt:lpstr>FLEX - FlexDirection</vt:lpstr>
      <vt:lpstr>FLEX - flexDirection</vt:lpstr>
      <vt:lpstr>FLEX - justifyContent</vt:lpstr>
      <vt:lpstr>FLEX - alignItem</vt:lpstr>
      <vt:lpstr>Praticando</vt:lpstr>
      <vt:lpstr>Código:</vt:lpstr>
      <vt:lpstr>Aula atualizada</vt:lpstr>
      <vt:lpstr>React Native Elements</vt:lpstr>
      <vt:lpstr>React Native Elements</vt:lpstr>
      <vt:lpstr>React Native Elements</vt:lpstr>
      <vt:lpstr>React Native Elements</vt:lpstr>
      <vt:lpstr>Input – React Native Elements</vt:lpstr>
      <vt:lpstr>Input – React Native Elements</vt:lpstr>
      <vt:lpstr>Input – React Native Elements</vt:lpstr>
      <vt:lpstr>Input – React Native Elements</vt:lpstr>
      <vt:lpstr>Input – React Native Elements</vt:lpstr>
      <vt:lpstr>Button – React Native Elements</vt:lpstr>
      <vt:lpstr>Button – React Native Elements</vt:lpstr>
      <vt:lpstr>Praticando</vt:lpstr>
      <vt:lpstr>Aula atualizada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 Padrões Criacionais(Revisão)</dc:title>
  <dc:creator>Carlos W. Gama</dc:creator>
  <cp:lastModifiedBy>Carlos W. Gama</cp:lastModifiedBy>
  <cp:revision>297</cp:revision>
  <dcterms:created xsi:type="dcterms:W3CDTF">2017-03-10T13:05:03Z</dcterms:created>
  <dcterms:modified xsi:type="dcterms:W3CDTF">2024-02-27T09:43:56Z</dcterms:modified>
</cp:coreProperties>
</file>