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360" r:id="rId3"/>
    <p:sldId id="265" r:id="rId4"/>
    <p:sldId id="257" r:id="rId5"/>
    <p:sldId id="341" r:id="rId6"/>
    <p:sldId id="342" r:id="rId7"/>
    <p:sldId id="343" r:id="rId8"/>
    <p:sldId id="344" r:id="rId9"/>
    <p:sldId id="338" r:id="rId10"/>
    <p:sldId id="339" r:id="rId11"/>
    <p:sldId id="345" r:id="rId12"/>
    <p:sldId id="358" r:id="rId13"/>
    <p:sldId id="340" r:id="rId14"/>
    <p:sldId id="349" r:id="rId15"/>
    <p:sldId id="355" r:id="rId16"/>
    <p:sldId id="361" r:id="rId17"/>
    <p:sldId id="363" r:id="rId18"/>
    <p:sldId id="362" r:id="rId19"/>
    <p:sldId id="35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W. Gama" initials="CWG" lastIdx="1" clrIdx="0">
    <p:extLst>
      <p:ext uri="{19B8F6BF-5375-455C-9EA6-DF929625EA0E}">
        <p15:presenceInfo xmlns:p15="http://schemas.microsoft.com/office/powerpoint/2012/main" userId="88ce4b42c041fd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73" autoAdjust="0"/>
  </p:normalViewPr>
  <p:slideViewPr>
    <p:cSldViewPr>
      <p:cViewPr varScale="1">
        <p:scale>
          <a:sx n="97" d="100"/>
          <a:sy n="97" d="100"/>
        </p:scale>
        <p:origin x="99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29D6-3747-4F59-93EF-4EAF2AED0C03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49E-04EB-4938-9B9F-6451E7198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9536" y="1412777"/>
            <a:ext cx="8424936" cy="2187674"/>
          </a:xfrm>
        </p:spPr>
        <p:txBody>
          <a:bodyPr>
            <a:noAutofit/>
          </a:bodyPr>
          <a:lstStyle/>
          <a:p>
            <a:r>
              <a:rPr lang="pt-BR" sz="6000" dirty="0"/>
              <a:t>Programação Mobile</a:t>
            </a:r>
            <a:br>
              <a:rPr lang="pt-BR" sz="6000" dirty="0"/>
            </a:br>
            <a:r>
              <a:rPr lang="pt-BR" sz="3600" dirty="0" err="1"/>
              <a:t>Toast</a:t>
            </a:r>
            <a:r>
              <a:rPr lang="pt-BR" sz="3600" dirty="0"/>
              <a:t>, </a:t>
            </a:r>
            <a:r>
              <a:rPr lang="pt-BR" sz="3600" dirty="0" err="1"/>
              <a:t>Alert</a:t>
            </a:r>
            <a:r>
              <a:rPr lang="pt-BR" sz="3600" dirty="0"/>
              <a:t> e Modalize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Um </a:t>
            </a:r>
            <a:r>
              <a:rPr lang="pt-BR" sz="2000" dirty="0" err="1"/>
              <a:t>Alert</a:t>
            </a:r>
            <a:r>
              <a:rPr lang="pt-BR" sz="2000" dirty="0"/>
              <a:t> é uma mensagem exibida para o usuário com alguns botões de interação.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</a:t>
            </a:r>
            <a:r>
              <a:rPr lang="pt-BR" sz="2000" u="sng" dirty="0" err="1"/>
              <a:t>Alert</a:t>
            </a:r>
            <a:r>
              <a:rPr lang="pt-BR" sz="2000" dirty="0"/>
              <a:t> pode ser chamado no </a:t>
            </a:r>
            <a:r>
              <a:rPr lang="pt-BR" sz="2000" u="sng" dirty="0"/>
              <a:t>pacote</a:t>
            </a:r>
            <a:r>
              <a:rPr lang="pt-BR" sz="2000" dirty="0"/>
              <a:t> </a:t>
            </a:r>
            <a:r>
              <a:rPr lang="pt-BR" sz="2000" u="sng" dirty="0" err="1"/>
              <a:t>react-native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Seu modelo é apresentado através de: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Alert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67408" y="4149080"/>
            <a:ext cx="972108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Alert.alert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 'Titulo'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 'Mensagem'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'OK'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onPress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:()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'Clicou em OK'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'Cancelar'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onPress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:()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'Clicou em Cancelar'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2784512"/>
            <a:ext cx="4510221" cy="23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5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Crie um botão “EXCLUIR” que deve perguntar ao usuário se ele deseja realmente executar essa ação, usando o </a:t>
            </a:r>
            <a:r>
              <a:rPr lang="pt-BR" sz="2000" dirty="0" err="1"/>
              <a:t>Alert</a:t>
            </a:r>
            <a:r>
              <a:rPr lang="pt-BR" sz="2000" dirty="0"/>
              <a:t>.</a:t>
            </a:r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B42687-E1E1-360C-62E0-511F540FD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768916"/>
            <a:ext cx="3409524" cy="13809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4C5851-9AB3-99CA-EE2D-2438A157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3768916"/>
            <a:ext cx="3361905" cy="191428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6E28982-FB10-A4AC-4BF9-4539408D3D1E}"/>
              </a:ext>
            </a:extLst>
          </p:cNvPr>
          <p:cNvSpPr txBox="1"/>
          <p:nvPr/>
        </p:nvSpPr>
        <p:spPr>
          <a:xfrm>
            <a:off x="479376" y="2924944"/>
            <a:ext cx="11377264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Button,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StyleSheet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ToastAndroid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react-native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"EXCLUIR"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Alert.alert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'Remover'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'Deseja realmente remover esse item?'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'SIM'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()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ToastAndroid.show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'REMOVIDO'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ToastAndroid.LONG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)},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'NÃO'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])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91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Apesar de prático, o </a:t>
            </a:r>
            <a:r>
              <a:rPr lang="pt-BR" sz="2000" dirty="0" err="1"/>
              <a:t>Toast</a:t>
            </a:r>
            <a:r>
              <a:rPr lang="pt-BR" sz="2000" dirty="0"/>
              <a:t> e o </a:t>
            </a:r>
            <a:r>
              <a:rPr lang="pt-BR" sz="2000" dirty="0" err="1"/>
              <a:t>Alert</a:t>
            </a:r>
            <a:r>
              <a:rPr lang="pt-BR" sz="2000" dirty="0"/>
              <a:t> possuem suas limitações.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/>
              <a:t>Toast</a:t>
            </a:r>
            <a:r>
              <a:rPr lang="pt-BR" sz="2000" dirty="0"/>
              <a:t> apenas para breve informações.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/>
              <a:t>Alert</a:t>
            </a:r>
            <a:r>
              <a:rPr lang="pt-BR" sz="2000" dirty="0"/>
              <a:t> pode usar no máximo 3 botões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Nenhum deles é possível adicionar inputs, imagens, vídeos ou outros recursos visuais.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Quando quisermos colocar mais regras, podemos usar o Modalize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</p:spTree>
    <p:extLst>
      <p:ext uri="{BB962C8B-B14F-4D97-AF65-F5344CB8AC3E}">
        <p14:creationId xmlns:p14="http://schemas.microsoft.com/office/powerpoint/2010/main" val="11499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Modalize</a:t>
            </a:r>
          </a:p>
        </p:txBody>
      </p:sp>
    </p:spTree>
    <p:extLst>
      <p:ext uri="{BB962C8B-B14F-4D97-AF65-F5344CB8AC3E}">
        <p14:creationId xmlns:p14="http://schemas.microsoft.com/office/powerpoint/2010/main" val="57339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próprio </a:t>
            </a:r>
            <a:r>
              <a:rPr lang="pt-BR" sz="2000" dirty="0" err="1"/>
              <a:t>React</a:t>
            </a:r>
            <a:r>
              <a:rPr lang="pt-BR" sz="2000" dirty="0"/>
              <a:t> tem um modal, </a:t>
            </a:r>
            <a:r>
              <a:rPr lang="pt-BR" sz="2000" dirty="0" err="1"/>
              <a:t>maaas</a:t>
            </a:r>
            <a:r>
              <a:rPr lang="pt-BR" sz="2000" dirty="0"/>
              <a:t> vamos instalar uma biblioteca mais completa.</a:t>
            </a:r>
          </a:p>
          <a:p>
            <a:pPr algn="just"/>
            <a:endParaRPr lang="pt-BR" sz="2000" u="sng" dirty="0"/>
          </a:p>
          <a:p>
            <a:pPr algn="just"/>
            <a:r>
              <a:rPr lang="pt-BR" sz="2000" dirty="0"/>
              <a:t>Para usar o modalize, instale as seguintes bibliotecas:</a:t>
            </a:r>
          </a:p>
          <a:p>
            <a:pPr algn="just"/>
            <a:endParaRPr lang="pt-BR" sz="2000" dirty="0"/>
          </a:p>
          <a:p>
            <a:pPr algn="just"/>
            <a:endParaRPr lang="pt-BR" sz="2000" u="sng" dirty="0"/>
          </a:p>
          <a:p>
            <a:pPr algn="just"/>
            <a:r>
              <a:rPr lang="pt-BR" sz="2000" dirty="0"/>
              <a:t>Ao estar ativo, exibe um conteúdo acima dos demais elementos da página.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Seu código é:</a:t>
            </a:r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Modalize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EEAE2E-2473-45BB-B015-34656B500914}"/>
              </a:ext>
            </a:extLst>
          </p:cNvPr>
          <p:cNvSpPr txBox="1"/>
          <p:nvPr/>
        </p:nvSpPr>
        <p:spPr>
          <a:xfrm>
            <a:off x="2760792" y="3429000"/>
            <a:ext cx="70695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npx</a:t>
            </a:r>
            <a:r>
              <a:rPr lang="pt-BR" dirty="0"/>
              <a:t> expo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-</a:t>
            </a:r>
            <a:r>
              <a:rPr lang="pt-BR" dirty="0" err="1"/>
              <a:t>native</a:t>
            </a:r>
            <a:r>
              <a:rPr lang="pt-BR" dirty="0"/>
              <a:t>-modalize </a:t>
            </a:r>
            <a:r>
              <a:rPr lang="pt-BR" dirty="0" err="1"/>
              <a:t>react-native-gesture-handler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352C096-943A-4C3F-A6E0-98231AF3D77D}"/>
              </a:ext>
            </a:extLst>
          </p:cNvPr>
          <p:cNvSpPr txBox="1"/>
          <p:nvPr/>
        </p:nvSpPr>
        <p:spPr>
          <a:xfrm>
            <a:off x="672560" y="5373215"/>
            <a:ext cx="41764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&lt;Modalize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CONTEUDO INTERNO */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&lt;/Modalize&gt;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A28402-97AD-4EE7-967D-A73CCB474A07}"/>
              </a:ext>
            </a:extLst>
          </p:cNvPr>
          <p:cNvSpPr txBox="1"/>
          <p:nvPr/>
        </p:nvSpPr>
        <p:spPr>
          <a:xfrm>
            <a:off x="5663952" y="4542219"/>
            <a:ext cx="633670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//Use ref </a:t>
            </a:r>
            <a:r>
              <a:rPr 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permite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referencia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um </a:t>
            </a:r>
            <a:r>
              <a:rPr 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componente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renderizado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e chamar </a:t>
            </a:r>
            <a:r>
              <a:rPr 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suas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propriedades</a:t>
            </a: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modal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React.useRef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Abre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ou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fecha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no modal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modal.current?.open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modal.current?.close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9642EC6C-DED3-4E27-9532-C85E4F9B5F07}"/>
              </a:ext>
            </a:extLst>
          </p:cNvPr>
          <p:cNvSpPr/>
          <p:nvPr/>
        </p:nvSpPr>
        <p:spPr>
          <a:xfrm>
            <a:off x="2495600" y="5373215"/>
            <a:ext cx="936104" cy="341785"/>
          </a:xfrm>
          <a:custGeom>
            <a:avLst/>
            <a:gdLst>
              <a:gd name="connsiteX0" fmla="*/ 0 w 936104"/>
              <a:gd name="connsiteY0" fmla="*/ 56965 h 341785"/>
              <a:gd name="connsiteX1" fmla="*/ 56965 w 936104"/>
              <a:gd name="connsiteY1" fmla="*/ 0 h 341785"/>
              <a:gd name="connsiteX2" fmla="*/ 476274 w 936104"/>
              <a:gd name="connsiteY2" fmla="*/ 0 h 341785"/>
              <a:gd name="connsiteX3" fmla="*/ 879139 w 936104"/>
              <a:gd name="connsiteY3" fmla="*/ 0 h 341785"/>
              <a:gd name="connsiteX4" fmla="*/ 936104 w 936104"/>
              <a:gd name="connsiteY4" fmla="*/ 56965 h 341785"/>
              <a:gd name="connsiteX5" fmla="*/ 936104 w 936104"/>
              <a:gd name="connsiteY5" fmla="*/ 284820 h 341785"/>
              <a:gd name="connsiteX6" fmla="*/ 879139 w 936104"/>
              <a:gd name="connsiteY6" fmla="*/ 341785 h 341785"/>
              <a:gd name="connsiteX7" fmla="*/ 484495 w 936104"/>
              <a:gd name="connsiteY7" fmla="*/ 341785 h 341785"/>
              <a:gd name="connsiteX8" fmla="*/ 56965 w 936104"/>
              <a:gd name="connsiteY8" fmla="*/ 341785 h 341785"/>
              <a:gd name="connsiteX9" fmla="*/ 0 w 936104"/>
              <a:gd name="connsiteY9" fmla="*/ 284820 h 341785"/>
              <a:gd name="connsiteX10" fmla="*/ 0 w 936104"/>
              <a:gd name="connsiteY10" fmla="*/ 56965 h 34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6104" h="341785" extrusionOk="0">
                <a:moveTo>
                  <a:pt x="0" y="56965"/>
                </a:moveTo>
                <a:cubicBezTo>
                  <a:pt x="3157" y="31462"/>
                  <a:pt x="26979" y="85"/>
                  <a:pt x="56965" y="0"/>
                </a:cubicBezTo>
                <a:cubicBezTo>
                  <a:pt x="204596" y="-15595"/>
                  <a:pt x="354166" y="20580"/>
                  <a:pt x="476274" y="0"/>
                </a:cubicBezTo>
                <a:cubicBezTo>
                  <a:pt x="598382" y="-20580"/>
                  <a:pt x="702133" y="13054"/>
                  <a:pt x="879139" y="0"/>
                </a:cubicBezTo>
                <a:cubicBezTo>
                  <a:pt x="914748" y="2092"/>
                  <a:pt x="933513" y="24113"/>
                  <a:pt x="936104" y="56965"/>
                </a:cubicBezTo>
                <a:cubicBezTo>
                  <a:pt x="935205" y="102936"/>
                  <a:pt x="939147" y="230015"/>
                  <a:pt x="936104" y="284820"/>
                </a:cubicBezTo>
                <a:cubicBezTo>
                  <a:pt x="933183" y="316299"/>
                  <a:pt x="908529" y="338940"/>
                  <a:pt x="879139" y="341785"/>
                </a:cubicBezTo>
                <a:cubicBezTo>
                  <a:pt x="731856" y="356910"/>
                  <a:pt x="590524" y="325627"/>
                  <a:pt x="484495" y="341785"/>
                </a:cubicBezTo>
                <a:cubicBezTo>
                  <a:pt x="378466" y="357943"/>
                  <a:pt x="153248" y="339429"/>
                  <a:pt x="56965" y="341785"/>
                </a:cubicBezTo>
                <a:cubicBezTo>
                  <a:pt x="28389" y="340786"/>
                  <a:pt x="-5485" y="314810"/>
                  <a:pt x="0" y="284820"/>
                </a:cubicBezTo>
                <a:cubicBezTo>
                  <a:pt x="9375" y="202160"/>
                  <a:pt x="7177" y="154268"/>
                  <a:pt x="0" y="56965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230088373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6032C11-8767-4012-989C-BBF2742D1305}"/>
              </a:ext>
            </a:extLst>
          </p:cNvPr>
          <p:cNvSpPr/>
          <p:nvPr/>
        </p:nvSpPr>
        <p:spPr>
          <a:xfrm>
            <a:off x="6384032" y="5116643"/>
            <a:ext cx="936104" cy="341785"/>
          </a:xfrm>
          <a:custGeom>
            <a:avLst/>
            <a:gdLst>
              <a:gd name="connsiteX0" fmla="*/ 0 w 936104"/>
              <a:gd name="connsiteY0" fmla="*/ 56965 h 341785"/>
              <a:gd name="connsiteX1" fmla="*/ 56965 w 936104"/>
              <a:gd name="connsiteY1" fmla="*/ 0 h 341785"/>
              <a:gd name="connsiteX2" fmla="*/ 476274 w 936104"/>
              <a:gd name="connsiteY2" fmla="*/ 0 h 341785"/>
              <a:gd name="connsiteX3" fmla="*/ 879139 w 936104"/>
              <a:gd name="connsiteY3" fmla="*/ 0 h 341785"/>
              <a:gd name="connsiteX4" fmla="*/ 936104 w 936104"/>
              <a:gd name="connsiteY4" fmla="*/ 56965 h 341785"/>
              <a:gd name="connsiteX5" fmla="*/ 936104 w 936104"/>
              <a:gd name="connsiteY5" fmla="*/ 284820 h 341785"/>
              <a:gd name="connsiteX6" fmla="*/ 879139 w 936104"/>
              <a:gd name="connsiteY6" fmla="*/ 341785 h 341785"/>
              <a:gd name="connsiteX7" fmla="*/ 484495 w 936104"/>
              <a:gd name="connsiteY7" fmla="*/ 341785 h 341785"/>
              <a:gd name="connsiteX8" fmla="*/ 56965 w 936104"/>
              <a:gd name="connsiteY8" fmla="*/ 341785 h 341785"/>
              <a:gd name="connsiteX9" fmla="*/ 0 w 936104"/>
              <a:gd name="connsiteY9" fmla="*/ 284820 h 341785"/>
              <a:gd name="connsiteX10" fmla="*/ 0 w 936104"/>
              <a:gd name="connsiteY10" fmla="*/ 56965 h 34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6104" h="341785" extrusionOk="0">
                <a:moveTo>
                  <a:pt x="0" y="56965"/>
                </a:moveTo>
                <a:cubicBezTo>
                  <a:pt x="3157" y="31462"/>
                  <a:pt x="26979" y="85"/>
                  <a:pt x="56965" y="0"/>
                </a:cubicBezTo>
                <a:cubicBezTo>
                  <a:pt x="204596" y="-15595"/>
                  <a:pt x="354166" y="20580"/>
                  <a:pt x="476274" y="0"/>
                </a:cubicBezTo>
                <a:cubicBezTo>
                  <a:pt x="598382" y="-20580"/>
                  <a:pt x="702133" y="13054"/>
                  <a:pt x="879139" y="0"/>
                </a:cubicBezTo>
                <a:cubicBezTo>
                  <a:pt x="914748" y="2092"/>
                  <a:pt x="933513" y="24113"/>
                  <a:pt x="936104" y="56965"/>
                </a:cubicBezTo>
                <a:cubicBezTo>
                  <a:pt x="935205" y="102936"/>
                  <a:pt x="939147" y="230015"/>
                  <a:pt x="936104" y="284820"/>
                </a:cubicBezTo>
                <a:cubicBezTo>
                  <a:pt x="933183" y="316299"/>
                  <a:pt x="908529" y="338940"/>
                  <a:pt x="879139" y="341785"/>
                </a:cubicBezTo>
                <a:cubicBezTo>
                  <a:pt x="731856" y="356910"/>
                  <a:pt x="590524" y="325627"/>
                  <a:pt x="484495" y="341785"/>
                </a:cubicBezTo>
                <a:cubicBezTo>
                  <a:pt x="378466" y="357943"/>
                  <a:pt x="153248" y="339429"/>
                  <a:pt x="56965" y="341785"/>
                </a:cubicBezTo>
                <a:cubicBezTo>
                  <a:pt x="28389" y="340786"/>
                  <a:pt x="-5485" y="314810"/>
                  <a:pt x="0" y="284820"/>
                </a:cubicBezTo>
                <a:cubicBezTo>
                  <a:pt x="9375" y="202160"/>
                  <a:pt x="7177" y="154268"/>
                  <a:pt x="0" y="56965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230088373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2D71A9F4-B5F1-4F6B-BFAA-2C4B9F28C2D1}"/>
              </a:ext>
            </a:extLst>
          </p:cNvPr>
          <p:cNvCxnSpPr>
            <a:stCxn id="18" idx="3"/>
            <a:endCxn id="29" idx="1"/>
          </p:cNvCxnSpPr>
          <p:nvPr/>
        </p:nvCxnSpPr>
        <p:spPr>
          <a:xfrm flipV="1">
            <a:off x="3431704" y="5287536"/>
            <a:ext cx="2952328" cy="2565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7" grpId="0" animBg="1"/>
      <p:bldP spid="1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Crie um botão “Comprar”, que ao clicar deve abrir um Modal pedindo para o usuário informar:</a:t>
            </a:r>
          </a:p>
          <a:p>
            <a:pPr lvl="1" algn="just"/>
            <a:r>
              <a:rPr lang="pt-BR" sz="1800" dirty="0"/>
              <a:t>Nome</a:t>
            </a:r>
          </a:p>
          <a:p>
            <a:pPr lvl="1" algn="just"/>
            <a:r>
              <a:rPr lang="pt-BR" sz="1800" dirty="0"/>
              <a:t>Endereço</a:t>
            </a:r>
          </a:p>
          <a:p>
            <a:pPr lvl="1" algn="just"/>
            <a:r>
              <a:rPr lang="pt-BR" sz="1800" dirty="0"/>
              <a:t>Três botões com as opções: Boleto, </a:t>
            </a:r>
            <a:r>
              <a:rPr lang="pt-BR" sz="1800" dirty="0" err="1"/>
              <a:t>Pix</a:t>
            </a:r>
            <a:r>
              <a:rPr lang="pt-BR" sz="1800" dirty="0"/>
              <a:t>, Cartão (Ao clicar em uma opção abrir um </a:t>
            </a:r>
            <a:r>
              <a:rPr lang="pt-BR" sz="1800" dirty="0" err="1"/>
              <a:t>Toast</a:t>
            </a:r>
            <a:r>
              <a:rPr lang="pt-BR" sz="1800" dirty="0"/>
              <a:t> confirmando a compra e fechando o modal)</a:t>
            </a:r>
          </a:p>
          <a:p>
            <a:pPr lvl="1" algn="just"/>
            <a:r>
              <a:rPr lang="pt-BR" sz="1800" dirty="0"/>
              <a:t>Um botão de cancelar para cancelar a compra. (Ao clicar deve abrir um </a:t>
            </a:r>
            <a:r>
              <a:rPr lang="pt-BR" sz="1800" dirty="0" err="1"/>
              <a:t>Alert</a:t>
            </a:r>
            <a:r>
              <a:rPr lang="pt-BR" sz="1800" dirty="0"/>
              <a:t> de confirmação. Caso confirmado fechar o modal)</a:t>
            </a:r>
          </a:p>
          <a:p>
            <a:pPr lvl="1" algn="just"/>
            <a:endParaRPr lang="pt-BR" sz="1800" dirty="0"/>
          </a:p>
          <a:p>
            <a:pPr lvl="2" algn="just"/>
            <a:r>
              <a:rPr lang="pt-BR" sz="1600" dirty="0"/>
              <a:t>OBS: Caso não consiga arrastar o modal, no teu </a:t>
            </a:r>
            <a:r>
              <a:rPr lang="pt-BR" sz="1600" dirty="0" err="1"/>
              <a:t>App.tsx</a:t>
            </a:r>
            <a:r>
              <a:rPr lang="pt-BR" sz="1600" dirty="0"/>
              <a:t> troque a </a:t>
            </a:r>
            <a:r>
              <a:rPr lang="pt-BR" sz="1600" dirty="0" err="1"/>
              <a:t>View</a:t>
            </a:r>
            <a:r>
              <a:rPr lang="pt-BR" sz="1600" dirty="0"/>
              <a:t> principal por </a:t>
            </a:r>
            <a:r>
              <a:rPr lang="pt-BR" sz="1600" u="sng" dirty="0" err="1"/>
              <a:t>GestureHandlerRootView</a:t>
            </a:r>
            <a:r>
              <a:rPr lang="pt-BR" sz="1600" dirty="0"/>
              <a:t> do pacote </a:t>
            </a:r>
            <a:r>
              <a:rPr lang="pt-BR" sz="1600" dirty="0" err="1"/>
              <a:t>react-native-gesture-handler</a:t>
            </a:r>
            <a:endParaRPr lang="pt-BR" sz="1600" dirty="0"/>
          </a:p>
          <a:p>
            <a:pPr marL="411480" lvl="1" indent="0" algn="just">
              <a:buNone/>
            </a:pPr>
            <a:r>
              <a:rPr lang="pt-BR" sz="1800" dirty="0"/>
              <a:t>	</a:t>
            </a:r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3AA6EC-2E67-0718-3862-9DE78A0E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188640"/>
            <a:ext cx="3495238" cy="14761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8BF7C2-F1A7-EDDC-AA19-170598A9F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114" y="114562"/>
            <a:ext cx="3514286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Crie um botão “Comprar”, que ao clicar deve abrir um Modal pedindo para o usuário informar:</a:t>
            </a:r>
          </a:p>
          <a:p>
            <a:pPr lvl="1" algn="just"/>
            <a:r>
              <a:rPr lang="pt-BR" sz="1800" dirty="0"/>
              <a:t>Nome</a:t>
            </a:r>
          </a:p>
          <a:p>
            <a:pPr lvl="1" algn="just"/>
            <a:r>
              <a:rPr lang="pt-BR" sz="1800" dirty="0"/>
              <a:t>Endereço</a:t>
            </a:r>
          </a:p>
          <a:p>
            <a:pPr lvl="1" algn="just"/>
            <a:r>
              <a:rPr lang="pt-BR" sz="1800" dirty="0"/>
              <a:t>Três botões com as opções: Boleto, </a:t>
            </a:r>
            <a:r>
              <a:rPr lang="pt-BR" sz="1800" dirty="0" err="1"/>
              <a:t>Pix</a:t>
            </a:r>
            <a:r>
              <a:rPr lang="pt-BR" sz="1800" dirty="0"/>
              <a:t>, Cartão (Ao clicar em uma opção abrir um </a:t>
            </a:r>
            <a:r>
              <a:rPr lang="pt-BR" sz="1800" dirty="0" err="1"/>
              <a:t>Toast</a:t>
            </a:r>
            <a:r>
              <a:rPr lang="pt-BR" sz="1800" dirty="0"/>
              <a:t> confirmando a compra e fechando o modal)</a:t>
            </a:r>
          </a:p>
          <a:p>
            <a:pPr lvl="1" algn="just"/>
            <a:r>
              <a:rPr lang="pt-BR" sz="1800" dirty="0"/>
              <a:t>Um botão de cancelar para cancelar a compra. (Ao clicar deve abrir um </a:t>
            </a:r>
            <a:r>
              <a:rPr lang="pt-BR" sz="1800" dirty="0" err="1"/>
              <a:t>Alert</a:t>
            </a:r>
            <a:r>
              <a:rPr lang="pt-BR" sz="1800" dirty="0"/>
              <a:t> de confirmação. Caso confirmado fechar o modal)</a:t>
            </a:r>
          </a:p>
          <a:p>
            <a:pPr lvl="1" algn="just"/>
            <a:endParaRPr lang="pt-BR" sz="1800" dirty="0"/>
          </a:p>
          <a:p>
            <a:pPr lvl="2" algn="just"/>
            <a:r>
              <a:rPr lang="pt-BR" sz="1600" dirty="0"/>
              <a:t>OBS: Caso não consiga arrastar o modal, no teu </a:t>
            </a:r>
            <a:r>
              <a:rPr lang="pt-BR" sz="1600" dirty="0" err="1"/>
              <a:t>App.tsx</a:t>
            </a:r>
            <a:r>
              <a:rPr lang="pt-BR" sz="1600" dirty="0"/>
              <a:t> troque a </a:t>
            </a:r>
            <a:r>
              <a:rPr lang="pt-BR" sz="1600" dirty="0" err="1"/>
              <a:t>View</a:t>
            </a:r>
            <a:r>
              <a:rPr lang="pt-BR" sz="1600" dirty="0"/>
              <a:t> principal por </a:t>
            </a:r>
            <a:r>
              <a:rPr lang="pt-BR" sz="1600" u="sng" dirty="0" err="1"/>
              <a:t>GestureHandlerRootView</a:t>
            </a:r>
            <a:r>
              <a:rPr lang="pt-BR" sz="1600" dirty="0"/>
              <a:t> do pacote </a:t>
            </a:r>
            <a:r>
              <a:rPr lang="pt-BR" sz="1600" dirty="0" err="1"/>
              <a:t>react-native-gesture-handler</a:t>
            </a:r>
            <a:endParaRPr lang="pt-BR" sz="1600" dirty="0"/>
          </a:p>
          <a:p>
            <a:pPr marL="411480" lvl="1" indent="0" algn="just">
              <a:buNone/>
            </a:pPr>
            <a:r>
              <a:rPr lang="pt-BR" sz="1800" dirty="0"/>
              <a:t>	</a:t>
            </a:r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3AA6EC-2E67-0718-3862-9DE78A0E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188640"/>
            <a:ext cx="3495238" cy="14761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8BF7C2-F1A7-EDDC-AA19-170598A9F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114" y="114562"/>
            <a:ext cx="3514286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3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o Modalize apresente o seguinte erro ao abrir: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No seu modalize adicione as seguintes propriedades:</a:t>
            </a:r>
            <a:endParaRPr lang="pt-BR" sz="1800" dirty="0"/>
          </a:p>
          <a:p>
            <a:pPr lvl="1" algn="just"/>
            <a:endParaRPr lang="pt-BR" sz="1800" dirty="0"/>
          </a:p>
          <a:p>
            <a:pPr marL="411480" lvl="1" indent="0" algn="just">
              <a:buNone/>
            </a:pPr>
            <a:r>
              <a:rPr lang="pt-BR" sz="1800" dirty="0"/>
              <a:t>	</a:t>
            </a:r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185310-04E1-1FA3-5DA6-0A4FAE1F333D}"/>
              </a:ext>
            </a:extLst>
          </p:cNvPr>
          <p:cNvSpPr txBox="1"/>
          <p:nvPr/>
        </p:nvSpPr>
        <p:spPr>
          <a:xfrm>
            <a:off x="911424" y="2852936"/>
            <a:ext cx="10801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 ERROR  </a:t>
            </a:r>
            <a:r>
              <a:rPr lang="pt-BR" dirty="0" err="1"/>
              <a:t>Warning</a:t>
            </a:r>
            <a:r>
              <a:rPr lang="pt-BR" dirty="0"/>
              <a:t>: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synthetic</a:t>
            </a:r>
            <a:r>
              <a:rPr lang="pt-BR" dirty="0"/>
              <a:t>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reused</a:t>
            </a:r>
            <a:r>
              <a:rPr lang="pt-BR" dirty="0"/>
              <a:t> for performance </a:t>
            </a:r>
            <a:r>
              <a:rPr lang="pt-BR" dirty="0" err="1"/>
              <a:t>reasons</a:t>
            </a:r>
            <a:r>
              <a:rPr lang="pt-BR" dirty="0"/>
              <a:t>.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you're</a:t>
            </a:r>
            <a:r>
              <a:rPr lang="pt-BR" dirty="0"/>
              <a:t> </a:t>
            </a:r>
            <a:r>
              <a:rPr lang="pt-BR" dirty="0" err="1"/>
              <a:t>seeing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, </a:t>
            </a:r>
            <a:r>
              <a:rPr lang="pt-BR" dirty="0" err="1"/>
              <a:t>you're</a:t>
            </a:r>
            <a:r>
              <a:rPr lang="pt-BR" dirty="0"/>
              <a:t> </a:t>
            </a:r>
            <a:r>
              <a:rPr lang="pt-BR" dirty="0" err="1"/>
              <a:t>accessing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property</a:t>
            </a:r>
            <a:r>
              <a:rPr lang="pt-BR" dirty="0"/>
              <a:t> `</a:t>
            </a:r>
            <a:r>
              <a:rPr lang="pt-BR" dirty="0" err="1"/>
              <a:t>nativeEvent</a:t>
            </a:r>
            <a:r>
              <a:rPr lang="pt-BR" dirty="0"/>
              <a:t>` </a:t>
            </a:r>
            <a:r>
              <a:rPr lang="pt-BR" dirty="0" err="1"/>
              <a:t>on</a:t>
            </a:r>
            <a:r>
              <a:rPr lang="pt-BR" dirty="0"/>
              <a:t> a </a:t>
            </a:r>
            <a:r>
              <a:rPr lang="pt-BR" dirty="0" err="1"/>
              <a:t>released</a:t>
            </a:r>
            <a:r>
              <a:rPr lang="pt-BR" dirty="0"/>
              <a:t>/</a:t>
            </a:r>
            <a:r>
              <a:rPr lang="pt-BR" dirty="0" err="1"/>
              <a:t>nullified</a:t>
            </a:r>
            <a:r>
              <a:rPr lang="pt-BR" dirty="0"/>
              <a:t> </a:t>
            </a:r>
            <a:r>
              <a:rPr lang="pt-BR" dirty="0" err="1"/>
              <a:t>synthetic</a:t>
            </a:r>
            <a:r>
              <a:rPr lang="pt-BR" dirty="0"/>
              <a:t> </a:t>
            </a:r>
            <a:r>
              <a:rPr lang="pt-BR" dirty="0" err="1"/>
              <a:t>event</a:t>
            </a:r>
            <a:r>
              <a:rPr lang="pt-BR" dirty="0"/>
              <a:t>.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set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.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must </a:t>
            </a:r>
            <a:r>
              <a:rPr lang="pt-BR" dirty="0" err="1"/>
              <a:t>keep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original </a:t>
            </a:r>
            <a:r>
              <a:rPr lang="pt-BR" dirty="0" err="1"/>
              <a:t>synthetic</a:t>
            </a:r>
            <a:r>
              <a:rPr lang="pt-BR" dirty="0"/>
              <a:t>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around</a:t>
            </a:r>
            <a:r>
              <a:rPr lang="pt-BR" dirty="0"/>
              <a:t>, use </a:t>
            </a:r>
            <a:r>
              <a:rPr lang="pt-BR" dirty="0" err="1"/>
              <a:t>event.persist</a:t>
            </a:r>
            <a:r>
              <a:rPr lang="pt-BR" dirty="0"/>
              <a:t>(). </a:t>
            </a:r>
            <a:r>
              <a:rPr lang="pt-BR" dirty="0" err="1"/>
              <a:t>See</a:t>
            </a:r>
            <a:r>
              <a:rPr lang="pt-BR" dirty="0"/>
              <a:t> https://reactjs.org/link/event-pooling for more </a:t>
            </a:r>
            <a:r>
              <a:rPr lang="pt-BR" dirty="0" err="1"/>
              <a:t>information</a:t>
            </a:r>
            <a:r>
              <a:rPr lang="pt-BR" dirty="0"/>
              <a:t>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6FCAF4F-F501-FEDF-B642-6644504D3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4664170"/>
            <a:ext cx="3816424" cy="1107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i-monospace"/>
              </a:rPr>
              <a:t>&lt;Modalize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i-monospace"/>
              </a:rPr>
              <a:t>        </a:t>
            </a:r>
            <a:r>
              <a:rPr kumimoji="0" lang="pt-BR" altLang="pt-BR" i="0" u="sng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i-monospace"/>
              </a:rPr>
              <a:t>adjustToContentHeight</a:t>
            </a:r>
            <a:r>
              <a:rPr kumimoji="0" lang="pt-BR" altLang="pt-BR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i-monospace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i-monospace"/>
              </a:rPr>
              <a:t>        </a:t>
            </a:r>
            <a:r>
              <a:rPr kumimoji="0" lang="pt-BR" altLang="pt-BR" i="0" u="sng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i-monospace"/>
              </a:rPr>
              <a:t>childrenStyle</a:t>
            </a:r>
            <a:r>
              <a:rPr kumimoji="0" lang="pt-BR" altLang="pt-BR" i="0" u="sng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i-monospace"/>
              </a:rPr>
              <a:t>={{ </a:t>
            </a:r>
            <a:r>
              <a:rPr kumimoji="0" lang="pt-BR" altLang="pt-BR" i="0" u="sng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i-monospace"/>
              </a:rPr>
              <a:t>height</a:t>
            </a:r>
            <a:r>
              <a:rPr kumimoji="0" lang="pt-BR" altLang="pt-BR" i="0" u="sng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i-monospace"/>
              </a:rPr>
              <a:t>: </a:t>
            </a:r>
            <a:r>
              <a:rPr kumimoji="0" lang="pt-BR" altLang="pt-BR" i="0" u="sng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i-monospace"/>
              </a:rPr>
              <a:t>370 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i-monospace"/>
              </a:rPr>
              <a:t>  </a:t>
            </a:r>
            <a:r>
              <a:rPr kumimoji="0" lang="pt-BR" altLang="pt-BR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i-monospace"/>
              </a:rPr>
              <a:t>/&gt;</a:t>
            </a:r>
            <a:r>
              <a:rPr kumimoji="0" lang="pt-BR" altLang="pt-BR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0" lang="pt-BR" altLang="pt-BR" sz="4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7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Código: </a:t>
            </a:r>
            <a:endParaRPr lang="pt-BR" sz="18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D0267B-54D1-4DF2-A142-8825B88B62FA}"/>
              </a:ext>
            </a:extLst>
          </p:cNvPr>
          <p:cNvSpPr txBox="1"/>
          <p:nvPr/>
        </p:nvSpPr>
        <p:spPr>
          <a:xfrm>
            <a:off x="263352" y="2967335"/>
            <a:ext cx="780476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200" dirty="0"/>
              <a:t>https://snack.expo.dev/@carloswgama/toast-alert-modalize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D0BD39-3C67-4961-07C1-A0843490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026" y="188640"/>
            <a:ext cx="3514286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9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nosso modal ainda possui diversas configurações extras tais como:</a:t>
            </a:r>
          </a:p>
          <a:p>
            <a:pPr lvl="1" algn="just"/>
            <a:r>
              <a:rPr lang="pt-BR" sz="1800" dirty="0" err="1"/>
              <a:t>Styles</a:t>
            </a:r>
            <a:r>
              <a:rPr lang="pt-BR" sz="1800" dirty="0"/>
              <a:t>... (</a:t>
            </a:r>
            <a:r>
              <a:rPr lang="pt-BR" sz="1800" dirty="0" err="1"/>
              <a:t>rootStyle</a:t>
            </a:r>
            <a:r>
              <a:rPr lang="pt-BR" sz="1800" dirty="0"/>
              <a:t>, </a:t>
            </a:r>
            <a:r>
              <a:rPr lang="pt-BR" sz="1800" dirty="0" err="1"/>
              <a:t>childrenStyle</a:t>
            </a:r>
            <a:r>
              <a:rPr lang="pt-BR" sz="1800" dirty="0"/>
              <a:t>, </a:t>
            </a:r>
            <a:r>
              <a:rPr lang="pt-BR" sz="1800" dirty="0" err="1"/>
              <a:t>headerStyle</a:t>
            </a:r>
            <a:r>
              <a:rPr lang="pt-BR" sz="1800" dirty="0"/>
              <a:t>)</a:t>
            </a:r>
          </a:p>
          <a:p>
            <a:pPr lvl="1" algn="just"/>
            <a:r>
              <a:rPr lang="pt-BR" sz="1800" dirty="0" err="1"/>
              <a:t>HeaderComponent</a:t>
            </a:r>
            <a:r>
              <a:rPr lang="pt-BR" sz="1800" dirty="0"/>
              <a:t> – adiciona os conteúdos no topo do Modal</a:t>
            </a:r>
          </a:p>
          <a:p>
            <a:pPr lvl="1" algn="just"/>
            <a:r>
              <a:rPr lang="pt-BR" sz="1800" dirty="0" err="1"/>
              <a:t>FooterComponent</a:t>
            </a:r>
            <a:r>
              <a:rPr lang="pt-BR" sz="1800" dirty="0"/>
              <a:t> – adiciona os conteúdos na parte inferior do modal</a:t>
            </a:r>
          </a:p>
          <a:p>
            <a:pPr lvl="1" algn="just"/>
            <a:r>
              <a:rPr lang="pt-BR" sz="1800" dirty="0" err="1"/>
              <a:t>alwaysOpen</a:t>
            </a:r>
            <a:r>
              <a:rPr lang="pt-BR" sz="1800" dirty="0"/>
              <a:t> – deixa o modal sempre aberto em uma altura X</a:t>
            </a:r>
          </a:p>
          <a:p>
            <a:pPr lvl="1" algn="just"/>
            <a:r>
              <a:rPr lang="pt-BR" sz="1800" dirty="0" err="1"/>
              <a:t>modalHeight</a:t>
            </a:r>
            <a:r>
              <a:rPr lang="pt-BR" sz="1800" dirty="0"/>
              <a:t> – a altura que o modal deve ter em relação a distancia da parte inferior</a:t>
            </a:r>
          </a:p>
          <a:p>
            <a:pPr lvl="1" algn="just"/>
            <a:r>
              <a:rPr lang="pt-BR" sz="1800" dirty="0" err="1"/>
              <a:t>modalTopOffset</a:t>
            </a:r>
            <a:r>
              <a:rPr lang="pt-BR" sz="1800" dirty="0"/>
              <a:t> – a altura que o modal deve ter em relação a distancia do topo</a:t>
            </a:r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Modal</a:t>
            </a:r>
          </a:p>
        </p:txBody>
      </p:sp>
    </p:spTree>
    <p:extLst>
      <p:ext uri="{BB962C8B-B14F-4D97-AF65-F5344CB8AC3E}">
        <p14:creationId xmlns:p14="http://schemas.microsoft.com/office/powerpoint/2010/main" val="222886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Além dos componentes da própria tela, ainda podemos usar alguns recursos extras para passar informações, fazer perguntas de confirmações ou até exibir mais opções ao usuário. </a:t>
            </a:r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Toast</a:t>
            </a:r>
            <a:r>
              <a:rPr lang="pt-BR" dirty="0"/>
              <a:t>, </a:t>
            </a:r>
            <a:r>
              <a:rPr lang="pt-BR" dirty="0" err="1"/>
              <a:t>Alert</a:t>
            </a:r>
            <a:r>
              <a:rPr lang="pt-BR" dirty="0"/>
              <a:t> ou Modalize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3789040"/>
            <a:ext cx="4238625" cy="2819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59E273-C33B-456B-8350-55FB7B0C9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3933056"/>
            <a:ext cx="4510221" cy="23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 err="1"/>
              <a:t>Toast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Em desenvolvimento mobile é comum enviarmos alguma breve informação para o usuário de alguma atividade que o usuário realizou.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No </a:t>
            </a:r>
            <a:r>
              <a:rPr lang="pt-BR" sz="2000" dirty="0" err="1"/>
              <a:t>Android</a:t>
            </a:r>
            <a:r>
              <a:rPr lang="pt-BR" sz="2000" dirty="0"/>
              <a:t> chamamos essa função de </a:t>
            </a:r>
            <a:r>
              <a:rPr lang="pt-BR" sz="2000" u="sng" dirty="0" err="1"/>
              <a:t>Toast</a:t>
            </a:r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ToastAndroid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3839825"/>
            <a:ext cx="42386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</a:t>
            </a:r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Native</a:t>
            </a:r>
            <a:r>
              <a:rPr lang="pt-BR" sz="2000" dirty="0"/>
              <a:t> possui a classe </a:t>
            </a:r>
            <a:r>
              <a:rPr lang="pt-BR" sz="2000" u="sng" dirty="0" err="1"/>
              <a:t>ToasAndroid</a:t>
            </a:r>
            <a:r>
              <a:rPr lang="pt-BR" sz="2000" dirty="0"/>
              <a:t> que pode ser importada do pacote </a:t>
            </a:r>
            <a:r>
              <a:rPr lang="pt-BR" sz="2000" u="sng" dirty="0" err="1"/>
              <a:t>react-native</a:t>
            </a:r>
            <a:r>
              <a:rPr lang="pt-BR" sz="2000" u="sng" dirty="0"/>
              <a:t>.</a:t>
            </a:r>
          </a:p>
          <a:p>
            <a:pPr algn="just"/>
            <a:endParaRPr lang="pt-BR" sz="2000" u="sng" dirty="0"/>
          </a:p>
          <a:p>
            <a:pPr algn="just"/>
            <a:r>
              <a:rPr lang="pt-BR" sz="2000" dirty="0"/>
              <a:t>Para usar podemos usar o seguinte modelo: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ToastAndroid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25756" y="3717032"/>
            <a:ext cx="48702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ToastAndroid.show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Ola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Mundo'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3000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87488" y="5369306"/>
            <a:ext cx="2751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Mensagem a ser exibida.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55" y="4744887"/>
            <a:ext cx="3324225" cy="1266825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3359696" y="3677408"/>
            <a:ext cx="1756754" cy="408956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Angulado 9"/>
          <p:cNvCxnSpPr>
            <a:stCxn id="6" idx="0"/>
            <a:endCxn id="8" idx="2"/>
          </p:cNvCxnSpPr>
          <p:nvPr/>
        </p:nvCxnSpPr>
        <p:spPr>
          <a:xfrm rot="5400000" flipH="1" flipV="1">
            <a:off x="2909078" y="4040311"/>
            <a:ext cx="1282942" cy="13750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210229" y="5388012"/>
            <a:ext cx="844814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O segundo parâmetro é o tempo que a mensagem será exibida em </a:t>
            </a:r>
            <a:r>
              <a:rPr lang="pt-BR" u="sng" dirty="0"/>
              <a:t>milissegundos</a:t>
            </a:r>
            <a:r>
              <a:rPr lang="pt-BR" dirty="0"/>
              <a:t>.</a:t>
            </a:r>
          </a:p>
          <a:p>
            <a:r>
              <a:rPr lang="pt-BR" dirty="0" err="1"/>
              <a:t>Tambem</a:t>
            </a:r>
            <a:r>
              <a:rPr lang="pt-BR" dirty="0"/>
              <a:t> podemos usar o tempo padrão do </a:t>
            </a:r>
            <a:r>
              <a:rPr lang="pt-BR" dirty="0" err="1"/>
              <a:t>Android</a:t>
            </a:r>
            <a:r>
              <a:rPr lang="pt-BR" dirty="0"/>
              <a:t> com :</a:t>
            </a:r>
          </a:p>
          <a:p>
            <a:r>
              <a:rPr lang="pt-BR" u="sng" dirty="0" err="1"/>
              <a:t>ToastAndroid.LONG</a:t>
            </a:r>
            <a:r>
              <a:rPr lang="pt-BR" u="sng" dirty="0"/>
              <a:t> </a:t>
            </a:r>
            <a:r>
              <a:rPr lang="pt-BR" dirty="0"/>
              <a:t>(3500 milissegundos)</a:t>
            </a:r>
          </a:p>
          <a:p>
            <a:r>
              <a:rPr lang="pt-BR" u="sng" dirty="0" err="1"/>
              <a:t>ToastAndroid.SHORT</a:t>
            </a:r>
            <a:r>
              <a:rPr lang="pt-BR" dirty="0"/>
              <a:t> (2000 milissegundos)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5082437" y="3696114"/>
            <a:ext cx="650169" cy="408956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Angulado 12"/>
          <p:cNvCxnSpPr>
            <a:stCxn id="11" idx="0"/>
            <a:endCxn id="12" idx="2"/>
          </p:cNvCxnSpPr>
          <p:nvPr/>
        </p:nvCxnSpPr>
        <p:spPr>
          <a:xfrm rot="16200000" flipV="1">
            <a:off x="5779442" y="3733150"/>
            <a:ext cx="1282942" cy="20267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2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Crie um botão que sempre que for clicado, apareça uma mensagem no </a:t>
            </a:r>
            <a:r>
              <a:rPr lang="pt-BR" sz="2000" dirty="0" err="1"/>
              <a:t>Toast</a:t>
            </a:r>
            <a:r>
              <a:rPr lang="pt-BR" sz="2000" dirty="0"/>
              <a:t>. </a:t>
            </a:r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83AA06-A8C6-5481-984D-87F6A8C88207}"/>
              </a:ext>
            </a:extLst>
          </p:cNvPr>
          <p:cNvSpPr txBox="1"/>
          <p:nvPr/>
        </p:nvSpPr>
        <p:spPr>
          <a:xfrm>
            <a:off x="983432" y="2852936"/>
            <a:ext cx="9145016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Button,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ToastAndroid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"Clique-me"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ToastAndroid.show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1" u="sng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"CLICOU!"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ToastAndroid.LONG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44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Além da função show(), o </a:t>
            </a:r>
            <a:r>
              <a:rPr lang="pt-BR" sz="2000" dirty="0" err="1"/>
              <a:t>ToastAndroi</a:t>
            </a:r>
            <a:r>
              <a:rPr lang="pt-BR" sz="2000" dirty="0"/>
              <a:t> também possui a função </a:t>
            </a:r>
            <a:r>
              <a:rPr lang="pt-BR" sz="2000" u="sng" dirty="0" err="1"/>
              <a:t>showWithGravity</a:t>
            </a:r>
            <a:r>
              <a:rPr lang="pt-BR" sz="2000" dirty="0"/>
              <a:t>()</a:t>
            </a:r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showWithGravity</a:t>
            </a:r>
            <a:r>
              <a:rPr lang="pt-BR" dirty="0"/>
              <a:t>()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07939" y="4076369"/>
            <a:ext cx="2751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Mensagem a ser exibida. 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4799856" y="3134057"/>
            <a:ext cx="1080120" cy="408956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Angulado 8"/>
          <p:cNvCxnSpPr>
            <a:stCxn id="6" idx="0"/>
            <a:endCxn id="8" idx="2"/>
          </p:cNvCxnSpPr>
          <p:nvPr/>
        </p:nvCxnSpPr>
        <p:spPr>
          <a:xfrm rot="5400000" flipH="1" flipV="1">
            <a:off x="3745018" y="2481471"/>
            <a:ext cx="533356" cy="26564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295800" y="4090060"/>
            <a:ext cx="29466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Duração em Milissegundos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023992" y="3134057"/>
            <a:ext cx="650169" cy="408956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Angulado 11"/>
          <p:cNvCxnSpPr>
            <a:stCxn id="10" idx="0"/>
            <a:endCxn id="11" idx="2"/>
          </p:cNvCxnSpPr>
          <p:nvPr/>
        </p:nvCxnSpPr>
        <p:spPr>
          <a:xfrm rot="5400000" flipH="1" flipV="1">
            <a:off x="5785575" y="3526559"/>
            <a:ext cx="547047" cy="57995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1219225" y="3134058"/>
            <a:ext cx="8376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ToastAndroid.showWithGravity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'Texto'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2000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ToastAndroid.CENTER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769121" y="4076369"/>
            <a:ext cx="631360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Define a posição aonde o texto será exibido</a:t>
            </a:r>
          </a:p>
          <a:p>
            <a:r>
              <a:rPr lang="pt-BR" dirty="0" err="1"/>
              <a:t>ToastAndroi.TOP</a:t>
            </a:r>
            <a:r>
              <a:rPr lang="pt-BR" dirty="0"/>
              <a:t> -&gt; No topo da tela</a:t>
            </a:r>
          </a:p>
          <a:p>
            <a:r>
              <a:rPr lang="pt-BR" dirty="0" err="1"/>
              <a:t>ToastAndroi.CENTER</a:t>
            </a:r>
            <a:r>
              <a:rPr lang="pt-BR" dirty="0"/>
              <a:t> -&gt; No meio da tela</a:t>
            </a:r>
          </a:p>
          <a:p>
            <a:r>
              <a:rPr lang="pt-BR" dirty="0" err="1"/>
              <a:t>ToastAndroi.BOTTOM</a:t>
            </a:r>
            <a:r>
              <a:rPr lang="pt-BR" dirty="0"/>
              <a:t> -&gt; Na parte inferior da tela (Padrão)</a:t>
            </a:r>
          </a:p>
        </p:txBody>
      </p:sp>
      <p:sp>
        <p:nvSpPr>
          <p:cNvPr id="22" name="Retângulo Arredondado 21"/>
          <p:cNvSpPr/>
          <p:nvPr/>
        </p:nvSpPr>
        <p:spPr>
          <a:xfrm>
            <a:off x="6746169" y="3112581"/>
            <a:ext cx="2518183" cy="408956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Angulado 22"/>
          <p:cNvCxnSpPr>
            <a:stCxn id="21" idx="0"/>
            <a:endCxn id="22" idx="2"/>
          </p:cNvCxnSpPr>
          <p:nvPr/>
        </p:nvCxnSpPr>
        <p:spPr>
          <a:xfrm rot="16200000" flipV="1">
            <a:off x="8188177" y="3338621"/>
            <a:ext cx="554832" cy="9206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</a:t>
            </a:r>
            <a:r>
              <a:rPr lang="pt-BR" sz="2000" dirty="0" err="1"/>
              <a:t>Toast</a:t>
            </a:r>
            <a:r>
              <a:rPr lang="pt-BR" sz="2000" dirty="0"/>
              <a:t> é um recurso exclusivo do Android, por tanto, caso esteja criando um aplicativo para o </a:t>
            </a:r>
            <a:r>
              <a:rPr lang="pt-BR" sz="2000" u="sng" dirty="0"/>
              <a:t>iOS</a:t>
            </a:r>
            <a:r>
              <a:rPr lang="pt-BR" sz="2000" dirty="0"/>
              <a:t> ou </a:t>
            </a:r>
            <a:r>
              <a:rPr lang="pt-BR" sz="2000" u="sng" dirty="0"/>
              <a:t>web</a:t>
            </a:r>
            <a:r>
              <a:rPr lang="pt-BR" sz="2000" dirty="0"/>
              <a:t>,  </a:t>
            </a:r>
            <a:r>
              <a:rPr lang="pt-BR" sz="2000" u="sng" dirty="0"/>
              <a:t>não irá funcionar</a:t>
            </a:r>
            <a:r>
              <a:rPr lang="pt-BR" sz="2000" dirty="0"/>
              <a:t>!</a:t>
            </a:r>
            <a:endParaRPr lang="pt-BR" sz="2000" u="sng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Para resolver isso pode usar o recurso </a:t>
            </a:r>
            <a:r>
              <a:rPr lang="pt-BR" sz="2000" dirty="0" err="1"/>
              <a:t>Plataform.OS</a:t>
            </a:r>
            <a:r>
              <a:rPr lang="pt-BR" sz="2000" dirty="0"/>
              <a:t> para saber se está rodando em um Android.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Toast</a:t>
            </a:r>
            <a:r>
              <a:rPr lang="pt-BR" dirty="0"/>
              <a:t> - iOS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22583F-18DC-25F4-7399-7EC63A69D2A7}"/>
              </a:ext>
            </a:extLst>
          </p:cNvPr>
          <p:cNvSpPr txBox="1"/>
          <p:nvPr/>
        </p:nvSpPr>
        <p:spPr>
          <a:xfrm>
            <a:off x="1055440" y="2976041"/>
            <a:ext cx="10382944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Button, 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ToastAndroid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"Clique-me"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Platform.OS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ToastAndroid.show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"CLICOU!"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ToastAndroid.LONG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70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 err="1"/>
              <a:t>Alert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293584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4024</TotalTime>
  <Words>1195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Georgia</vt:lpstr>
      <vt:lpstr>Trebuchet MS</vt:lpstr>
      <vt:lpstr>ui-monospace</vt:lpstr>
      <vt:lpstr>Wingdings 2</vt:lpstr>
      <vt:lpstr>Urbano</vt:lpstr>
      <vt:lpstr>Programação Mobile Toast, Alert e Modalize</vt:lpstr>
      <vt:lpstr>Toast, Alert ou Modalize</vt:lpstr>
      <vt:lpstr>Toast</vt:lpstr>
      <vt:lpstr>ToastAndroid</vt:lpstr>
      <vt:lpstr>ToastAndroid</vt:lpstr>
      <vt:lpstr>Praticando</vt:lpstr>
      <vt:lpstr>showWithGravity()</vt:lpstr>
      <vt:lpstr>Toast - iOS</vt:lpstr>
      <vt:lpstr>Alert</vt:lpstr>
      <vt:lpstr>Alert</vt:lpstr>
      <vt:lpstr>Praticando</vt:lpstr>
      <vt:lpstr>Limitações</vt:lpstr>
      <vt:lpstr>Modalize</vt:lpstr>
      <vt:lpstr>Modalize</vt:lpstr>
      <vt:lpstr>Praticando </vt:lpstr>
      <vt:lpstr>Praticando </vt:lpstr>
      <vt:lpstr>Extra</vt:lpstr>
      <vt:lpstr>Praticando </vt:lpstr>
      <vt:lpstr>Usando o Modal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494</cp:revision>
  <dcterms:created xsi:type="dcterms:W3CDTF">2017-03-10T13:05:03Z</dcterms:created>
  <dcterms:modified xsi:type="dcterms:W3CDTF">2023-02-20T16:44:08Z</dcterms:modified>
</cp:coreProperties>
</file>