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2"/>
  </p:notesMasterIdLst>
  <p:sldIdLst>
    <p:sldId id="256" r:id="rId2"/>
    <p:sldId id="257" r:id="rId3"/>
    <p:sldId id="258" r:id="rId4"/>
    <p:sldId id="261" r:id="rId5"/>
    <p:sldId id="259" r:id="rId6"/>
    <p:sldId id="262" r:id="rId7"/>
    <p:sldId id="260" r:id="rId8"/>
    <p:sldId id="263" r:id="rId9"/>
    <p:sldId id="264" r:id="rId10"/>
    <p:sldId id="265" r:id="rId11"/>
    <p:sldId id="266" r:id="rId12"/>
    <p:sldId id="267" r:id="rId13"/>
    <p:sldId id="268" r:id="rId14"/>
    <p:sldId id="273" r:id="rId15"/>
    <p:sldId id="269" r:id="rId16"/>
    <p:sldId id="270" r:id="rId17"/>
    <p:sldId id="271" r:id="rId18"/>
    <p:sldId id="272" r:id="rId19"/>
    <p:sldId id="274" r:id="rId20"/>
    <p:sldId id="275" r:id="rId21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46" autoAdjust="0"/>
    <p:restoredTop sz="89406" autoAdjust="0"/>
  </p:normalViewPr>
  <p:slideViewPr>
    <p:cSldViewPr>
      <p:cViewPr>
        <p:scale>
          <a:sx n="50" d="100"/>
          <a:sy n="50" d="100"/>
        </p:scale>
        <p:origin x="-990" y="3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13600B-983D-4584-B53F-0B1CEA54138F}" type="datetimeFigureOut">
              <a:rPr lang="es-ES" smtClean="0"/>
              <a:t>24/06/2013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9D58FC-26F2-4614-9B2B-34B873D0D83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552470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9D58FC-26F2-4614-9B2B-34B873D0D832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518997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24/06/2013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24/06/2013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24/06/2013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24/06/2013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24/06/2013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24/06/2013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24/06/2013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24/06/2013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24/06/2013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24/06/2013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24/06/2013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7A847CFC-816F-41D0-AAC0-9BF4FEBC753E}" type="datetimeFigureOut">
              <a:rPr lang="es-ES" smtClean="0"/>
              <a:t>24/06/2013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0.png"/><Relationship Id="rId7" Type="http://schemas.openxmlformats.org/officeDocument/2006/relationships/image" Target="../media/image37.png"/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10" Type="http://schemas.openxmlformats.org/officeDocument/2006/relationships/image" Target="../media/image40.png"/><Relationship Id="rId4" Type="http://schemas.openxmlformats.org/officeDocument/2006/relationships/image" Target="../media/image340.png"/><Relationship Id="rId9" Type="http://schemas.openxmlformats.org/officeDocument/2006/relationships/image" Target="../media/image3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13" Type="http://schemas.openxmlformats.org/officeDocument/2006/relationships/image" Target="../media/image58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12" Type="http://schemas.openxmlformats.org/officeDocument/2006/relationships/image" Target="../media/image57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11" Type="http://schemas.openxmlformats.org/officeDocument/2006/relationships/image" Target="../media/image56.png"/><Relationship Id="rId5" Type="http://schemas.openxmlformats.org/officeDocument/2006/relationships/image" Target="../media/image50.png"/><Relationship Id="rId10" Type="http://schemas.openxmlformats.org/officeDocument/2006/relationships/image" Target="../media/image55.png"/><Relationship Id="rId4" Type="http://schemas.openxmlformats.org/officeDocument/2006/relationships/image" Target="../media/image49.png"/><Relationship Id="rId9" Type="http://schemas.openxmlformats.org/officeDocument/2006/relationships/image" Target="../media/image5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971600" y="1749326"/>
            <a:ext cx="72728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000" dirty="0" smtClean="0"/>
              <a:t>Diseño y simulación de un </a:t>
            </a:r>
          </a:p>
          <a:p>
            <a:pPr algn="ctr"/>
            <a:r>
              <a:rPr lang="es-ES" sz="4000" dirty="0" smtClean="0"/>
              <a:t>procesador cuántico</a:t>
            </a:r>
            <a:endParaRPr lang="es-ES" sz="4000" dirty="0"/>
          </a:p>
        </p:txBody>
      </p:sp>
      <p:sp>
        <p:nvSpPr>
          <p:cNvPr id="5" name="4 CuadroTexto"/>
          <p:cNvSpPr txBox="1"/>
          <p:nvPr/>
        </p:nvSpPr>
        <p:spPr>
          <a:xfrm>
            <a:off x="5292080" y="6239956"/>
            <a:ext cx="4065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Jaime Mª Coello de Portugal Vázquez</a:t>
            </a:r>
            <a:endParaRPr lang="es-ES" dirty="0"/>
          </a:p>
        </p:txBody>
      </p:sp>
      <p:pic>
        <p:nvPicPr>
          <p:cNvPr id="6" name="6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5895389"/>
            <a:ext cx="2325205" cy="689133"/>
          </a:xfrm>
          <a:prstGeom prst="rect">
            <a:avLst/>
          </a:prstGeom>
        </p:spPr>
      </p:pic>
      <p:pic>
        <p:nvPicPr>
          <p:cNvPr id="7" name="5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9740" y="3501008"/>
            <a:ext cx="2218376" cy="2218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07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400566" y="398910"/>
            <a:ext cx="83223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 smtClean="0"/>
              <a:t>Los postulados de la mecánica cuántica</a:t>
            </a:r>
            <a:endParaRPr lang="es-ES" sz="4000" dirty="0"/>
          </a:p>
        </p:txBody>
      </p:sp>
      <p:sp>
        <p:nvSpPr>
          <p:cNvPr id="3" name="2 CuadroTexto"/>
          <p:cNvSpPr txBox="1"/>
          <p:nvPr/>
        </p:nvSpPr>
        <p:spPr>
          <a:xfrm>
            <a:off x="1600926" y="1126021"/>
            <a:ext cx="59216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i="1" dirty="0" smtClean="0"/>
              <a:t>Primer postulado: el espacio de estados</a:t>
            </a:r>
            <a:endParaRPr lang="es-ES" sz="2800" i="1" dirty="0"/>
          </a:p>
        </p:txBody>
      </p:sp>
      <p:cxnSp>
        <p:nvCxnSpPr>
          <p:cNvPr id="5" name="4 Conector recto de flecha"/>
          <p:cNvCxnSpPr/>
          <p:nvPr/>
        </p:nvCxnSpPr>
        <p:spPr>
          <a:xfrm flipV="1">
            <a:off x="1403648" y="3284984"/>
            <a:ext cx="0" cy="216024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6 Conector recto de flecha"/>
          <p:cNvCxnSpPr/>
          <p:nvPr/>
        </p:nvCxnSpPr>
        <p:spPr>
          <a:xfrm>
            <a:off x="1403648" y="5445224"/>
            <a:ext cx="2016224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10 Conector recto de flecha"/>
          <p:cNvCxnSpPr/>
          <p:nvPr/>
        </p:nvCxnSpPr>
        <p:spPr>
          <a:xfrm flipH="1">
            <a:off x="755576" y="5445224"/>
            <a:ext cx="648072" cy="64807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11 CuadroTexto"/>
          <p:cNvSpPr txBox="1"/>
          <p:nvPr/>
        </p:nvSpPr>
        <p:spPr>
          <a:xfrm>
            <a:off x="1780207" y="3290774"/>
            <a:ext cx="7777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 smtClean="0"/>
              <a:t>Bases</a:t>
            </a:r>
            <a:endParaRPr lang="es-ES" dirty="0"/>
          </a:p>
        </p:txBody>
      </p:sp>
      <p:cxnSp>
        <p:nvCxnSpPr>
          <p:cNvPr id="14" name="13 Conector recto de flecha"/>
          <p:cNvCxnSpPr>
            <a:stCxn id="12" idx="1"/>
          </p:cNvCxnSpPr>
          <p:nvPr/>
        </p:nvCxnSpPr>
        <p:spPr>
          <a:xfrm flipH="1">
            <a:off x="1403648" y="3490829"/>
            <a:ext cx="376559" cy="20005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15 Conector recto de flecha"/>
          <p:cNvCxnSpPr/>
          <p:nvPr/>
        </p:nvCxnSpPr>
        <p:spPr>
          <a:xfrm flipV="1">
            <a:off x="1403648" y="4941168"/>
            <a:ext cx="1154336" cy="504056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17 CuadroTexto"/>
          <p:cNvSpPr txBox="1"/>
          <p:nvPr/>
        </p:nvSpPr>
        <p:spPr>
          <a:xfrm>
            <a:off x="1875640" y="4165049"/>
            <a:ext cx="8839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 smtClean="0"/>
              <a:t>Estado</a:t>
            </a:r>
            <a:endParaRPr lang="es-ES" dirty="0"/>
          </a:p>
        </p:txBody>
      </p:sp>
      <p:cxnSp>
        <p:nvCxnSpPr>
          <p:cNvPr id="19" name="18 Conector recto de flecha"/>
          <p:cNvCxnSpPr>
            <a:stCxn id="18" idx="2"/>
          </p:cNvCxnSpPr>
          <p:nvPr/>
        </p:nvCxnSpPr>
        <p:spPr>
          <a:xfrm flipH="1">
            <a:off x="2169095" y="4565159"/>
            <a:ext cx="148525" cy="37600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23 CuadroTexto"/>
          <p:cNvSpPr txBox="1"/>
          <p:nvPr/>
        </p:nvSpPr>
        <p:spPr>
          <a:xfrm>
            <a:off x="709891" y="2564903"/>
            <a:ext cx="2541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/>
              <a:t>Espacio de estados</a:t>
            </a:r>
            <a:endParaRPr lang="es-ES" sz="2400" dirty="0"/>
          </a:p>
        </p:txBody>
      </p:sp>
      <p:sp>
        <p:nvSpPr>
          <p:cNvPr id="26" name="25 CuadroTexto"/>
          <p:cNvSpPr txBox="1"/>
          <p:nvPr/>
        </p:nvSpPr>
        <p:spPr>
          <a:xfrm>
            <a:off x="3275857" y="2204864"/>
            <a:ext cx="29523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 smtClean="0"/>
              <a:t>Espacio vectorial complejo</a:t>
            </a:r>
            <a:endParaRPr lang="es-ES" sz="2000" dirty="0"/>
          </a:p>
        </p:txBody>
      </p:sp>
      <p:sp>
        <p:nvSpPr>
          <p:cNvPr id="27" name="26 CuadroTexto"/>
          <p:cNvSpPr txBox="1"/>
          <p:nvPr/>
        </p:nvSpPr>
        <p:spPr>
          <a:xfrm>
            <a:off x="3275857" y="2604974"/>
            <a:ext cx="49764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 smtClean="0"/>
              <a:t>Producto interno definido (espacio de </a:t>
            </a:r>
            <a:r>
              <a:rPr lang="es-ES" sz="2000" dirty="0" err="1" smtClean="0"/>
              <a:t>Hilbert</a:t>
            </a:r>
            <a:r>
              <a:rPr lang="es-ES" sz="2000" dirty="0" smtClean="0"/>
              <a:t>)</a:t>
            </a:r>
            <a:endParaRPr lang="es-ES" sz="2000" dirty="0"/>
          </a:p>
        </p:txBody>
      </p:sp>
      <p:sp>
        <p:nvSpPr>
          <p:cNvPr id="28" name="27 CuadroTexto"/>
          <p:cNvSpPr txBox="1"/>
          <p:nvPr/>
        </p:nvSpPr>
        <p:spPr>
          <a:xfrm>
            <a:off x="3275856" y="3005084"/>
            <a:ext cx="56972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 smtClean="0"/>
              <a:t>El vector de estado define completamente el sistema</a:t>
            </a:r>
            <a:endParaRPr lang="es-ES" sz="2000" dirty="0"/>
          </a:p>
        </p:txBody>
      </p:sp>
      <p:sp>
        <p:nvSpPr>
          <p:cNvPr id="29" name="28 Abrir llave"/>
          <p:cNvSpPr/>
          <p:nvPr/>
        </p:nvSpPr>
        <p:spPr>
          <a:xfrm>
            <a:off x="3155955" y="2199074"/>
            <a:ext cx="263917" cy="1229926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43" name="42 Grupo"/>
          <p:cNvGrpSpPr/>
          <p:nvPr/>
        </p:nvGrpSpPr>
        <p:grpSpPr>
          <a:xfrm>
            <a:off x="4302627" y="3794026"/>
            <a:ext cx="1927066" cy="799476"/>
            <a:chOff x="4302627" y="3794026"/>
            <a:chExt cx="1927066" cy="79947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6 CuadroTexto"/>
                <p:cNvSpPr txBox="1"/>
                <p:nvPr/>
              </p:nvSpPr>
              <p:spPr>
                <a:xfrm>
                  <a:off x="4302627" y="4193392"/>
                  <a:ext cx="616707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"/>
                            <m:endChr m:val="⟩"/>
                            <m:ctrlPr>
                              <a:rPr lang="en-US" sz="200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s-ES" sz="2000" b="0" i="1" smtClean="0">
                                <a:latin typeface="Cambria Math"/>
                              </a:rPr>
                              <m:t>|</m:t>
                            </m:r>
                            <m:r>
                              <m:rPr>
                                <m:sty m:val="p"/>
                              </m:rPr>
                              <a:rPr lang="el-GR" sz="2000" b="0" i="1" smtClean="0">
                                <a:latin typeface="Cambria Math"/>
                                <a:ea typeface="Cambria Math"/>
                              </a:rPr>
                              <m:t>Ψ</m:t>
                            </m:r>
                          </m:e>
                        </m:d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2" name="6 CuadroTexto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02627" y="4193392"/>
                  <a:ext cx="616707" cy="400110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l="-10891" t="-122727" r="-80198" b="-181818"/>
                  </a:stretch>
                </a:blipFill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4" name="1 CuadroTexto"/>
            <p:cNvSpPr txBox="1"/>
            <p:nvPr/>
          </p:nvSpPr>
          <p:spPr>
            <a:xfrm>
              <a:off x="4302627" y="3794026"/>
              <a:ext cx="192706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s-ES" sz="2000" dirty="0" smtClean="0"/>
                <a:t>Estado arbitrario</a:t>
              </a:r>
              <a:endParaRPr lang="en-US" sz="2000" dirty="0"/>
            </a:p>
          </p:txBody>
        </p:sp>
        <p:cxnSp>
          <p:nvCxnSpPr>
            <p:cNvPr id="36" name="35 Conector recto"/>
            <p:cNvCxnSpPr>
              <a:stCxn id="34" idx="1"/>
              <a:endCxn id="32" idx="1"/>
            </p:cNvCxnSpPr>
            <p:nvPr/>
          </p:nvCxnSpPr>
          <p:spPr>
            <a:xfrm>
              <a:off x="4302627" y="3994081"/>
              <a:ext cx="0" cy="39936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43 Grupo"/>
          <p:cNvGrpSpPr/>
          <p:nvPr/>
        </p:nvGrpSpPr>
        <p:grpSpPr>
          <a:xfrm>
            <a:off x="4302627" y="4725144"/>
            <a:ext cx="3219920" cy="821705"/>
            <a:chOff x="4302627" y="4725144"/>
            <a:chExt cx="3219920" cy="82170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9 CuadroTexto"/>
                <p:cNvSpPr txBox="1"/>
                <p:nvPr/>
              </p:nvSpPr>
              <p:spPr>
                <a:xfrm>
                  <a:off x="4302627" y="5085184"/>
                  <a:ext cx="1827295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"/>
                            <m:ctrlPr>
                              <a:rPr lang="es-ES" sz="24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s-ES" sz="2400" b="0" i="1" smtClean="0">
                                <a:latin typeface="Cambria Math"/>
                              </a:rPr>
                              <m:t> </m:t>
                            </m:r>
                            <m:r>
                              <a:rPr lang="es-ES" sz="2400" b="0" i="1" smtClean="0">
                                <a:latin typeface="Cambria Math"/>
                              </a:rPr>
                              <m:t>𝑛</m:t>
                            </m:r>
                            <m:r>
                              <a:rPr lang="es-ES" sz="2400" b="0" i="1" smtClean="0">
                                <a:latin typeface="Cambria Math"/>
                              </a:rPr>
                              <m:t> </m:t>
                            </m:r>
                          </m:e>
                        </m:d>
                        <m:r>
                          <a:rPr lang="es-ES" sz="2400" b="0" i="1" smtClean="0">
                            <a:latin typeface="Cambria Math"/>
                          </a:rPr>
                          <m:t>𝑙</m:t>
                        </m:r>
                        <m:r>
                          <a:rPr lang="es-ES" sz="2400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es-ES" sz="2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ES" sz="2400" b="0" i="1" smtClean="0"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s-ES" sz="2400" b="0" i="1" smtClean="0">
                                <a:latin typeface="Cambria Math"/>
                              </a:rPr>
                              <m:t>𝑙</m:t>
                            </m:r>
                          </m:sub>
                        </m:sSub>
                        <m:r>
                          <a:rPr lang="es-ES" sz="2400" b="0" i="1" smtClean="0">
                            <a:latin typeface="Cambria Math"/>
                          </a:rPr>
                          <m:t> </m:t>
                        </m:r>
                        <m:d>
                          <m:dPr>
                            <m:begChr m:val=""/>
                            <m:endChr m:val="⟩"/>
                            <m:ctrlPr>
                              <a:rPr lang="es-ES" sz="2400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s-ES" sz="24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s-ES" sz="2400" b="0" i="1" smtClean="0">
                                    <a:latin typeface="Cambria Math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s-ES" sz="2400" b="0" i="1" smtClean="0">
                                    <a:latin typeface="Cambria Math"/>
                                  </a:rPr>
                                  <m:t>𝑠</m:t>
                                </m:r>
                                <m:r>
                                  <a:rPr lang="es-ES" sz="2400" b="0" i="1" smtClean="0">
                                    <a:latin typeface="Cambria Math"/>
                                  </a:rPr>
                                  <m:t> 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0" name="9 CuadroTexto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02627" y="5085184"/>
                  <a:ext cx="1827295" cy="461665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23333" t="-130263" r="-32667" b="-194737"/>
                  </a:stretch>
                </a:blipFill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1" name="1 CuadroTexto"/>
            <p:cNvSpPr txBox="1"/>
            <p:nvPr/>
          </p:nvSpPr>
          <p:spPr>
            <a:xfrm>
              <a:off x="4302627" y="4725144"/>
              <a:ext cx="32199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s-ES" sz="2000" dirty="0" smtClean="0"/>
                <a:t>Electrón orbitando un núcleo</a:t>
              </a:r>
              <a:endParaRPr lang="en-US" sz="2000" dirty="0"/>
            </a:p>
          </p:txBody>
        </p:sp>
        <p:cxnSp>
          <p:nvCxnSpPr>
            <p:cNvPr id="40" name="39 Conector recto"/>
            <p:cNvCxnSpPr>
              <a:stCxn id="31" idx="1"/>
              <a:endCxn id="30" idx="1"/>
            </p:cNvCxnSpPr>
            <p:nvPr/>
          </p:nvCxnSpPr>
          <p:spPr>
            <a:xfrm>
              <a:off x="4302627" y="4925199"/>
              <a:ext cx="0" cy="39081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47 Grupo"/>
          <p:cNvGrpSpPr/>
          <p:nvPr/>
        </p:nvGrpSpPr>
        <p:grpSpPr>
          <a:xfrm>
            <a:off x="4302626" y="5682509"/>
            <a:ext cx="4083297" cy="821574"/>
            <a:chOff x="4302627" y="5559754"/>
            <a:chExt cx="4083297" cy="82157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10 CuadroTexto"/>
                <p:cNvSpPr txBox="1"/>
                <p:nvPr/>
              </p:nvSpPr>
              <p:spPr>
                <a:xfrm>
                  <a:off x="4302627" y="5919663"/>
                  <a:ext cx="142660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"/>
                            <m:ctrlPr>
                              <a:rPr lang="es-ES" sz="24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s-ES" sz="2400" b="0" i="1" smtClean="0">
                                <a:latin typeface="Cambria Math"/>
                              </a:rPr>
                              <m:t> 0 </m:t>
                            </m:r>
                          </m:e>
                        </m:d>
                        <m:r>
                          <a:rPr lang="es-ES" sz="2400" b="0" i="1" smtClean="0">
                            <a:latin typeface="Cambria Math"/>
                          </a:rPr>
                          <m:t>2 1 </m:t>
                        </m:r>
                        <m:d>
                          <m:dPr>
                            <m:begChr m:val=""/>
                            <m:endChr m:val="⟩"/>
                            <m:ctrlPr>
                              <a:rPr lang="es-ES" sz="24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s-ES" sz="2400" b="0" i="1" smtClean="0">
                                <a:latin typeface="Cambria Math"/>
                              </a:rPr>
                              <m:t>4</m:t>
                            </m:r>
                          </m:e>
                        </m:d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41" name="10 CuadroTexto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02627" y="5919663"/>
                  <a:ext cx="1426608" cy="461665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29915" t="-130263" r="-42735" b="-194737"/>
                  </a:stretch>
                </a:blipFill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2" name="1 CuadroTexto"/>
            <p:cNvSpPr txBox="1"/>
            <p:nvPr/>
          </p:nvSpPr>
          <p:spPr>
            <a:xfrm>
              <a:off x="4302627" y="5559754"/>
              <a:ext cx="408329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s-ES" sz="2000" dirty="0" smtClean="0"/>
                <a:t>Representación número de partículas</a:t>
              </a:r>
              <a:endParaRPr lang="en-US" sz="2000" dirty="0"/>
            </a:p>
          </p:txBody>
        </p:sp>
        <p:cxnSp>
          <p:nvCxnSpPr>
            <p:cNvPr id="45" name="44 Conector recto"/>
            <p:cNvCxnSpPr>
              <a:stCxn id="42" idx="1"/>
              <a:endCxn id="41" idx="1"/>
            </p:cNvCxnSpPr>
            <p:nvPr/>
          </p:nvCxnSpPr>
          <p:spPr>
            <a:xfrm>
              <a:off x="4302627" y="5759809"/>
              <a:ext cx="0" cy="39068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18129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400566" y="398910"/>
            <a:ext cx="83223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 smtClean="0"/>
              <a:t>Los postulados de la mecánica cuántica</a:t>
            </a:r>
            <a:endParaRPr lang="es-ES" sz="4000" dirty="0"/>
          </a:p>
        </p:txBody>
      </p:sp>
      <p:sp>
        <p:nvSpPr>
          <p:cNvPr id="5" name="4 CuadroTexto"/>
          <p:cNvSpPr txBox="1"/>
          <p:nvPr/>
        </p:nvSpPr>
        <p:spPr>
          <a:xfrm>
            <a:off x="3922780" y="1126021"/>
            <a:ext cx="12779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i="1" dirty="0" smtClean="0"/>
              <a:t>El qubit</a:t>
            </a:r>
            <a:endParaRPr lang="es-ES" sz="2800" i="1" dirty="0"/>
          </a:p>
        </p:txBody>
      </p:sp>
      <p:sp>
        <p:nvSpPr>
          <p:cNvPr id="6" name="5 CuadroTexto"/>
          <p:cNvSpPr txBox="1"/>
          <p:nvPr/>
        </p:nvSpPr>
        <p:spPr>
          <a:xfrm>
            <a:off x="6614862" y="2044587"/>
            <a:ext cx="17735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/>
              <a:t>Quantum bit</a:t>
            </a:r>
          </a:p>
          <a:p>
            <a:pPr algn="ctr"/>
            <a:r>
              <a:rPr lang="es-ES" sz="2400" dirty="0" smtClean="0"/>
              <a:t>o qubit</a:t>
            </a:r>
            <a:endParaRPr lang="es-ES" sz="2400" dirty="0"/>
          </a:p>
        </p:txBody>
      </p:sp>
      <p:sp>
        <p:nvSpPr>
          <p:cNvPr id="7" name="6 CuadroTexto"/>
          <p:cNvSpPr txBox="1"/>
          <p:nvPr/>
        </p:nvSpPr>
        <p:spPr>
          <a:xfrm>
            <a:off x="3910259" y="2021938"/>
            <a:ext cx="23759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2400" dirty="0" smtClean="0"/>
              <a:t>Dos dimensiones </a:t>
            </a:r>
          </a:p>
          <a:p>
            <a:pPr algn="ctr"/>
            <a:r>
              <a:rPr lang="es-ES" sz="2400" dirty="0" smtClean="0"/>
              <a:t>complejas</a:t>
            </a:r>
            <a:endParaRPr lang="es-ES" sz="2400" dirty="0"/>
          </a:p>
        </p:txBody>
      </p:sp>
      <p:sp>
        <p:nvSpPr>
          <p:cNvPr id="8" name="7 CuadroTexto"/>
          <p:cNvSpPr txBox="1"/>
          <p:nvPr/>
        </p:nvSpPr>
        <p:spPr>
          <a:xfrm>
            <a:off x="782214" y="2021939"/>
            <a:ext cx="27542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2400" dirty="0" smtClean="0"/>
              <a:t>El mas simple de los </a:t>
            </a:r>
          </a:p>
          <a:p>
            <a:pPr algn="ctr"/>
            <a:r>
              <a:rPr lang="es-ES" sz="2400" dirty="0" smtClean="0"/>
              <a:t>espacios de estados</a:t>
            </a:r>
            <a:endParaRPr lang="es-E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14 Rectángulo"/>
              <p:cNvSpPr/>
              <p:nvPr/>
            </p:nvSpPr>
            <p:spPr>
              <a:xfrm>
                <a:off x="1570349" y="3645024"/>
                <a:ext cx="74411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s-ES" sz="2400" dirty="0"/>
                  <a:t>|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lang="es-ES" sz="2400" i="1">
                            <a:latin typeface="Cambria Math"/>
                          </a:rPr>
                        </m:ctrlPr>
                      </m:dPr>
                      <m:e>
                        <m:r>
                          <a:rPr lang="es-ES" sz="2400" i="1">
                            <a:latin typeface="Cambria Math"/>
                          </a:rPr>
                          <m:t>0</m:t>
                        </m:r>
                      </m:e>
                    </m:d>
                  </m:oMath>
                </a14:m>
                <a:r>
                  <a:rPr lang="en-US" sz="2400" dirty="0"/>
                  <a:t> </a:t>
                </a:r>
                <a:endParaRPr lang="es-ES" sz="2400" dirty="0"/>
              </a:p>
            </p:txBody>
          </p:sp>
        </mc:Choice>
        <mc:Fallback xmlns="">
          <p:sp>
            <p:nvSpPr>
              <p:cNvPr id="15" name="14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0349" y="3645024"/>
                <a:ext cx="744114" cy="461665"/>
              </a:xfrm>
              <a:prstGeom prst="rect">
                <a:avLst/>
              </a:prstGeom>
              <a:blipFill rotWithShape="1">
                <a:blip r:embed="rId2"/>
                <a:stretch>
                  <a:fillRect l="-13115" t="-130263" r="-77869" b="-194737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15 Rectángulo"/>
              <p:cNvSpPr/>
              <p:nvPr/>
            </p:nvSpPr>
            <p:spPr>
              <a:xfrm>
                <a:off x="1570348" y="4371759"/>
                <a:ext cx="67518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s-ES" sz="2400" dirty="0"/>
                  <a:t>|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lang="es-ES" sz="2400" i="1">
                            <a:latin typeface="Cambria Math"/>
                          </a:rPr>
                        </m:ctrlPr>
                      </m:dPr>
                      <m:e>
                        <m:r>
                          <a:rPr lang="es-ES" sz="2400" i="1">
                            <a:latin typeface="Cambria Math"/>
                          </a:rPr>
                          <m:t>1</m:t>
                        </m:r>
                      </m:e>
                    </m:d>
                  </m:oMath>
                </a14:m>
                <a:endParaRPr lang="es-ES" sz="2400" dirty="0"/>
              </a:p>
            </p:txBody>
          </p:sp>
        </mc:Choice>
        <mc:Fallback xmlns="">
          <p:sp>
            <p:nvSpPr>
              <p:cNvPr id="16" name="15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0348" y="4371759"/>
                <a:ext cx="675185" cy="461665"/>
              </a:xfrm>
              <a:prstGeom prst="rect">
                <a:avLst/>
              </a:prstGeom>
              <a:blipFill rotWithShape="1">
                <a:blip r:embed="rId3"/>
                <a:stretch>
                  <a:fillRect l="-14545" t="-130263" r="-97273" b="-194737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16 CuadroTexto"/>
          <p:cNvSpPr txBox="1"/>
          <p:nvPr/>
        </p:nvSpPr>
        <p:spPr>
          <a:xfrm>
            <a:off x="610500" y="4093041"/>
            <a:ext cx="7777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 smtClean="0"/>
              <a:t>Bases</a:t>
            </a:r>
            <a:endParaRPr lang="es-ES" sz="2000" dirty="0"/>
          </a:p>
        </p:txBody>
      </p:sp>
      <p:sp>
        <p:nvSpPr>
          <p:cNvPr id="18" name="17 Abrir llave"/>
          <p:cNvSpPr/>
          <p:nvPr/>
        </p:nvSpPr>
        <p:spPr>
          <a:xfrm>
            <a:off x="1403648" y="3645024"/>
            <a:ext cx="288032" cy="1296144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0" name="19 Conector recto de flecha"/>
          <p:cNvCxnSpPr/>
          <p:nvPr/>
        </p:nvCxnSpPr>
        <p:spPr>
          <a:xfrm>
            <a:off x="2356920" y="4293095"/>
            <a:ext cx="700597" cy="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20 Rectángulo"/>
              <p:cNvSpPr/>
              <p:nvPr/>
            </p:nvSpPr>
            <p:spPr>
              <a:xfrm>
                <a:off x="3459255" y="4062263"/>
                <a:ext cx="174143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400" b="0" i="1" smtClean="0">
                          <a:latin typeface="Cambria Math"/>
                          <a:ea typeface="Cambria Math"/>
                        </a:rPr>
                        <m:t>𝛼</m:t>
                      </m:r>
                      <m:r>
                        <a:rPr lang="es-ES" sz="2400" b="0" i="1" smtClean="0">
                          <a:latin typeface="Cambria Math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es-ES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ES" sz="2400" i="1">
                              <a:latin typeface="Cambria Math"/>
                            </a:rPr>
                            <m:t>0</m:t>
                          </m:r>
                        </m:e>
                      </m:d>
                      <m:r>
                        <a:rPr lang="es-ES" sz="2400" b="0" i="1" smtClean="0">
                          <a:latin typeface="Cambria Math"/>
                        </a:rPr>
                        <m:t>+</m:t>
                      </m:r>
                      <m:r>
                        <m:rPr>
                          <m:sty m:val="p"/>
                        </m:rPr>
                        <a:rPr lang="el-GR" sz="2400" b="0" i="1" smtClean="0">
                          <a:latin typeface="Cambria Math"/>
                          <a:ea typeface="Cambria Math"/>
                        </a:rPr>
                        <m:t>β</m:t>
                      </m:r>
                      <m:r>
                        <a:rPr lang="es-ES" sz="2400" b="0" i="0" smtClean="0">
                          <a:latin typeface="Cambria Math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es-ES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ES" sz="2400" i="1">
                              <a:latin typeface="Cambria Math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s-ES" sz="2400" dirty="0"/>
              </a:p>
            </p:txBody>
          </p:sp>
        </mc:Choice>
        <mc:Fallback xmlns="">
          <p:sp>
            <p:nvSpPr>
              <p:cNvPr id="21" name="20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9255" y="4062263"/>
                <a:ext cx="1741439" cy="461665"/>
              </a:xfrm>
              <a:prstGeom prst="rect">
                <a:avLst/>
              </a:prstGeom>
              <a:blipFill rotWithShape="1">
                <a:blip r:embed="rId4"/>
                <a:stretch>
                  <a:fillRect t="-130263" r="-35315" b="-194737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24 Conector recto de flecha"/>
          <p:cNvCxnSpPr/>
          <p:nvPr/>
        </p:nvCxnSpPr>
        <p:spPr>
          <a:xfrm>
            <a:off x="5359716" y="4293094"/>
            <a:ext cx="700597" cy="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25 CuadroTexto"/>
          <p:cNvSpPr txBox="1"/>
          <p:nvPr/>
        </p:nvSpPr>
        <p:spPr>
          <a:xfrm>
            <a:off x="3837499" y="3645024"/>
            <a:ext cx="9849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 smtClean="0"/>
              <a:t>Estados</a:t>
            </a:r>
            <a:endParaRPr lang="es-E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26 CuadroTexto"/>
              <p:cNvSpPr txBox="1"/>
              <p:nvPr/>
            </p:nvSpPr>
            <p:spPr>
              <a:xfrm>
                <a:off x="6206957" y="3938640"/>
                <a:ext cx="750590" cy="7089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s-ES" sz="240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sz="240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ES" sz="2400" i="1" smtClean="0">
                                    <a:latin typeface="Cambria Math"/>
                                    <a:ea typeface="Cambria Math"/>
                                  </a:rPr>
                                  <m:t>𝛼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sz="2400" i="1" smtClean="0">
                                    <a:latin typeface="Cambria Math"/>
                                    <a:ea typeface="Cambria Math"/>
                                  </a:rPr>
                                  <m:t>𝛽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ES" sz="2400" dirty="0"/>
              </a:p>
            </p:txBody>
          </p:sp>
        </mc:Choice>
        <mc:Fallback xmlns="">
          <p:sp>
            <p:nvSpPr>
              <p:cNvPr id="27" name="26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6957" y="3938640"/>
                <a:ext cx="750590" cy="70891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27 CuadroTexto"/>
          <p:cNvSpPr txBox="1"/>
          <p:nvPr/>
        </p:nvSpPr>
        <p:spPr>
          <a:xfrm>
            <a:off x="6957547" y="4017816"/>
            <a:ext cx="17279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 smtClean="0"/>
              <a:t>Base </a:t>
            </a:r>
          </a:p>
          <a:p>
            <a:r>
              <a:rPr lang="es-ES" sz="2000" dirty="0" smtClean="0"/>
              <a:t>computacional</a:t>
            </a:r>
            <a:endParaRPr lang="es-E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28 Rectángulo"/>
              <p:cNvSpPr/>
              <p:nvPr/>
            </p:nvSpPr>
            <p:spPr>
              <a:xfrm>
                <a:off x="796482" y="5373216"/>
                <a:ext cx="2222916" cy="8552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ES" sz="24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s-ES" sz="24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s-ES" sz="2400" b="0" i="1" smtClean="0"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r>
                                <a:rPr lang="es-ES" sz="2400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r>
                        <a:rPr lang="es-ES" sz="2400" b="0" i="1" smtClean="0">
                          <a:latin typeface="Cambria Math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es-ES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ES" sz="2400" i="1">
                              <a:latin typeface="Cambria Math"/>
                            </a:rPr>
                            <m:t>0</m:t>
                          </m:r>
                        </m:e>
                      </m:d>
                      <m:r>
                        <a:rPr lang="es-ES" sz="2400" b="0" i="1" smtClean="0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s-ES" sz="24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s-ES" sz="24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s-ES" sz="2400" i="1"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r>
                                <a:rPr lang="es-ES" sz="2400" i="1">
                                  <a:latin typeface="Cambria Math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r>
                        <a:rPr lang="es-ES" sz="2400" b="0" i="0" smtClean="0">
                          <a:latin typeface="Cambria Math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es-ES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ES" sz="2400" i="1">
                              <a:latin typeface="Cambria Math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s-ES" sz="2400" dirty="0"/>
              </a:p>
            </p:txBody>
          </p:sp>
        </mc:Choice>
        <mc:Fallback xmlns="">
          <p:sp>
            <p:nvSpPr>
              <p:cNvPr id="29" name="28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482" y="5373216"/>
                <a:ext cx="2222916" cy="85529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30 CuadroTexto"/>
          <p:cNvSpPr txBox="1"/>
          <p:nvPr/>
        </p:nvSpPr>
        <p:spPr>
          <a:xfrm>
            <a:off x="3138847" y="5446922"/>
            <a:ext cx="15678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 smtClean="0"/>
              <a:t>Es un </a:t>
            </a:r>
          </a:p>
          <a:p>
            <a:r>
              <a:rPr lang="es-ES" sz="2000" dirty="0" smtClean="0"/>
              <a:t>estado válido</a:t>
            </a:r>
            <a:endParaRPr lang="es-ES" sz="2000" dirty="0"/>
          </a:p>
        </p:txBody>
      </p:sp>
      <p:sp>
        <p:nvSpPr>
          <p:cNvPr id="33" name="32 Flecha derecha"/>
          <p:cNvSpPr/>
          <p:nvPr/>
        </p:nvSpPr>
        <p:spPr>
          <a:xfrm>
            <a:off x="5200694" y="5446922"/>
            <a:ext cx="859619" cy="70788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4" name="33 CuadroTexto"/>
          <p:cNvSpPr txBox="1"/>
          <p:nvPr/>
        </p:nvSpPr>
        <p:spPr>
          <a:xfrm>
            <a:off x="6595067" y="5323811"/>
            <a:ext cx="186397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 smtClean="0"/>
              <a:t>Paralelismo</a:t>
            </a:r>
          </a:p>
          <a:p>
            <a:pPr algn="ctr"/>
            <a:r>
              <a:rPr lang="es-ES" sz="2800" dirty="0" smtClean="0"/>
              <a:t>cuántico</a:t>
            </a: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2630961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400566" y="398910"/>
            <a:ext cx="83223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 smtClean="0"/>
              <a:t>Los postulados de la mecánica cuántica</a:t>
            </a:r>
            <a:endParaRPr lang="es-ES" sz="4000" dirty="0"/>
          </a:p>
        </p:txBody>
      </p:sp>
      <p:sp>
        <p:nvSpPr>
          <p:cNvPr id="5" name="4 CuadroTexto"/>
          <p:cNvSpPr txBox="1"/>
          <p:nvPr/>
        </p:nvSpPr>
        <p:spPr>
          <a:xfrm>
            <a:off x="1066677" y="1109453"/>
            <a:ext cx="69901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i="1" dirty="0" smtClean="0"/>
              <a:t>Segundo postulado: la evolución de los estados</a:t>
            </a:r>
            <a:endParaRPr lang="es-ES" sz="2800" i="1" dirty="0"/>
          </a:p>
        </p:txBody>
      </p:sp>
      <p:grpSp>
        <p:nvGrpSpPr>
          <p:cNvPr id="14" name="13 Grupo"/>
          <p:cNvGrpSpPr/>
          <p:nvPr/>
        </p:nvGrpSpPr>
        <p:grpSpPr>
          <a:xfrm>
            <a:off x="1583506" y="2329091"/>
            <a:ext cx="5652790" cy="1300532"/>
            <a:chOff x="2831101" y="2101498"/>
            <a:chExt cx="3755811" cy="864096"/>
          </a:xfrm>
        </p:grpSpPr>
        <p:grpSp>
          <p:nvGrpSpPr>
            <p:cNvPr id="8" name="7 Grupo"/>
            <p:cNvGrpSpPr/>
            <p:nvPr/>
          </p:nvGrpSpPr>
          <p:grpSpPr>
            <a:xfrm>
              <a:off x="2831101" y="2101498"/>
              <a:ext cx="864096" cy="864096"/>
              <a:chOff x="1331640" y="2564904"/>
              <a:chExt cx="864096" cy="864096"/>
            </a:xfrm>
          </p:grpSpPr>
          <p:sp>
            <p:nvSpPr>
              <p:cNvPr id="6" name="5 Elipse"/>
              <p:cNvSpPr/>
              <p:nvPr/>
            </p:nvSpPr>
            <p:spPr>
              <a:xfrm>
                <a:off x="1331640" y="2564904"/>
                <a:ext cx="864096" cy="86409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>
                  <a:solidFill>
                    <a:sysClr val="windowText" lastClr="000000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6 Rectángulo"/>
                  <p:cNvSpPr/>
                  <p:nvPr/>
                </p:nvSpPr>
                <p:spPr>
                  <a:xfrm>
                    <a:off x="1418458" y="2842838"/>
                    <a:ext cx="690459" cy="26584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"/>
                              <m:endChr m:val="⟩"/>
                              <m:ctrlPr>
                                <a:rPr lang="en-US" sz="200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s-ES" sz="2000" i="1">
                                  <a:latin typeface="Cambria Math"/>
                                </a:rPr>
                                <m:t>|</m:t>
                              </m:r>
                              <m:r>
                                <m:rPr>
                                  <m:sty m:val="p"/>
                                </m:rPr>
                                <a:rPr lang="el-GR" sz="2000" i="1">
                                  <a:latin typeface="Cambria Math"/>
                                  <a:ea typeface="Cambria Math"/>
                                </a:rPr>
                                <m:t>Ψ</m:t>
                              </m:r>
                              <m:r>
                                <a:rPr lang="es-ES" sz="2000" b="0" i="1" smtClean="0">
                                  <a:latin typeface="Cambria Math"/>
                                  <a:ea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s-ES" sz="2000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s-ES" sz="2000" b="0" i="1" smtClean="0">
                                      <a:latin typeface="Cambria Math"/>
                                      <a:ea typeface="Cambria Math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s-ES" sz="2000" b="0" i="1" smtClean="0"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s-ES" sz="2000" b="0" i="1" smtClean="0">
                                  <a:latin typeface="Cambria Math"/>
                                  <a:ea typeface="Cambria Math"/>
                                </a:rPr>
                                <m:t>)</m:t>
                              </m:r>
                            </m:e>
                          </m:d>
                        </m:oMath>
                      </m:oMathPara>
                    </a14:m>
                    <a:endParaRPr lang="es-ES" sz="2000" dirty="0"/>
                  </a:p>
                </p:txBody>
              </p:sp>
            </mc:Choice>
            <mc:Fallback xmlns="">
              <p:sp>
                <p:nvSpPr>
                  <p:cNvPr id="7" name="6 Rectángulo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18458" y="2842838"/>
                    <a:ext cx="690459" cy="265840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 t="-124615" r="-47953" b="-186154"/>
                    </a:stretch>
                  </a:blipFill>
                </p:spPr>
                <p:txBody>
                  <a:bodyPr/>
                  <a:lstStyle/>
                  <a:p>
                    <a:r>
                      <a:rPr lang="es-E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9" name="8 Grupo"/>
            <p:cNvGrpSpPr/>
            <p:nvPr/>
          </p:nvGrpSpPr>
          <p:grpSpPr>
            <a:xfrm>
              <a:off x="5722816" y="2101498"/>
              <a:ext cx="864096" cy="864096"/>
              <a:chOff x="1331640" y="2564904"/>
              <a:chExt cx="864096" cy="864096"/>
            </a:xfrm>
          </p:grpSpPr>
          <p:sp>
            <p:nvSpPr>
              <p:cNvPr id="10" name="9 Elipse"/>
              <p:cNvSpPr/>
              <p:nvPr/>
            </p:nvSpPr>
            <p:spPr>
              <a:xfrm>
                <a:off x="1331640" y="2564904"/>
                <a:ext cx="864096" cy="86409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>
                  <a:solidFill>
                    <a:sysClr val="windowText" lastClr="000000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10 Rectángulo"/>
                  <p:cNvSpPr/>
                  <p:nvPr/>
                </p:nvSpPr>
                <p:spPr>
                  <a:xfrm>
                    <a:off x="1416478" y="2864032"/>
                    <a:ext cx="694421" cy="26584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"/>
                              <m:endChr m:val="⟩"/>
                              <m:ctrlPr>
                                <a:rPr lang="en-US" sz="200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s-ES" sz="2000" i="1">
                                  <a:latin typeface="Cambria Math"/>
                                </a:rPr>
                                <m:t>|</m:t>
                              </m:r>
                              <m:r>
                                <m:rPr>
                                  <m:sty m:val="p"/>
                                </m:rPr>
                                <a:rPr lang="el-GR" sz="2000" i="1">
                                  <a:latin typeface="Cambria Math"/>
                                  <a:ea typeface="Cambria Math"/>
                                </a:rPr>
                                <m:t>Ψ</m:t>
                              </m:r>
                              <m:r>
                                <a:rPr lang="es-ES" sz="2000" b="0" i="1" smtClean="0">
                                  <a:latin typeface="Cambria Math"/>
                                  <a:ea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s-ES" sz="2000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s-ES" sz="2000" b="0" i="1" smtClean="0">
                                      <a:latin typeface="Cambria Math"/>
                                      <a:ea typeface="Cambria Math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s-ES" sz="2000" b="0" i="1" smtClean="0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s-ES" sz="2000" b="0" i="1" smtClean="0">
                                  <a:latin typeface="Cambria Math"/>
                                  <a:ea typeface="Cambria Math"/>
                                </a:rPr>
                                <m:t>)</m:t>
                              </m:r>
                            </m:e>
                          </m:d>
                        </m:oMath>
                      </m:oMathPara>
                    </a14:m>
                    <a:endParaRPr lang="es-ES" sz="2000" dirty="0"/>
                  </a:p>
                </p:txBody>
              </p:sp>
            </mc:Choice>
            <mc:Fallback xmlns="">
              <p:sp>
                <p:nvSpPr>
                  <p:cNvPr id="11" name="10 Rectángulo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16478" y="2864032"/>
                    <a:ext cx="694421" cy="265840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t="-122727" r="-47953" b="-181818"/>
                    </a:stretch>
                  </a:blipFill>
                </p:spPr>
                <p:txBody>
                  <a:bodyPr/>
                  <a:lstStyle/>
                  <a:p>
                    <a:r>
                      <a:rPr lang="es-E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2" name="11 Flecha derecha"/>
            <p:cNvSpPr/>
            <p:nvPr/>
          </p:nvSpPr>
          <p:spPr>
            <a:xfrm>
              <a:off x="3742030" y="2220543"/>
              <a:ext cx="1933952" cy="626006"/>
            </a:xfrm>
            <a:prstGeom prst="rightArrow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12 CuadroTexto"/>
                <p:cNvSpPr txBox="1"/>
                <p:nvPr/>
              </p:nvSpPr>
              <p:spPr>
                <a:xfrm>
                  <a:off x="4324070" y="2400626"/>
                  <a:ext cx="769870" cy="26584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2000" b="0" i="1" smtClean="0">
                            <a:latin typeface="Cambria Math"/>
                          </a:rPr>
                          <m:t>𝑈</m:t>
                        </m:r>
                        <m:r>
                          <a:rPr lang="es-ES" sz="2000" b="0" i="1" smtClean="0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s-ES" sz="2000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s-ES" sz="2000" i="1">
                                <a:latin typeface="Cambria Math"/>
                                <a:ea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s-ES" sz="2000" i="1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s-ES" sz="2000" b="0" i="1" smtClean="0">
                            <a:latin typeface="Cambria Math"/>
                            <a:ea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s-ES" sz="2000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s-ES" sz="2000" i="1">
                                <a:latin typeface="Cambria Math"/>
                                <a:ea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s-ES" sz="2000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s-ES" sz="2000" b="0" i="1" smtClean="0">
                            <a:latin typeface="Cambria Math"/>
                            <a:ea typeface="Cambria Math"/>
                          </a:rPr>
                          <m:t>)</m:t>
                        </m:r>
                      </m:oMath>
                    </m:oMathPara>
                  </a14:m>
                  <a:endParaRPr lang="es-ES" sz="2000" dirty="0"/>
                </a:p>
              </p:txBody>
            </p:sp>
          </mc:Choice>
          <mc:Fallback xmlns="">
            <p:sp>
              <p:nvSpPr>
                <p:cNvPr id="13" name="12 CuadroTexto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24070" y="2400626"/>
                  <a:ext cx="769870" cy="265840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r="-526" b="-13636"/>
                  </a:stretch>
                </a:blipFill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5" name="14 CuadroTexto"/>
          <p:cNvSpPr txBox="1"/>
          <p:nvPr/>
        </p:nvSpPr>
        <p:spPr>
          <a:xfrm>
            <a:off x="1653557" y="4253026"/>
            <a:ext cx="54053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 smtClean="0"/>
              <a:t>Podemos hacer evolucionar los estados a voluntad</a:t>
            </a:r>
            <a:endParaRPr lang="es-ES" sz="2000" dirty="0"/>
          </a:p>
        </p:txBody>
      </p:sp>
      <p:sp>
        <p:nvSpPr>
          <p:cNvPr id="17" name="16 Rectángulo"/>
          <p:cNvSpPr/>
          <p:nvPr/>
        </p:nvSpPr>
        <p:spPr>
          <a:xfrm>
            <a:off x="1187624" y="1916832"/>
            <a:ext cx="6408712" cy="186064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17 CuadroTexto"/>
          <p:cNvSpPr txBox="1"/>
          <p:nvPr/>
        </p:nvSpPr>
        <p:spPr>
          <a:xfrm>
            <a:off x="1187624" y="1916832"/>
            <a:ext cx="27921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i="1" dirty="0" smtClean="0"/>
              <a:t>Sistema cuántico cerrado</a:t>
            </a:r>
            <a:endParaRPr lang="es-ES" sz="2000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21 CuadroTexto"/>
              <p:cNvSpPr txBox="1"/>
              <p:nvPr/>
            </p:nvSpPr>
            <p:spPr>
              <a:xfrm>
                <a:off x="3347864" y="3262226"/>
                <a:ext cx="1811137" cy="3764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/>
                            </a:rPr>
                            <m:t>𝑈</m:t>
                          </m:r>
                        </m:e>
                        <m:sup>
                          <m:r>
                            <a:rPr lang="es-ES" i="1" smtClean="0">
                              <a:latin typeface="Cambria Math"/>
                              <a:ea typeface="Cambria Math"/>
                            </a:rPr>
                            <m:t>†</m:t>
                          </m:r>
                        </m:sup>
                      </m:sSup>
                      <m:r>
                        <a:rPr lang="es-ES" b="0" i="1" smtClean="0">
                          <a:latin typeface="Cambria Math"/>
                        </a:rPr>
                        <m:t>𝑈</m:t>
                      </m:r>
                      <m:r>
                        <a:rPr lang="es-ES" b="0" i="1" smtClean="0">
                          <a:latin typeface="Cambria Math"/>
                        </a:rPr>
                        <m:t>=</m:t>
                      </m:r>
                      <m:r>
                        <a:rPr lang="es-ES" b="0" i="1" smtClean="0">
                          <a:latin typeface="Cambria Math"/>
                        </a:rPr>
                        <m:t>𝑈</m:t>
                      </m:r>
                      <m:sSup>
                        <m:sSupPr>
                          <m:ctrlPr>
                            <a:rPr lang="es-E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/>
                            </a:rPr>
                            <m:t>𝑈</m:t>
                          </m:r>
                        </m:e>
                        <m:sup>
                          <m:r>
                            <a:rPr lang="es-ES" b="0" i="1" smtClean="0">
                              <a:latin typeface="Cambria Math"/>
                              <a:ea typeface="Cambria Math"/>
                            </a:rPr>
                            <m:t>†</m:t>
                          </m:r>
                        </m:sup>
                      </m:sSup>
                      <m:r>
                        <a:rPr lang="es-ES" b="0" i="1" smtClean="0">
                          <a:latin typeface="Cambria Math"/>
                        </a:rPr>
                        <m:t>=</m:t>
                      </m:r>
                      <m:r>
                        <a:rPr lang="es-ES" b="0" i="1" smtClean="0">
                          <a:latin typeface="Cambria Math"/>
                        </a:rPr>
                        <m:t>𝐼</m:t>
                      </m:r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22" name="21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7864" y="3262226"/>
                <a:ext cx="1811137" cy="37645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22 CuadroTexto"/>
              <p:cNvSpPr txBox="1"/>
              <p:nvPr/>
            </p:nvSpPr>
            <p:spPr>
              <a:xfrm>
                <a:off x="566314" y="5313560"/>
                <a:ext cx="3264227" cy="3764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dirty="0" smtClean="0"/>
                  <a:t>Si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ES" i="1">
                            <a:latin typeface="Cambria Math"/>
                          </a:rPr>
                        </m:ctrlPr>
                      </m:sSupPr>
                      <m:e>
                        <m:r>
                          <a:rPr lang="es-ES" i="1">
                            <a:latin typeface="Cambria Math"/>
                          </a:rPr>
                          <m:t>𝑈</m:t>
                        </m:r>
                      </m:e>
                      <m:sup>
                        <m:r>
                          <a:rPr lang="es-ES" i="1">
                            <a:latin typeface="Cambria Math"/>
                            <a:ea typeface="Cambria Math"/>
                          </a:rPr>
                          <m:t>†</m:t>
                        </m:r>
                      </m:sup>
                    </m:sSup>
                    <m:r>
                      <a:rPr lang="es-ES" i="1">
                        <a:latin typeface="Cambria Math"/>
                      </a:rPr>
                      <m:t>𝑈</m:t>
                    </m:r>
                    <m:r>
                      <a:rPr lang="es-ES" i="1">
                        <a:latin typeface="Cambria Math"/>
                      </a:rPr>
                      <m:t>=</m:t>
                    </m:r>
                    <m:r>
                      <a:rPr lang="es-ES" i="1">
                        <a:latin typeface="Cambria Math"/>
                      </a:rPr>
                      <m:t>𝑈</m:t>
                    </m:r>
                    <m:sSup>
                      <m:sSupPr>
                        <m:ctrlPr>
                          <a:rPr lang="es-ES" i="1">
                            <a:latin typeface="Cambria Math"/>
                          </a:rPr>
                        </m:ctrlPr>
                      </m:sSupPr>
                      <m:e>
                        <m:r>
                          <a:rPr lang="es-ES" i="1">
                            <a:latin typeface="Cambria Math"/>
                          </a:rPr>
                          <m:t>𝑈</m:t>
                        </m:r>
                      </m:e>
                      <m:sup>
                        <m:r>
                          <a:rPr lang="es-ES" i="1">
                            <a:latin typeface="Cambria Math"/>
                            <a:ea typeface="Cambria Math"/>
                          </a:rPr>
                          <m:t>†</m:t>
                        </m:r>
                      </m:sup>
                    </m:sSup>
                    <m:r>
                      <a:rPr lang="es-ES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s-ES" b="0" i="1" smtClean="0">
                        <a:latin typeface="Cambria Math"/>
                        <a:ea typeface="Cambria Math"/>
                      </a:rPr>
                      <m:t>𝐼</m:t>
                    </m:r>
                    <m:r>
                      <a:rPr lang="es-ES" i="1" smtClean="0">
                        <a:latin typeface="Cambria Math"/>
                        <a:ea typeface="Cambria Math"/>
                      </a:rPr>
                      <m:t>→</m:t>
                    </m:r>
                    <m:sSup>
                      <m:sSupPr>
                        <m:ctrlPr>
                          <a:rPr lang="es-ES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s-ES" b="0" i="1" smtClean="0">
                            <a:latin typeface="Cambria Math"/>
                            <a:ea typeface="Cambria Math"/>
                          </a:rPr>
                          <m:t>𝑈</m:t>
                        </m:r>
                      </m:e>
                      <m:sup>
                        <m:r>
                          <a:rPr lang="es-ES" b="0" i="1" smtClean="0">
                            <a:latin typeface="Cambria Math"/>
                            <a:ea typeface="Cambria Math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s-ES" i="1">
                            <a:latin typeface="Cambria Math"/>
                          </a:rPr>
                        </m:ctrlPr>
                      </m:sSupPr>
                      <m:e>
                        <m:r>
                          <a:rPr lang="es-ES" b="0" i="1" smtClean="0">
                            <a:latin typeface="Cambria Math"/>
                          </a:rPr>
                          <m:t>=</m:t>
                        </m:r>
                        <m:r>
                          <a:rPr lang="es-ES" i="1">
                            <a:latin typeface="Cambria Math"/>
                          </a:rPr>
                          <m:t>𝑈</m:t>
                        </m:r>
                      </m:e>
                      <m:sup>
                        <m:r>
                          <a:rPr lang="es-ES" i="1">
                            <a:latin typeface="Cambria Math"/>
                            <a:ea typeface="Cambria Math"/>
                          </a:rPr>
                          <m:t>†</m:t>
                        </m:r>
                      </m:sup>
                    </m:sSup>
                  </m:oMath>
                </a14:m>
                <a:endParaRPr lang="es-ES" dirty="0"/>
              </a:p>
            </p:txBody>
          </p:sp>
        </mc:Choice>
        <mc:Fallback xmlns="">
          <p:sp>
            <p:nvSpPr>
              <p:cNvPr id="23" name="22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314" y="5313560"/>
                <a:ext cx="3264227" cy="376450"/>
              </a:xfrm>
              <a:prstGeom prst="rect">
                <a:avLst/>
              </a:prstGeom>
              <a:blipFill rotWithShape="1">
                <a:blip r:embed="rId6"/>
                <a:stretch>
                  <a:fillRect l="-1682" t="-4918" b="-27869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23 Flecha derecha"/>
          <p:cNvSpPr/>
          <p:nvPr/>
        </p:nvSpPr>
        <p:spPr>
          <a:xfrm>
            <a:off x="4021676" y="5407672"/>
            <a:ext cx="1080120" cy="18822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" name="24 CuadroTexto"/>
          <p:cNvSpPr txBox="1"/>
          <p:nvPr/>
        </p:nvSpPr>
        <p:spPr>
          <a:xfrm>
            <a:off x="5446488" y="5038340"/>
            <a:ext cx="3324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Siempre existe operador inverso</a:t>
            </a:r>
            <a:endParaRPr lang="es-ES" dirty="0"/>
          </a:p>
        </p:txBody>
      </p:sp>
      <p:sp>
        <p:nvSpPr>
          <p:cNvPr id="26" name="25 CuadroTexto"/>
          <p:cNvSpPr txBox="1"/>
          <p:nvPr/>
        </p:nvSpPr>
        <p:spPr>
          <a:xfrm>
            <a:off x="5608327" y="5395807"/>
            <a:ext cx="30005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dirty="0" smtClean="0"/>
              <a:t>Las computaciones tienen </a:t>
            </a:r>
          </a:p>
          <a:p>
            <a:pPr algn="ctr"/>
            <a:r>
              <a:rPr lang="es-ES" sz="2000" b="1" dirty="0" smtClean="0"/>
              <a:t>que ser </a:t>
            </a:r>
            <a:r>
              <a:rPr lang="es-ES" sz="2000" b="1" u="sng" dirty="0" smtClean="0"/>
              <a:t>reversibles</a:t>
            </a:r>
            <a:endParaRPr lang="es-ES" sz="2000" b="1" u="sng" dirty="0"/>
          </a:p>
        </p:txBody>
      </p:sp>
    </p:spTree>
    <p:extLst>
      <p:ext uri="{BB962C8B-B14F-4D97-AF65-F5344CB8AC3E}">
        <p14:creationId xmlns:p14="http://schemas.microsoft.com/office/powerpoint/2010/main" val="1471250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400566" y="398910"/>
            <a:ext cx="83223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 smtClean="0"/>
              <a:t>Los postulados de la mecánica cuántica</a:t>
            </a:r>
            <a:endParaRPr lang="es-ES" sz="4000" dirty="0"/>
          </a:p>
        </p:txBody>
      </p:sp>
      <p:sp>
        <p:nvSpPr>
          <p:cNvPr id="5" name="4 CuadroTexto"/>
          <p:cNvSpPr txBox="1"/>
          <p:nvPr/>
        </p:nvSpPr>
        <p:spPr>
          <a:xfrm>
            <a:off x="2913465" y="1109453"/>
            <a:ext cx="32965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i="1" dirty="0" smtClean="0"/>
              <a:t>Las puertas cuánticas</a:t>
            </a:r>
            <a:endParaRPr lang="es-ES" sz="2800" i="1" dirty="0"/>
          </a:p>
        </p:txBody>
      </p:sp>
      <p:sp>
        <p:nvSpPr>
          <p:cNvPr id="6" name="5 CuadroTexto"/>
          <p:cNvSpPr txBox="1"/>
          <p:nvPr/>
        </p:nvSpPr>
        <p:spPr>
          <a:xfrm>
            <a:off x="2123728" y="2066898"/>
            <a:ext cx="25690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 smtClean="0"/>
              <a:t>Operador de evolución</a:t>
            </a:r>
            <a:endParaRPr lang="es-ES" sz="2000" dirty="0"/>
          </a:p>
        </p:txBody>
      </p:sp>
      <p:sp>
        <p:nvSpPr>
          <p:cNvPr id="7" name="6 CuadroTexto"/>
          <p:cNvSpPr txBox="1"/>
          <p:nvPr/>
        </p:nvSpPr>
        <p:spPr>
          <a:xfrm>
            <a:off x="3021761" y="2524834"/>
            <a:ext cx="7729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 smtClean="0"/>
              <a:t>Qubit</a:t>
            </a:r>
            <a:endParaRPr lang="es-ES" sz="2000" dirty="0"/>
          </a:p>
        </p:txBody>
      </p:sp>
      <p:sp>
        <p:nvSpPr>
          <p:cNvPr id="8" name="7 Cerrar llave"/>
          <p:cNvSpPr/>
          <p:nvPr/>
        </p:nvSpPr>
        <p:spPr>
          <a:xfrm>
            <a:off x="4686410" y="2050929"/>
            <a:ext cx="133332" cy="864096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8 CuadroTexto"/>
          <p:cNvSpPr txBox="1"/>
          <p:nvPr/>
        </p:nvSpPr>
        <p:spPr>
          <a:xfrm>
            <a:off x="4819742" y="2252144"/>
            <a:ext cx="21727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 smtClean="0"/>
              <a:t>Puerta cuántica</a:t>
            </a:r>
            <a:endParaRPr lang="es-ES" sz="2400" b="1" dirty="0"/>
          </a:p>
        </p:txBody>
      </p:sp>
      <p:sp>
        <p:nvSpPr>
          <p:cNvPr id="2" name="1 Triángulo isósceles"/>
          <p:cNvSpPr/>
          <p:nvPr/>
        </p:nvSpPr>
        <p:spPr>
          <a:xfrm rot="5400000">
            <a:off x="1979712" y="3789040"/>
            <a:ext cx="792088" cy="1080120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0" name="9 Conector recto"/>
          <p:cNvCxnSpPr>
            <a:stCxn id="2" idx="3"/>
          </p:cNvCxnSpPr>
          <p:nvPr/>
        </p:nvCxnSpPr>
        <p:spPr>
          <a:xfrm flipH="1">
            <a:off x="1187624" y="4329100"/>
            <a:ext cx="64807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12 Conector recto"/>
          <p:cNvCxnSpPr>
            <a:stCxn id="2" idx="0"/>
          </p:cNvCxnSpPr>
          <p:nvPr/>
        </p:nvCxnSpPr>
        <p:spPr>
          <a:xfrm>
            <a:off x="2915816" y="4329100"/>
            <a:ext cx="64807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18 CuadroTexto"/>
          <p:cNvSpPr txBox="1"/>
          <p:nvPr/>
        </p:nvSpPr>
        <p:spPr>
          <a:xfrm>
            <a:off x="746559" y="3284984"/>
            <a:ext cx="32583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 smtClean="0"/>
              <a:t>Puerta clásica: inversor lógico</a:t>
            </a:r>
            <a:endParaRPr lang="es-ES" sz="2000" dirty="0"/>
          </a:p>
        </p:txBody>
      </p:sp>
      <p:sp>
        <p:nvSpPr>
          <p:cNvPr id="28" name="27 Triángulo isósceles"/>
          <p:cNvSpPr/>
          <p:nvPr/>
        </p:nvSpPr>
        <p:spPr>
          <a:xfrm rot="5400000">
            <a:off x="1977361" y="5013176"/>
            <a:ext cx="792088" cy="1080120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9" name="28 Conector recto"/>
          <p:cNvCxnSpPr>
            <a:stCxn id="28" idx="3"/>
          </p:cNvCxnSpPr>
          <p:nvPr/>
        </p:nvCxnSpPr>
        <p:spPr>
          <a:xfrm flipH="1">
            <a:off x="1185273" y="5553236"/>
            <a:ext cx="64807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29 Conector recto"/>
          <p:cNvCxnSpPr>
            <a:stCxn id="28" idx="0"/>
          </p:cNvCxnSpPr>
          <p:nvPr/>
        </p:nvCxnSpPr>
        <p:spPr>
          <a:xfrm>
            <a:off x="2913465" y="5553236"/>
            <a:ext cx="64807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19 Flecha derecha"/>
          <p:cNvSpPr/>
          <p:nvPr/>
        </p:nvSpPr>
        <p:spPr>
          <a:xfrm>
            <a:off x="4561737" y="4509120"/>
            <a:ext cx="936104" cy="64807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1" name="30 CuadroTexto"/>
          <p:cNvSpPr txBox="1"/>
          <p:nvPr/>
        </p:nvSpPr>
        <p:spPr>
          <a:xfrm>
            <a:off x="6012160" y="3284984"/>
            <a:ext cx="20701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 smtClean="0"/>
              <a:t>Puerta cuántica: X</a:t>
            </a:r>
            <a:endParaRPr lang="es-ES" sz="2000" dirty="0"/>
          </a:p>
        </p:txBody>
      </p:sp>
      <p:sp>
        <p:nvSpPr>
          <p:cNvPr id="32" name="31 CuadroTexto"/>
          <p:cNvSpPr txBox="1"/>
          <p:nvPr/>
        </p:nvSpPr>
        <p:spPr>
          <a:xfrm>
            <a:off x="755576" y="4129045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 smtClean="0"/>
              <a:t>0</a:t>
            </a:r>
            <a:endParaRPr lang="es-ES" sz="2000" dirty="0"/>
          </a:p>
        </p:txBody>
      </p:sp>
      <p:sp>
        <p:nvSpPr>
          <p:cNvPr id="33" name="32 CuadroTexto"/>
          <p:cNvSpPr txBox="1"/>
          <p:nvPr/>
        </p:nvSpPr>
        <p:spPr>
          <a:xfrm>
            <a:off x="3637475" y="4129045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/>
              <a:t>1</a:t>
            </a:r>
          </a:p>
        </p:txBody>
      </p:sp>
      <p:sp>
        <p:nvSpPr>
          <p:cNvPr id="34" name="33 CuadroTexto"/>
          <p:cNvSpPr txBox="1"/>
          <p:nvPr/>
        </p:nvSpPr>
        <p:spPr>
          <a:xfrm>
            <a:off x="768424" y="5353181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/>
              <a:t>1</a:t>
            </a:r>
          </a:p>
        </p:txBody>
      </p:sp>
      <p:sp>
        <p:nvSpPr>
          <p:cNvPr id="35" name="34 CuadroTexto"/>
          <p:cNvSpPr txBox="1"/>
          <p:nvPr/>
        </p:nvSpPr>
        <p:spPr>
          <a:xfrm>
            <a:off x="3637475" y="5353181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 smtClean="0"/>
              <a:t>0</a:t>
            </a:r>
            <a:endParaRPr lang="es-E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35 CuadroTexto"/>
              <p:cNvSpPr txBox="1"/>
              <p:nvPr/>
            </p:nvSpPr>
            <p:spPr>
              <a:xfrm>
                <a:off x="6118951" y="4067490"/>
                <a:ext cx="185659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800" b="0" i="1" smtClean="0">
                          <a:latin typeface="Cambria Math"/>
                        </a:rPr>
                        <m:t>𝑋</m:t>
                      </m:r>
                      <m:r>
                        <a:rPr lang="es-ES" sz="2800" i="1">
                          <a:latin typeface="Cambria Math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es-ES" sz="28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ES" sz="2800" i="1">
                              <a:latin typeface="Cambria Math"/>
                            </a:rPr>
                            <m:t>0</m:t>
                          </m:r>
                        </m:e>
                      </m:d>
                      <m:r>
                        <a:rPr lang="es-ES" sz="2800" b="0" i="1" smtClean="0">
                          <a:latin typeface="Cambria Math"/>
                        </a:rPr>
                        <m:t>=</m:t>
                      </m:r>
                      <m:r>
                        <a:rPr lang="es-ES" sz="2800" i="1">
                          <a:latin typeface="Cambria Math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es-ES" sz="28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ES" sz="2800" b="0" i="1" smtClean="0">
                              <a:latin typeface="Cambria Math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s-ES" sz="2800" dirty="0"/>
              </a:p>
            </p:txBody>
          </p:sp>
        </mc:Choice>
        <mc:Fallback xmlns="">
          <p:sp>
            <p:nvSpPr>
              <p:cNvPr id="36" name="35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8951" y="4067490"/>
                <a:ext cx="1856598" cy="52322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36 CuadroTexto"/>
              <p:cNvSpPr txBox="1"/>
              <p:nvPr/>
            </p:nvSpPr>
            <p:spPr>
              <a:xfrm>
                <a:off x="6118952" y="5291626"/>
                <a:ext cx="185659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800" b="0" i="1" smtClean="0">
                          <a:latin typeface="Cambria Math"/>
                        </a:rPr>
                        <m:t>𝑋</m:t>
                      </m:r>
                      <m:r>
                        <a:rPr lang="es-ES" sz="2800" i="1">
                          <a:latin typeface="Cambria Math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es-ES" sz="28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ES" sz="2800" b="0" i="1" smtClean="0">
                              <a:latin typeface="Cambria Math"/>
                            </a:rPr>
                            <m:t>1</m:t>
                          </m:r>
                        </m:e>
                      </m:d>
                      <m:r>
                        <a:rPr lang="es-ES" sz="2800" b="0" i="1" smtClean="0">
                          <a:latin typeface="Cambria Math"/>
                        </a:rPr>
                        <m:t>=</m:t>
                      </m:r>
                      <m:r>
                        <a:rPr lang="es-ES" sz="2800" i="1">
                          <a:latin typeface="Cambria Math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es-ES" sz="28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ES" sz="2800" b="0" i="1" smtClean="0">
                              <a:latin typeface="Cambria Math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es-ES" sz="2800" dirty="0"/>
              </a:p>
            </p:txBody>
          </p:sp>
        </mc:Choice>
        <mc:Fallback xmlns="">
          <p:sp>
            <p:nvSpPr>
              <p:cNvPr id="37" name="36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8952" y="5291626"/>
                <a:ext cx="1856598" cy="52322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7579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400566" y="398910"/>
            <a:ext cx="83223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 smtClean="0"/>
              <a:t>Los postulados de la mecánica cuántica</a:t>
            </a:r>
            <a:endParaRPr lang="es-ES" sz="4000" dirty="0"/>
          </a:p>
        </p:txBody>
      </p:sp>
      <p:sp>
        <p:nvSpPr>
          <p:cNvPr id="5" name="4 CuadroTexto"/>
          <p:cNvSpPr txBox="1"/>
          <p:nvPr/>
        </p:nvSpPr>
        <p:spPr>
          <a:xfrm>
            <a:off x="2913465" y="1109453"/>
            <a:ext cx="32965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i="1" dirty="0" smtClean="0"/>
              <a:t>Las puertas cuánticas</a:t>
            </a:r>
            <a:endParaRPr lang="es-ES" sz="2800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5 CuadroTexto"/>
              <p:cNvSpPr txBox="1"/>
              <p:nvPr/>
            </p:nvSpPr>
            <p:spPr>
              <a:xfrm>
                <a:off x="1200011" y="2641897"/>
                <a:ext cx="12635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/>
                        </a:rPr>
                        <m:t>𝑋</m:t>
                      </m:r>
                      <m:r>
                        <a:rPr lang="es-ES" i="1">
                          <a:latin typeface="Cambria Math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es-E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ES" i="1">
                              <a:latin typeface="Cambria Math"/>
                            </a:rPr>
                            <m:t>0</m:t>
                          </m:r>
                        </m:e>
                      </m:d>
                      <m:r>
                        <a:rPr lang="es-ES" b="0" i="1" smtClean="0">
                          <a:latin typeface="Cambria Math"/>
                        </a:rPr>
                        <m:t>=</m:t>
                      </m:r>
                      <m:r>
                        <a:rPr lang="es-ES" i="1">
                          <a:latin typeface="Cambria Math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es-E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6" name="5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0011" y="2641897"/>
                <a:ext cx="1263551" cy="369332"/>
              </a:xfrm>
              <a:prstGeom prst="rect">
                <a:avLst/>
              </a:prstGeom>
              <a:blipFill rotWithShape="1">
                <a:blip r:embed="rId2"/>
                <a:stretch>
                  <a:fillRect t="-119672" r="-37198" b="-183607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6 CuadroTexto"/>
              <p:cNvSpPr txBox="1"/>
              <p:nvPr/>
            </p:nvSpPr>
            <p:spPr>
              <a:xfrm>
                <a:off x="1200011" y="3011229"/>
                <a:ext cx="12635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/>
                        </a:rPr>
                        <m:t>𝑋</m:t>
                      </m:r>
                      <m:r>
                        <a:rPr lang="es-ES" i="1">
                          <a:latin typeface="Cambria Math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es-E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/>
                            </a:rPr>
                            <m:t>1</m:t>
                          </m:r>
                        </m:e>
                      </m:d>
                      <m:r>
                        <a:rPr lang="es-ES" b="0" i="1" smtClean="0">
                          <a:latin typeface="Cambria Math"/>
                        </a:rPr>
                        <m:t>=</m:t>
                      </m:r>
                      <m:r>
                        <a:rPr lang="es-ES" i="1">
                          <a:latin typeface="Cambria Math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es-E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7" name="6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0011" y="3011229"/>
                <a:ext cx="1263551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119672" r="-37198" b="-183607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7 CuadroTexto"/>
              <p:cNvSpPr txBox="1"/>
              <p:nvPr/>
            </p:nvSpPr>
            <p:spPr>
              <a:xfrm>
                <a:off x="323528" y="3578001"/>
                <a:ext cx="13349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/>
                        </a:rPr>
                        <m:t>𝑌</m:t>
                      </m:r>
                      <m:r>
                        <a:rPr lang="es-ES" i="1">
                          <a:latin typeface="Cambria Math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es-E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ES" i="1">
                              <a:latin typeface="Cambria Math"/>
                            </a:rPr>
                            <m:t>0</m:t>
                          </m:r>
                        </m:e>
                      </m:d>
                      <m:r>
                        <a:rPr lang="es-ES" b="0" i="1" smtClean="0">
                          <a:latin typeface="Cambria Math"/>
                        </a:rPr>
                        <m:t>=</m:t>
                      </m:r>
                      <m:r>
                        <a:rPr lang="es-ES" b="0" i="1" smtClean="0">
                          <a:latin typeface="Cambria Math"/>
                        </a:rPr>
                        <m:t>𝑖</m:t>
                      </m:r>
                      <m:r>
                        <a:rPr lang="es-ES" i="1">
                          <a:latin typeface="Cambria Math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es-E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8" name="7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3578001"/>
                <a:ext cx="1334981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119672" r="-35160" b="-183607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8 CuadroTexto"/>
              <p:cNvSpPr txBox="1"/>
              <p:nvPr/>
            </p:nvSpPr>
            <p:spPr>
              <a:xfrm>
                <a:off x="323528" y="3947333"/>
                <a:ext cx="15081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/>
                        </a:rPr>
                        <m:t>𝑌</m:t>
                      </m:r>
                      <m:r>
                        <a:rPr lang="es-ES" i="1">
                          <a:latin typeface="Cambria Math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es-E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/>
                            </a:rPr>
                            <m:t>1</m:t>
                          </m:r>
                        </m:e>
                      </m:d>
                      <m:r>
                        <a:rPr lang="es-ES" b="0" i="1" smtClean="0">
                          <a:latin typeface="Cambria Math"/>
                        </a:rPr>
                        <m:t>=−</m:t>
                      </m:r>
                      <m:r>
                        <a:rPr lang="es-ES" b="0" i="1" smtClean="0">
                          <a:latin typeface="Cambria Math"/>
                        </a:rPr>
                        <m:t>𝑖</m:t>
                      </m:r>
                      <m:r>
                        <a:rPr lang="es-ES" i="1">
                          <a:latin typeface="Cambria Math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es-E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9" name="8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3947333"/>
                <a:ext cx="1508105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121667" r="-31579" b="-188333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9 CuadroTexto"/>
              <p:cNvSpPr txBox="1"/>
              <p:nvPr/>
            </p:nvSpPr>
            <p:spPr>
              <a:xfrm>
                <a:off x="1980620" y="3578001"/>
                <a:ext cx="12635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/>
                        </a:rPr>
                        <m:t>𝑍</m:t>
                      </m:r>
                      <m:r>
                        <a:rPr lang="es-ES" i="1">
                          <a:latin typeface="Cambria Math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es-E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ES" i="1">
                              <a:latin typeface="Cambria Math"/>
                            </a:rPr>
                            <m:t>0</m:t>
                          </m:r>
                        </m:e>
                      </m:d>
                      <m:r>
                        <a:rPr lang="es-ES" b="0" i="1" smtClean="0">
                          <a:latin typeface="Cambria Math"/>
                        </a:rPr>
                        <m:t>=</m:t>
                      </m:r>
                      <m:r>
                        <a:rPr lang="es-ES" i="1">
                          <a:latin typeface="Cambria Math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es-E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10" name="9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0620" y="3578001"/>
                <a:ext cx="1263551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119672" r="-36715" b="-183607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10 CuadroTexto"/>
              <p:cNvSpPr txBox="1"/>
              <p:nvPr/>
            </p:nvSpPr>
            <p:spPr>
              <a:xfrm>
                <a:off x="1980620" y="3947333"/>
                <a:ext cx="14238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/>
                        </a:rPr>
                        <m:t>𝑍</m:t>
                      </m:r>
                      <m:r>
                        <a:rPr lang="es-ES" i="1">
                          <a:latin typeface="Cambria Math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es-E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/>
                            </a:rPr>
                            <m:t>1</m:t>
                          </m:r>
                        </m:e>
                      </m:d>
                      <m:r>
                        <a:rPr lang="es-ES" b="0" i="1" smtClean="0">
                          <a:latin typeface="Cambria Math"/>
                        </a:rPr>
                        <m:t>=−</m:t>
                      </m:r>
                      <m:r>
                        <a:rPr lang="es-ES" i="1">
                          <a:latin typeface="Cambria Math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es-E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11" name="10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0620" y="3947333"/>
                <a:ext cx="1423851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121667" r="-33047" b="-188333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11 CuadroTexto"/>
          <p:cNvSpPr txBox="1"/>
          <p:nvPr/>
        </p:nvSpPr>
        <p:spPr>
          <a:xfrm>
            <a:off x="901404" y="2137841"/>
            <a:ext cx="18607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i="1" dirty="0" smtClean="0"/>
              <a:t>Puertas de Pauli</a:t>
            </a:r>
            <a:endParaRPr lang="es-ES" sz="2000" i="1" dirty="0"/>
          </a:p>
        </p:txBody>
      </p:sp>
      <p:sp>
        <p:nvSpPr>
          <p:cNvPr id="13" name="12 CuadroTexto"/>
          <p:cNvSpPr txBox="1"/>
          <p:nvPr/>
        </p:nvSpPr>
        <p:spPr>
          <a:xfrm>
            <a:off x="3635896" y="2132856"/>
            <a:ext cx="17733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i="1" dirty="0" smtClean="0"/>
              <a:t>Cambio de fase</a:t>
            </a:r>
            <a:endParaRPr lang="es-ES" sz="2000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13 CuadroTexto"/>
              <p:cNvSpPr txBox="1"/>
              <p:nvPr/>
            </p:nvSpPr>
            <p:spPr>
              <a:xfrm>
                <a:off x="3635897" y="2632984"/>
                <a:ext cx="15943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/>
                        </a:rPr>
                        <m:t>𝑃</m:t>
                      </m:r>
                      <m:r>
                        <a:rPr lang="es-ES" b="0" i="1" smtClean="0">
                          <a:latin typeface="Cambria Math"/>
                        </a:rPr>
                        <m:t>(</m:t>
                      </m:r>
                      <m:r>
                        <a:rPr lang="es-ES" b="0" i="1" smtClean="0">
                          <a:latin typeface="Cambria Math"/>
                          <a:ea typeface="Cambria Math"/>
                        </a:rPr>
                        <m:t>𝛼</m:t>
                      </m:r>
                      <m:r>
                        <a:rPr lang="es-ES" b="0" i="1" smtClean="0">
                          <a:latin typeface="Cambria Math"/>
                          <a:ea typeface="Cambria Math"/>
                        </a:rPr>
                        <m:t>)|</m:t>
                      </m:r>
                      <m:d>
                        <m:dPr>
                          <m:begChr m:val=""/>
                          <m:endChr m:val="⟩"/>
                          <m:ctrlPr>
                            <a:rPr lang="es-E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/>
                            </a:rPr>
                            <m:t>0</m:t>
                          </m:r>
                        </m:e>
                      </m:d>
                      <m:r>
                        <a:rPr lang="es-ES" b="0" i="1" smtClean="0">
                          <a:latin typeface="Cambria Math"/>
                        </a:rPr>
                        <m:t>=</m:t>
                      </m:r>
                      <m:r>
                        <a:rPr lang="es-ES" i="1">
                          <a:latin typeface="Cambria Math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es-E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14" name="13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5897" y="2632984"/>
                <a:ext cx="1594347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119672" r="-29389" b="-183607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14 CuadroTexto"/>
              <p:cNvSpPr txBox="1"/>
              <p:nvPr/>
            </p:nvSpPr>
            <p:spPr>
              <a:xfrm>
                <a:off x="3635896" y="3002316"/>
                <a:ext cx="1906676" cy="3782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/>
                        </a:rPr>
                        <m:t>𝑃</m:t>
                      </m:r>
                      <m:r>
                        <a:rPr lang="es-ES" b="0" i="1" smtClean="0">
                          <a:latin typeface="Cambria Math"/>
                        </a:rPr>
                        <m:t>(</m:t>
                      </m:r>
                      <m:r>
                        <a:rPr lang="es-ES" b="0" i="1" smtClean="0">
                          <a:latin typeface="Cambria Math"/>
                          <a:ea typeface="Cambria Math"/>
                        </a:rPr>
                        <m:t>𝛼</m:t>
                      </m:r>
                      <m:r>
                        <a:rPr lang="es-ES" b="0" i="1" smtClean="0">
                          <a:latin typeface="Cambria Math"/>
                          <a:ea typeface="Cambria Math"/>
                        </a:rPr>
                        <m:t>)|</m:t>
                      </m:r>
                      <m:d>
                        <m:dPr>
                          <m:begChr m:val=""/>
                          <m:endChr m:val="⟩"/>
                          <m:ctrlPr>
                            <a:rPr lang="es-E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/>
                            </a:rPr>
                            <m:t>1</m:t>
                          </m:r>
                        </m:e>
                      </m:d>
                      <m:r>
                        <a:rPr lang="es-ES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s-E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s-E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s-ES" b="0" i="1" smtClean="0">
                              <a:latin typeface="Cambria Math"/>
                              <a:ea typeface="Cambria Math"/>
                            </a:rPr>
                            <m:t>𝛼</m:t>
                          </m:r>
                        </m:sup>
                      </m:sSup>
                      <m:r>
                        <a:rPr lang="es-ES" i="1">
                          <a:latin typeface="Cambria Math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es-E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15" name="14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5896" y="3002316"/>
                <a:ext cx="1906676" cy="378245"/>
              </a:xfrm>
              <a:prstGeom prst="rect">
                <a:avLst/>
              </a:prstGeom>
              <a:blipFill rotWithShape="1">
                <a:blip r:embed="rId9"/>
                <a:stretch>
                  <a:fillRect t="-114516" r="-24601" b="-182258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15 CuadroTexto"/>
          <p:cNvSpPr txBox="1"/>
          <p:nvPr/>
        </p:nvSpPr>
        <p:spPr>
          <a:xfrm>
            <a:off x="6084168" y="2137841"/>
            <a:ext cx="23516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i="1" dirty="0" smtClean="0"/>
              <a:t>Puerta de </a:t>
            </a:r>
            <a:r>
              <a:rPr lang="es-ES" sz="2000" i="1" dirty="0" err="1" smtClean="0"/>
              <a:t>Hadamard</a:t>
            </a:r>
            <a:endParaRPr lang="es-ES" sz="2000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16 CuadroTexto"/>
              <p:cNvSpPr txBox="1"/>
              <p:nvPr/>
            </p:nvSpPr>
            <p:spPr>
              <a:xfrm>
                <a:off x="6084168" y="2715955"/>
                <a:ext cx="2481128" cy="6646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/>
                        </a:rPr>
                        <m:t>𝐻</m:t>
                      </m:r>
                      <m:r>
                        <a:rPr lang="es-ES" i="1">
                          <a:latin typeface="Cambria Math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es-E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ES" i="1">
                              <a:latin typeface="Cambria Math"/>
                            </a:rPr>
                            <m:t>0</m:t>
                          </m:r>
                        </m:e>
                      </m:d>
                      <m:r>
                        <a:rPr lang="es-E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s-E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s-ES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s-ES" i="1"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r>
                                <a:rPr lang="es-ES" i="1">
                                  <a:latin typeface="Cambria Math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r>
                        <a:rPr lang="es-ES" i="1">
                          <a:latin typeface="Cambria Math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es-E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ES" i="1">
                              <a:latin typeface="Cambria Math"/>
                            </a:rPr>
                            <m:t>0</m:t>
                          </m:r>
                        </m:e>
                      </m:d>
                      <m:r>
                        <a:rPr lang="es-ES" i="1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s-E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s-ES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s-ES" i="1"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r>
                                <a:rPr lang="es-ES" i="1">
                                  <a:latin typeface="Cambria Math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r>
                        <a:rPr lang="es-ES">
                          <a:latin typeface="Cambria Math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es-E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ES" i="1">
                              <a:latin typeface="Cambria Math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17" name="16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4168" y="2715955"/>
                <a:ext cx="2481128" cy="664606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17 CuadroTexto"/>
              <p:cNvSpPr txBox="1"/>
              <p:nvPr/>
            </p:nvSpPr>
            <p:spPr>
              <a:xfrm>
                <a:off x="6084168" y="3669029"/>
                <a:ext cx="2481127" cy="6646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/>
                        </a:rPr>
                        <m:t>𝐻</m:t>
                      </m:r>
                      <m:d>
                        <m:dPr>
                          <m:begChr m:val=""/>
                          <m:endChr m:val="⟩"/>
                          <m:ctrlPr>
                            <a:rPr lang="es-E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/>
                            </a:rPr>
                            <m:t>|1</m:t>
                          </m:r>
                        </m:e>
                      </m:d>
                      <m:r>
                        <a:rPr lang="es-E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s-E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s-ES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s-ES" i="1"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r>
                                <a:rPr lang="es-ES" i="1">
                                  <a:latin typeface="Cambria Math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r>
                        <a:rPr lang="es-ES" i="1">
                          <a:latin typeface="Cambria Math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es-E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ES" i="1">
                              <a:latin typeface="Cambria Math"/>
                            </a:rPr>
                            <m:t>0</m:t>
                          </m:r>
                        </m:e>
                      </m:d>
                      <m:r>
                        <a:rPr lang="es-ES" b="0" i="1" smtClean="0"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es-E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s-ES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s-ES" i="1"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r>
                                <a:rPr lang="es-ES" i="1">
                                  <a:latin typeface="Cambria Math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r>
                        <a:rPr lang="es-ES">
                          <a:latin typeface="Cambria Math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es-E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ES" i="1">
                              <a:latin typeface="Cambria Math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18" name="17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4168" y="3669029"/>
                <a:ext cx="2481127" cy="664606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18 CuadroTexto"/>
              <p:cNvSpPr txBox="1"/>
              <p:nvPr/>
            </p:nvSpPr>
            <p:spPr>
              <a:xfrm>
                <a:off x="1456870" y="5525451"/>
                <a:ext cx="5952399" cy="7838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/>
                        </a:rPr>
                        <m:t>𝑋</m:t>
                      </m:r>
                      <m:d>
                        <m:dPr>
                          <m:ctrlPr>
                            <a:rPr lang="es-ES" sz="20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ES" sz="2000" b="0" i="1" smtClean="0">
                              <a:latin typeface="Cambria Math"/>
                            </a:rPr>
                            <m:t>𝐻</m:t>
                          </m:r>
                          <m:d>
                            <m:dPr>
                              <m:begChr m:val=""/>
                              <m:endChr m:val="⟩"/>
                              <m:ctrlPr>
                                <a:rPr lang="es-ES" sz="20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s-ES" sz="2000" b="0" i="1" smtClean="0">
                                  <a:latin typeface="Cambria Math"/>
                                </a:rPr>
                                <m:t>|1</m:t>
                              </m:r>
                            </m:e>
                          </m:d>
                        </m:e>
                      </m:d>
                      <m:r>
                        <a:rPr lang="es-ES" sz="2000" b="0" i="1" smtClean="0">
                          <a:latin typeface="Cambria Math"/>
                        </a:rPr>
                        <m:t>=</m:t>
                      </m:r>
                      <m:r>
                        <a:rPr lang="es-ES" sz="2000" b="0" i="1" smtClean="0">
                          <a:latin typeface="Cambria Math"/>
                        </a:rPr>
                        <m:t>𝑋</m:t>
                      </m:r>
                      <m:d>
                        <m:dPr>
                          <m:ctrlPr>
                            <a:rPr lang="es-ES" sz="2000" i="1" smtClean="0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s-ES" sz="2000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s-ES" sz="2000" i="1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s-ES" sz="2000" i="1">
                                      <a:latin typeface="Cambria Math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s-ES" sz="2000" i="1">
                                      <a:latin typeface="Cambria Math"/>
                                    </a:rPr>
                                    <m:t>2</m:t>
                                  </m:r>
                                </m:e>
                              </m:rad>
                            </m:den>
                          </m:f>
                          <m:d>
                            <m:dPr>
                              <m:begChr m:val=""/>
                              <m:endChr m:val="⟩"/>
                              <m:ctrlPr>
                                <a:rPr lang="es-ES" sz="20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s-ES" sz="2000" b="0" i="1" smtClean="0">
                                  <a:latin typeface="Cambria Math"/>
                                </a:rPr>
                                <m:t>|</m:t>
                              </m:r>
                              <m:r>
                                <a:rPr lang="es-ES" sz="2000" i="1">
                                  <a:latin typeface="Cambria Math"/>
                                </a:rPr>
                                <m:t>0</m:t>
                              </m:r>
                            </m:e>
                          </m:d>
                          <m:r>
                            <a:rPr lang="es-ES" sz="2000" i="1">
                              <a:latin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es-ES" sz="2000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s-ES" sz="2000" i="1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s-ES" sz="2000" i="1">
                                      <a:latin typeface="Cambria Math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s-ES" sz="2000" i="1">
                                      <a:latin typeface="Cambria Math"/>
                                    </a:rPr>
                                    <m:t>2</m:t>
                                  </m:r>
                                </m:e>
                              </m:rad>
                            </m:den>
                          </m:f>
                          <m:r>
                            <a:rPr lang="es-ES" sz="2000">
                              <a:latin typeface="Cambria Math"/>
                            </a:rPr>
                            <m:t>|</m:t>
                          </m:r>
                          <m:d>
                            <m:dPr>
                              <m:begChr m:val=""/>
                              <m:endChr m:val="⟩"/>
                              <m:ctrlPr>
                                <a:rPr lang="es-ES" sz="20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s-ES" sz="2000" i="1">
                                  <a:latin typeface="Cambria Math"/>
                                </a:rPr>
                                <m:t>1</m:t>
                              </m:r>
                            </m:e>
                          </m:d>
                        </m:e>
                      </m:d>
                      <m:r>
                        <a:rPr lang="es-ES" sz="20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s-ES" sz="20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s-ES" sz="20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s-ES" sz="2000" i="1"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r>
                                <a:rPr lang="es-ES" sz="2000" i="1">
                                  <a:latin typeface="Cambria Math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d>
                        <m:dPr>
                          <m:begChr m:val=""/>
                          <m:endChr m:val="⟩"/>
                          <m:ctrlPr>
                            <a:rPr lang="es-ES" sz="20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ES" sz="2000" b="0" i="1" smtClean="0">
                              <a:latin typeface="Cambria Math"/>
                            </a:rPr>
                            <m:t>𝑋</m:t>
                          </m:r>
                          <m:r>
                            <a:rPr lang="es-ES" sz="2000" b="0" i="1" smtClean="0">
                              <a:latin typeface="Cambria Math"/>
                            </a:rPr>
                            <m:t>|0</m:t>
                          </m:r>
                        </m:e>
                      </m:d>
                      <m:r>
                        <a:rPr lang="es-ES" sz="2000" i="1"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es-ES" sz="20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s-ES" sz="20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s-ES" sz="2000" i="1"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r>
                                <a:rPr lang="es-ES" sz="2000" i="1">
                                  <a:latin typeface="Cambria Math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r>
                        <a:rPr lang="es-ES" sz="2000" b="0" i="1" smtClean="0">
                          <a:latin typeface="Cambria Math"/>
                        </a:rPr>
                        <m:t>𝑋</m:t>
                      </m:r>
                      <m:r>
                        <a:rPr lang="es-ES" sz="2000">
                          <a:latin typeface="Cambria Math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es-ES" sz="20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ES" sz="2000" i="1">
                              <a:latin typeface="Cambria Math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s-ES" sz="2000" dirty="0"/>
              </a:p>
            </p:txBody>
          </p:sp>
        </mc:Choice>
        <mc:Fallback xmlns="">
          <p:sp>
            <p:nvSpPr>
              <p:cNvPr id="19" name="18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6870" y="5525451"/>
                <a:ext cx="5952399" cy="783869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19 CuadroTexto"/>
          <p:cNvSpPr txBox="1"/>
          <p:nvPr/>
        </p:nvSpPr>
        <p:spPr>
          <a:xfrm>
            <a:off x="3151478" y="4854351"/>
            <a:ext cx="28205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 smtClean="0"/>
              <a:t>Paralelismo cuántico</a:t>
            </a:r>
            <a:endParaRPr lang="es-ES" sz="2400" b="1" dirty="0"/>
          </a:p>
        </p:txBody>
      </p:sp>
    </p:spTree>
    <p:extLst>
      <p:ext uri="{BB962C8B-B14F-4D97-AF65-F5344CB8AC3E}">
        <p14:creationId xmlns:p14="http://schemas.microsoft.com/office/powerpoint/2010/main" val="42439697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400566" y="398910"/>
            <a:ext cx="83223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 smtClean="0"/>
              <a:t>Los postulados de la mecánica cuántica</a:t>
            </a:r>
            <a:endParaRPr lang="es-ES" sz="4000" dirty="0"/>
          </a:p>
        </p:txBody>
      </p:sp>
      <p:sp>
        <p:nvSpPr>
          <p:cNvPr id="5" name="4 CuadroTexto"/>
          <p:cNvSpPr txBox="1"/>
          <p:nvPr/>
        </p:nvSpPr>
        <p:spPr>
          <a:xfrm>
            <a:off x="2318879" y="1099355"/>
            <a:ext cx="44857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i="1" dirty="0" smtClean="0"/>
              <a:t>Tercer postulado: las medidas</a:t>
            </a:r>
            <a:endParaRPr lang="es-ES" sz="2800" i="1" dirty="0"/>
          </a:p>
        </p:txBody>
      </p:sp>
      <p:sp>
        <p:nvSpPr>
          <p:cNvPr id="6" name="5 CuadroTexto"/>
          <p:cNvSpPr txBox="1"/>
          <p:nvPr/>
        </p:nvSpPr>
        <p:spPr>
          <a:xfrm>
            <a:off x="2610850" y="1988840"/>
            <a:ext cx="39730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 smtClean="0"/>
              <a:t>El sistema deja de ser cerrado</a:t>
            </a:r>
            <a:endParaRPr lang="es-ES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7 Rectángulo"/>
              <p:cNvSpPr/>
              <p:nvPr/>
            </p:nvSpPr>
            <p:spPr>
              <a:xfrm>
                <a:off x="745529" y="4669079"/>
                <a:ext cx="1721305" cy="7377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ES" sz="20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s-ES" sz="20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s-ES" sz="2000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s-ES" sz="2000" i="1">
                          <a:latin typeface="Cambria Math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es-ES" sz="20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ES" sz="2000" i="1">
                              <a:latin typeface="Cambria Math"/>
                            </a:rPr>
                            <m:t>0</m:t>
                          </m:r>
                        </m:e>
                      </m:d>
                      <m:r>
                        <a:rPr lang="es-ES" sz="2000" i="1"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es-ES" sz="2000" i="1">
                              <a:latin typeface="Cambria Math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s-ES" sz="2000" i="1" smtClean="0"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r>
                                <a:rPr lang="es-ES" sz="2000" b="0" i="1" smtClean="0">
                                  <a:latin typeface="Cambria Math"/>
                                </a:rPr>
                                <m:t>3</m:t>
                              </m:r>
                            </m:e>
                          </m:rad>
                        </m:num>
                        <m:den>
                          <m:r>
                            <a:rPr lang="es-ES" sz="2000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s-ES" sz="2000">
                          <a:latin typeface="Cambria Math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es-ES" sz="20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ES" sz="2000" i="1">
                              <a:latin typeface="Cambria Math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s-ES" sz="2000" dirty="0"/>
              </a:p>
            </p:txBody>
          </p:sp>
        </mc:Choice>
        <mc:Fallback xmlns="">
          <p:sp>
            <p:nvSpPr>
              <p:cNvPr id="8" name="7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529" y="4669079"/>
                <a:ext cx="1721305" cy="737766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8 Rectángulo"/>
              <p:cNvSpPr/>
              <p:nvPr/>
            </p:nvSpPr>
            <p:spPr>
              <a:xfrm>
                <a:off x="2528498" y="2877628"/>
                <a:ext cx="55899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000" i="1">
                          <a:latin typeface="Cambria Math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es-ES" sz="20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ES" sz="2000" i="1">
                              <a:latin typeface="Cambria Math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es-ES" sz="2000" dirty="0"/>
              </a:p>
            </p:txBody>
          </p:sp>
        </mc:Choice>
        <mc:Fallback xmlns="">
          <p:sp>
            <p:nvSpPr>
              <p:cNvPr id="9" name="8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8498" y="2877628"/>
                <a:ext cx="558999" cy="400110"/>
              </a:xfrm>
              <a:prstGeom prst="rect">
                <a:avLst/>
              </a:prstGeom>
              <a:blipFill rotWithShape="1">
                <a:blip r:embed="rId3"/>
                <a:stretch>
                  <a:fillRect l="-23077" t="-122727" r="-89011" b="-181818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9 Rectángulo"/>
              <p:cNvSpPr/>
              <p:nvPr/>
            </p:nvSpPr>
            <p:spPr>
              <a:xfrm>
                <a:off x="6188666" y="3650141"/>
                <a:ext cx="55899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000">
                          <a:latin typeface="Cambria Math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es-ES" sz="20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ES" sz="2000" i="1">
                              <a:latin typeface="Cambria Math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s-ES" sz="2000" dirty="0"/>
              </a:p>
            </p:txBody>
          </p:sp>
        </mc:Choice>
        <mc:Fallback xmlns="">
          <p:sp>
            <p:nvSpPr>
              <p:cNvPr id="10" name="9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8666" y="3650141"/>
                <a:ext cx="558999" cy="400110"/>
              </a:xfrm>
              <a:prstGeom prst="rect">
                <a:avLst/>
              </a:prstGeom>
              <a:blipFill rotWithShape="1">
                <a:blip r:embed="rId4"/>
                <a:stretch>
                  <a:fillRect l="-21739" t="-124615" r="-88043" b="-186154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10 Flecha derecha"/>
          <p:cNvSpPr/>
          <p:nvPr/>
        </p:nvSpPr>
        <p:spPr>
          <a:xfrm>
            <a:off x="3382304" y="2877628"/>
            <a:ext cx="2590338" cy="413260"/>
          </a:xfrm>
          <a:prstGeom prst="rightArrow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11 CuadroTexto"/>
          <p:cNvSpPr txBox="1"/>
          <p:nvPr/>
        </p:nvSpPr>
        <p:spPr>
          <a:xfrm>
            <a:off x="4132591" y="3238539"/>
            <a:ext cx="10038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dirty="0" smtClean="0"/>
              <a:t>Medida</a:t>
            </a:r>
            <a:endParaRPr lang="es-ES" sz="2000" b="1" dirty="0"/>
          </a:p>
        </p:txBody>
      </p:sp>
      <p:sp>
        <p:nvSpPr>
          <p:cNvPr id="13" name="12 Flecha derecha"/>
          <p:cNvSpPr/>
          <p:nvPr/>
        </p:nvSpPr>
        <p:spPr>
          <a:xfrm>
            <a:off x="3371065" y="3615590"/>
            <a:ext cx="2601577" cy="413260"/>
          </a:xfrm>
          <a:prstGeom prst="rightArrow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14 Rectángulo"/>
              <p:cNvSpPr/>
              <p:nvPr/>
            </p:nvSpPr>
            <p:spPr>
              <a:xfrm>
                <a:off x="6188666" y="2892225"/>
                <a:ext cx="55899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000" i="1">
                          <a:latin typeface="Cambria Math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es-ES" sz="20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ES" sz="2000" i="1">
                              <a:latin typeface="Cambria Math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es-ES" sz="2000" dirty="0"/>
              </a:p>
            </p:txBody>
          </p:sp>
        </mc:Choice>
        <mc:Fallback xmlns="">
          <p:sp>
            <p:nvSpPr>
              <p:cNvPr id="15" name="14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8666" y="2892225"/>
                <a:ext cx="558999" cy="400110"/>
              </a:xfrm>
              <a:prstGeom prst="rect">
                <a:avLst/>
              </a:prstGeom>
              <a:blipFill rotWithShape="1">
                <a:blip r:embed="rId5"/>
                <a:stretch>
                  <a:fillRect l="-21739" t="-122727" r="-88043" b="-181818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15 Rectángulo"/>
              <p:cNvSpPr/>
              <p:nvPr/>
            </p:nvSpPr>
            <p:spPr>
              <a:xfrm>
                <a:off x="2528497" y="3651103"/>
                <a:ext cx="55899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000">
                          <a:latin typeface="Cambria Math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es-ES" sz="20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ES" sz="2000" i="1">
                              <a:latin typeface="Cambria Math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s-ES" sz="2000" dirty="0"/>
              </a:p>
            </p:txBody>
          </p:sp>
        </mc:Choice>
        <mc:Fallback xmlns="">
          <p:sp>
            <p:nvSpPr>
              <p:cNvPr id="16" name="15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8497" y="3651103"/>
                <a:ext cx="558999" cy="400110"/>
              </a:xfrm>
              <a:prstGeom prst="rect">
                <a:avLst/>
              </a:prstGeom>
              <a:blipFill rotWithShape="1">
                <a:blip r:embed="rId6"/>
                <a:stretch>
                  <a:fillRect l="-23077" t="-122727" r="-89011" b="-181818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20 Rectángulo"/>
              <p:cNvSpPr/>
              <p:nvPr/>
            </p:nvSpPr>
            <p:spPr>
              <a:xfrm>
                <a:off x="5360715" y="4428308"/>
                <a:ext cx="55899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000" i="1">
                          <a:latin typeface="Cambria Math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es-ES" sz="20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ES" sz="2000" i="1">
                              <a:latin typeface="Cambria Math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es-ES" sz="2000" dirty="0"/>
              </a:p>
            </p:txBody>
          </p:sp>
        </mc:Choice>
        <mc:Fallback xmlns="">
          <p:sp>
            <p:nvSpPr>
              <p:cNvPr id="21" name="20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0715" y="4428308"/>
                <a:ext cx="558999" cy="400110"/>
              </a:xfrm>
              <a:prstGeom prst="rect">
                <a:avLst/>
              </a:prstGeom>
              <a:blipFill rotWithShape="1">
                <a:blip r:embed="rId7"/>
                <a:stretch>
                  <a:fillRect l="-21739" t="-122727" r="-88043" b="-181818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21 Rectángulo"/>
              <p:cNvSpPr/>
              <p:nvPr/>
            </p:nvSpPr>
            <p:spPr>
              <a:xfrm>
                <a:off x="5364088" y="5198157"/>
                <a:ext cx="55899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000">
                          <a:latin typeface="Cambria Math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es-ES" sz="20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ES" sz="2000" i="1">
                              <a:latin typeface="Cambria Math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s-ES" sz="2000" dirty="0"/>
              </a:p>
            </p:txBody>
          </p:sp>
        </mc:Choice>
        <mc:Fallback xmlns="">
          <p:sp>
            <p:nvSpPr>
              <p:cNvPr id="22" name="21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4088" y="5198157"/>
                <a:ext cx="558999" cy="400110"/>
              </a:xfrm>
              <a:prstGeom prst="rect">
                <a:avLst/>
              </a:prstGeom>
              <a:blipFill rotWithShape="1">
                <a:blip r:embed="rId8"/>
                <a:stretch>
                  <a:fillRect l="-22826" t="-124615" r="-86957" b="-186154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" name="23 Grupo"/>
          <p:cNvGrpSpPr/>
          <p:nvPr/>
        </p:nvGrpSpPr>
        <p:grpSpPr>
          <a:xfrm>
            <a:off x="2610111" y="4448317"/>
            <a:ext cx="2537953" cy="1179289"/>
            <a:chOff x="2945033" y="4725144"/>
            <a:chExt cx="2964461" cy="1179289"/>
          </a:xfrm>
        </p:grpSpPr>
        <p:sp>
          <p:nvSpPr>
            <p:cNvPr id="19" name="18 Flecha doblada"/>
            <p:cNvSpPr/>
            <p:nvPr/>
          </p:nvSpPr>
          <p:spPr>
            <a:xfrm>
              <a:off x="5045398" y="4725144"/>
              <a:ext cx="864096" cy="747241"/>
            </a:xfrm>
            <a:prstGeom prst="ben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tx1"/>
                </a:solidFill>
              </a:endParaRPr>
            </a:p>
          </p:txBody>
        </p:sp>
        <p:sp>
          <p:nvSpPr>
            <p:cNvPr id="20" name="19 Flecha doblada"/>
            <p:cNvSpPr/>
            <p:nvPr/>
          </p:nvSpPr>
          <p:spPr>
            <a:xfrm flipV="1">
              <a:off x="5045398" y="5157192"/>
              <a:ext cx="864096" cy="747241"/>
            </a:xfrm>
            <a:prstGeom prst="ben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tx1"/>
                </a:solidFill>
              </a:endParaRPr>
            </a:p>
          </p:txBody>
        </p:sp>
        <p:sp>
          <p:nvSpPr>
            <p:cNvPr id="18" name="17 Rectángulo"/>
            <p:cNvSpPr/>
            <p:nvPr/>
          </p:nvSpPr>
          <p:spPr>
            <a:xfrm>
              <a:off x="2945033" y="5157191"/>
              <a:ext cx="2313545" cy="315193"/>
            </a:xfrm>
            <a:prstGeom prst="rect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3" name="22 CuadroTexto"/>
            <p:cNvSpPr txBox="1"/>
            <p:nvPr/>
          </p:nvSpPr>
          <p:spPr>
            <a:xfrm>
              <a:off x="3668053" y="5114733"/>
              <a:ext cx="100380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000" b="1" dirty="0" smtClean="0"/>
                <a:t>Medida</a:t>
              </a:r>
              <a:endParaRPr lang="es-ES" sz="2000" b="1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24 CuadroTexto"/>
              <p:cNvSpPr txBox="1"/>
              <p:nvPr/>
            </p:nvSpPr>
            <p:spPr>
              <a:xfrm>
                <a:off x="5735269" y="4221088"/>
                <a:ext cx="3002681" cy="6749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/>
                        </a:rPr>
                        <m:t>𝑐𝑜𝑛</m:t>
                      </m:r>
                      <m:r>
                        <a:rPr lang="es-ES" b="0" i="1" smtClean="0">
                          <a:latin typeface="Cambria Math"/>
                        </a:rPr>
                        <m:t> </m:t>
                      </m:r>
                      <m:r>
                        <a:rPr lang="es-ES" b="0" i="1" smtClean="0">
                          <a:latin typeface="Cambria Math"/>
                        </a:rPr>
                        <m:t>𝑝𝑟𝑜𝑏𝑎𝑏𝑖𝑙𝑖𝑑𝑎𝑑</m:t>
                      </m:r>
                      <m:r>
                        <a:rPr lang="es-ES" b="0" i="1" smtClean="0">
                          <a:latin typeface="Cambria Math"/>
                        </a:rPr>
                        <m:t> </m:t>
                      </m:r>
                      <m:sSup>
                        <m:sSupPr>
                          <m:ctrlPr>
                            <a:rPr lang="es-ES" b="0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s-E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s-ES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s-ES" b="0" i="1" smtClean="0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s-ES" b="0" i="1" smtClean="0"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s-ES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s-E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s-E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s-E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s-ES" b="0" i="1" smtClean="0">
                              <a:latin typeface="Cambria Math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25" name="24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5269" y="4221088"/>
                <a:ext cx="3002681" cy="674928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25 CuadroTexto"/>
              <p:cNvSpPr txBox="1"/>
              <p:nvPr/>
            </p:nvSpPr>
            <p:spPr>
              <a:xfrm>
                <a:off x="5735269" y="4968012"/>
                <a:ext cx="3285451" cy="7988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/>
                        </a:rPr>
                        <m:t>𝑐𝑜𝑛</m:t>
                      </m:r>
                      <m:r>
                        <a:rPr lang="es-ES" b="0" i="1" smtClean="0">
                          <a:latin typeface="Cambria Math"/>
                        </a:rPr>
                        <m:t> </m:t>
                      </m:r>
                      <m:r>
                        <a:rPr lang="es-ES" b="0" i="1" smtClean="0">
                          <a:latin typeface="Cambria Math"/>
                        </a:rPr>
                        <m:t>𝑝𝑟𝑜𝑏𝑎𝑏𝑖𝑙𝑖𝑑𝑎𝑑</m:t>
                      </m:r>
                      <m:r>
                        <a:rPr lang="es-ES" b="0" i="1" smtClean="0">
                          <a:latin typeface="Cambria Math"/>
                        </a:rPr>
                        <m:t> </m:t>
                      </m:r>
                      <m:sSup>
                        <m:sSupPr>
                          <m:ctrlPr>
                            <a:rPr lang="es-ES" b="0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s-E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s-ES" b="0" i="1" smtClean="0">
                                  <a:latin typeface="Cambria Math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s-ES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ad>
                                    <m:radPr>
                                      <m:degHide m:val="on"/>
                                      <m:ctrlPr>
                                        <a:rPr lang="es-ES" b="0" i="1" smtClean="0">
                                          <a:latin typeface="Cambria Math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s-ES" b="0" i="1" smtClean="0">
                                          <a:latin typeface="Cambria Math"/>
                                        </a:rPr>
                                        <m:t>3</m:t>
                                      </m:r>
                                    </m:e>
                                  </m:rad>
                                </m:num>
                                <m:den>
                                  <m:r>
                                    <a:rPr lang="es-ES" b="0" i="1" smtClean="0"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s-ES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s-E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s-E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s-ES" b="0" i="1" smtClean="0">
                              <a:latin typeface="Cambria Math"/>
                            </a:rPr>
                            <m:t>3</m:t>
                          </m:r>
                        </m:num>
                        <m:den>
                          <m:r>
                            <a:rPr lang="es-ES" b="0" i="1" smtClean="0">
                              <a:latin typeface="Cambria Math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s-ES" dirty="0"/>
              </a:p>
            </p:txBody>
          </p:sp>
        </mc:Choice>
        <mc:Fallback>
          <p:sp>
            <p:nvSpPr>
              <p:cNvPr id="26" name="25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5269" y="4968012"/>
                <a:ext cx="3285451" cy="798873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26 CuadroTexto"/>
          <p:cNvSpPr txBox="1"/>
          <p:nvPr/>
        </p:nvSpPr>
        <p:spPr>
          <a:xfrm>
            <a:off x="2861783" y="5877272"/>
            <a:ext cx="36313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 smtClean="0"/>
              <a:t>La función de onda colapsa</a:t>
            </a:r>
            <a:endParaRPr lang="es-ES" sz="2400" b="1" dirty="0"/>
          </a:p>
        </p:txBody>
      </p:sp>
    </p:spTree>
    <p:extLst>
      <p:ext uri="{BB962C8B-B14F-4D97-AF65-F5344CB8AC3E}">
        <p14:creationId xmlns:p14="http://schemas.microsoft.com/office/powerpoint/2010/main" val="639467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400566" y="398910"/>
            <a:ext cx="83223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 smtClean="0"/>
              <a:t>Los postulados de la mecánica cuántica</a:t>
            </a:r>
            <a:endParaRPr lang="es-ES" sz="4000" dirty="0"/>
          </a:p>
        </p:txBody>
      </p:sp>
      <p:sp>
        <p:nvSpPr>
          <p:cNvPr id="5" name="4 CuadroTexto"/>
          <p:cNvSpPr txBox="1"/>
          <p:nvPr/>
        </p:nvSpPr>
        <p:spPr>
          <a:xfrm>
            <a:off x="626429" y="1106796"/>
            <a:ext cx="78706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i="1" dirty="0" smtClean="0"/>
              <a:t>Cuarto postulado: los sistemas cuánticos compuestos</a:t>
            </a:r>
            <a:endParaRPr lang="es-ES" sz="2800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6 CuadroTexto"/>
              <p:cNvSpPr txBox="1"/>
              <p:nvPr/>
            </p:nvSpPr>
            <p:spPr>
              <a:xfrm>
                <a:off x="1403648" y="2348880"/>
                <a:ext cx="61670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⟩"/>
                          <m:ctrlPr>
                            <a:rPr lang="en-US" sz="200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ES" sz="2000" b="0" i="1" smtClean="0">
                              <a:latin typeface="Cambria Math"/>
                            </a:rPr>
                            <m:t>|</m:t>
                          </m:r>
                          <m:r>
                            <m:rPr>
                              <m:sty m:val="p"/>
                            </m:rPr>
                            <a:rPr lang="el-GR" sz="2000" b="0" i="1" smtClean="0">
                              <a:latin typeface="Cambria Math"/>
                              <a:ea typeface="Cambria Math"/>
                            </a:rPr>
                            <m:t>Ψ</m:t>
                          </m:r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" name="6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648" y="2348880"/>
                <a:ext cx="616707" cy="400110"/>
              </a:xfrm>
              <a:prstGeom prst="rect">
                <a:avLst/>
              </a:prstGeom>
              <a:blipFill rotWithShape="1">
                <a:blip r:embed="rId2"/>
                <a:stretch>
                  <a:fillRect l="-9901" t="-122727" r="-81188" b="-181818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7 CuadroTexto"/>
              <p:cNvSpPr txBox="1"/>
              <p:nvPr/>
            </p:nvSpPr>
            <p:spPr>
              <a:xfrm>
                <a:off x="1403648" y="2996952"/>
                <a:ext cx="61831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⟩"/>
                          <m:ctrlPr>
                            <a:rPr lang="en-US" sz="200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ES" sz="2000" b="0" i="1" smtClean="0">
                              <a:latin typeface="Cambria Math"/>
                            </a:rPr>
                            <m:t>|</m:t>
                          </m:r>
                          <m:r>
                            <m:rPr>
                              <m:sty m:val="p"/>
                            </m:rPr>
                            <a:rPr lang="el-GR" sz="2000" b="0" i="1" smtClean="0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" name="7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648" y="2996952"/>
                <a:ext cx="618311" cy="400110"/>
              </a:xfrm>
              <a:prstGeom prst="rect">
                <a:avLst/>
              </a:prstGeom>
              <a:blipFill rotWithShape="1">
                <a:blip r:embed="rId3"/>
                <a:stretch>
                  <a:fillRect l="-9804" t="-124615" r="-79412" b="-186154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8 Cerrar llave"/>
          <p:cNvSpPr/>
          <p:nvPr/>
        </p:nvSpPr>
        <p:spPr>
          <a:xfrm>
            <a:off x="2021959" y="2348880"/>
            <a:ext cx="245785" cy="1048182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9 CuadroTexto"/>
          <p:cNvSpPr txBox="1"/>
          <p:nvPr/>
        </p:nvSpPr>
        <p:spPr>
          <a:xfrm>
            <a:off x="2329483" y="2672916"/>
            <a:ext cx="14830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 smtClean="0"/>
              <a:t>Combinados</a:t>
            </a:r>
            <a:endParaRPr lang="es-ES" sz="2000" dirty="0"/>
          </a:p>
        </p:txBody>
      </p:sp>
      <p:cxnSp>
        <p:nvCxnSpPr>
          <p:cNvPr id="12" name="11 Conector recto de flecha"/>
          <p:cNvCxnSpPr>
            <a:stCxn id="10" idx="3"/>
          </p:cNvCxnSpPr>
          <p:nvPr/>
        </p:nvCxnSpPr>
        <p:spPr>
          <a:xfrm>
            <a:off x="3812581" y="2872971"/>
            <a:ext cx="523725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14 CuadroTexto"/>
              <p:cNvSpPr txBox="1"/>
              <p:nvPr/>
            </p:nvSpPr>
            <p:spPr>
              <a:xfrm>
                <a:off x="4356411" y="2672916"/>
                <a:ext cx="347140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lang="en-US" sz="200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s-ES" sz="2000" b="0" i="1" smtClean="0">
                            <a:latin typeface="Cambria Math"/>
                          </a:rPr>
                          <m:t>|</m:t>
                        </m:r>
                        <m:r>
                          <m:rPr>
                            <m:sty m:val="p"/>
                          </m:rPr>
                          <a:rPr lang="el-GR" sz="2000" b="0" i="1" smtClean="0">
                            <a:latin typeface="Cambria Math"/>
                            <a:ea typeface="Cambria Math"/>
                          </a:rPr>
                          <m:t>Ψ</m:t>
                        </m:r>
                      </m:e>
                    </m:d>
                    <m:r>
                      <a:rPr lang="el-GR" sz="2000" b="0" i="1" smtClean="0">
                        <a:latin typeface="Cambria Math"/>
                        <a:ea typeface="Cambria Math"/>
                      </a:rPr>
                      <m:t>⨂</m:t>
                    </m:r>
                    <m:d>
                      <m:dPr>
                        <m:begChr m:val=""/>
                        <m:endChr m:val="⟩"/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es-ES" sz="2000" i="1">
                            <a:latin typeface="Cambria Math"/>
                          </a:rPr>
                          <m:t>|</m:t>
                        </m:r>
                        <m:r>
                          <m:rPr>
                            <m:sty m:val="p"/>
                          </m:rPr>
                          <a:rPr lang="el-GR" sz="2000" i="1">
                            <a:latin typeface="Cambria Math"/>
                            <a:ea typeface="Cambria Math"/>
                          </a:rPr>
                          <m:t>Φ</m:t>
                        </m:r>
                      </m:e>
                    </m:d>
                  </m:oMath>
                </a14:m>
                <a:r>
                  <a:rPr lang="en-US" sz="2000" dirty="0" smtClean="0"/>
                  <a:t>, o </a:t>
                </a:r>
                <a:r>
                  <a:rPr lang="en-US" sz="2000" dirty="0" err="1" smtClean="0"/>
                  <a:t>simplemente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es-ES" sz="2000" i="1">
                            <a:latin typeface="Cambria Math"/>
                          </a:rPr>
                          <m:t>|</m:t>
                        </m:r>
                        <m:r>
                          <m:rPr>
                            <m:sty m:val="p"/>
                          </m:rPr>
                          <a:rPr lang="el-GR" sz="2000" i="1">
                            <a:latin typeface="Cambria Math"/>
                            <a:ea typeface="Cambria Math"/>
                          </a:rPr>
                          <m:t>Ψ</m:t>
                        </m:r>
                        <m:r>
                          <m:rPr>
                            <m:sty m:val="p"/>
                          </m:rPr>
                          <a:rPr lang="el-GR" sz="2000" i="1" smtClean="0">
                            <a:latin typeface="Cambria Math"/>
                            <a:ea typeface="Cambria Math"/>
                          </a:rPr>
                          <m:t>Φ</m:t>
                        </m:r>
                      </m:e>
                    </m:d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15" name="14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6411" y="2672916"/>
                <a:ext cx="3471400" cy="400110"/>
              </a:xfrm>
              <a:prstGeom prst="rect">
                <a:avLst/>
              </a:prstGeom>
              <a:blipFill rotWithShape="1">
                <a:blip r:embed="rId4"/>
                <a:stretch>
                  <a:fillRect l="-2812" t="-122727" r="-14411" b="-181818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15 CuadroTexto"/>
          <p:cNvSpPr txBox="1"/>
          <p:nvPr/>
        </p:nvSpPr>
        <p:spPr>
          <a:xfrm>
            <a:off x="1500964" y="3822817"/>
            <a:ext cx="12859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 smtClean="0"/>
              <a:t>Dos qubits</a:t>
            </a:r>
            <a:endParaRPr lang="es-E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18 Rectángulo"/>
              <p:cNvSpPr/>
              <p:nvPr/>
            </p:nvSpPr>
            <p:spPr>
              <a:xfrm>
                <a:off x="2791785" y="3776651"/>
                <a:ext cx="427347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400" b="0" i="1" smtClean="0">
                          <a:latin typeface="Cambria Math"/>
                          <a:ea typeface="Cambria Math"/>
                        </a:rPr>
                        <m:t>𝛼</m:t>
                      </m:r>
                      <m:d>
                        <m:dPr>
                          <m:begChr m:val="|"/>
                          <m:endChr m:val="|"/>
                          <m:ctrlPr>
                            <a:rPr lang="es-ES" sz="2400" b="0" i="1" smtClean="0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⟩"/>
                              <m:ctrlPr>
                                <a:rPr lang="es-ES" sz="24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s-ES" sz="2400" i="1">
                                  <a:latin typeface="Cambria Math"/>
                                </a:rPr>
                                <m:t>0</m:t>
                              </m:r>
                              <m:r>
                                <a:rPr lang="es-ES" sz="2400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</m:d>
                          <m:r>
                            <a:rPr lang="es-ES" sz="2400" b="0" i="1" smtClean="0">
                              <a:latin typeface="Cambria Math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l-GR" sz="2400" b="0" i="1" smtClean="0">
                              <a:latin typeface="Cambria Math"/>
                              <a:ea typeface="Cambria Math"/>
                            </a:rPr>
                            <m:t>β</m:t>
                          </m:r>
                        </m:e>
                      </m:d>
                      <m:d>
                        <m:dPr>
                          <m:begChr m:val=""/>
                          <m:endChr m:val="⟩"/>
                          <m:ctrlPr>
                            <a:rPr lang="es-ES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ES" sz="2400" b="0" i="1" smtClean="0">
                              <a:latin typeface="Cambria Math"/>
                            </a:rPr>
                            <m:t>0</m:t>
                          </m:r>
                          <m:r>
                            <a:rPr lang="es-ES" sz="2400" i="1">
                              <a:latin typeface="Cambria Math"/>
                            </a:rPr>
                            <m:t>1</m:t>
                          </m:r>
                        </m:e>
                      </m:d>
                      <m:r>
                        <a:rPr lang="es-ES" sz="2400" b="0" i="1" smtClean="0">
                          <a:latin typeface="Cambria Math"/>
                        </a:rPr>
                        <m:t>+</m:t>
                      </m:r>
                      <m:r>
                        <a:rPr lang="es-ES" sz="2400" i="1" smtClean="0">
                          <a:latin typeface="Cambria Math"/>
                          <a:ea typeface="Cambria Math"/>
                        </a:rPr>
                        <m:t>𝛾</m:t>
                      </m:r>
                      <m:d>
                        <m:dPr>
                          <m:begChr m:val="|"/>
                          <m:endChr m:val="|"/>
                          <m:ctrlPr>
                            <a:rPr lang="es-ES" sz="2400" i="1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⟩"/>
                              <m:ctrlPr>
                                <a:rPr lang="es-ES" sz="24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s-ES" sz="2400" b="0" i="1" smtClean="0">
                                  <a:latin typeface="Cambria Math"/>
                                </a:rPr>
                                <m:t>1</m:t>
                              </m:r>
                              <m:r>
                                <a:rPr lang="es-ES" sz="2400" i="1">
                                  <a:latin typeface="Cambria Math"/>
                                </a:rPr>
                                <m:t>0</m:t>
                              </m:r>
                            </m:e>
                          </m:d>
                          <m:r>
                            <a:rPr lang="es-ES" sz="2400" i="1">
                              <a:latin typeface="Cambria Math"/>
                            </a:rPr>
                            <m:t>+</m:t>
                          </m:r>
                          <m:r>
                            <a:rPr lang="el-GR" sz="2400" i="1" smtClean="0">
                              <a:latin typeface="Cambria Math"/>
                              <a:ea typeface="Cambria Math"/>
                            </a:rPr>
                            <m:t>𝛿</m:t>
                          </m:r>
                        </m:e>
                      </m:d>
                      <m:d>
                        <m:dPr>
                          <m:begChr m:val=""/>
                          <m:endChr m:val="⟩"/>
                          <m:ctrlPr>
                            <a:rPr lang="es-ES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ES" sz="2400" b="0" i="1" smtClean="0">
                              <a:latin typeface="Cambria Math"/>
                            </a:rPr>
                            <m:t>1</m:t>
                          </m:r>
                          <m:r>
                            <a:rPr lang="es-ES" sz="2400" i="1">
                              <a:latin typeface="Cambria Math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s-ES" sz="2400" dirty="0"/>
              </a:p>
            </p:txBody>
          </p:sp>
        </mc:Choice>
        <mc:Fallback xmlns="">
          <p:sp>
            <p:nvSpPr>
              <p:cNvPr id="19" name="18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1785" y="3776651"/>
                <a:ext cx="4273478" cy="461665"/>
              </a:xfrm>
              <a:prstGeom prst="rect">
                <a:avLst/>
              </a:prstGeom>
              <a:blipFill rotWithShape="1">
                <a:blip r:embed="rId5"/>
                <a:stretch>
                  <a:fillRect t="-132000" r="-13980" b="-198667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19 CuadroTexto"/>
          <p:cNvSpPr txBox="1"/>
          <p:nvPr/>
        </p:nvSpPr>
        <p:spPr>
          <a:xfrm>
            <a:off x="1500964" y="4290096"/>
            <a:ext cx="13179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 smtClean="0"/>
              <a:t>Tres qubits</a:t>
            </a:r>
            <a:endParaRPr lang="es-E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20 Rectángulo"/>
              <p:cNvSpPr/>
              <p:nvPr/>
            </p:nvSpPr>
            <p:spPr>
              <a:xfrm>
                <a:off x="2791785" y="4243930"/>
                <a:ext cx="539487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ES" sz="2400" b="0" i="1" smtClean="0">
                        <a:latin typeface="Cambria Math"/>
                        <a:ea typeface="Cambria Math"/>
                      </a:rPr>
                      <m:t>𝛼</m:t>
                    </m:r>
                    <m:d>
                      <m:dPr>
                        <m:begChr m:val="|"/>
                        <m:endChr m:val="|"/>
                        <m:ctrlPr>
                          <a:rPr lang="es-ES" sz="2400" b="0" i="1" smtClean="0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⟩"/>
                            <m:ctrlPr>
                              <a:rPr lang="es-ES" sz="24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s-ES" sz="2400" i="1">
                                <a:latin typeface="Cambria Math"/>
                              </a:rPr>
                              <m:t>0</m:t>
                            </m:r>
                            <m:r>
                              <a:rPr lang="es-ES" sz="2400" b="0" i="1" smtClean="0">
                                <a:latin typeface="Cambria Math"/>
                              </a:rPr>
                              <m:t>00</m:t>
                            </m:r>
                          </m:e>
                        </m:d>
                        <m:r>
                          <a:rPr lang="es-ES" sz="2400" b="0" i="1" smtClean="0">
                            <a:latin typeface="Cambria Math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l-GR" sz="2400" b="0" i="1" smtClean="0">
                            <a:latin typeface="Cambria Math"/>
                            <a:ea typeface="Cambria Math"/>
                          </a:rPr>
                          <m:t>β</m:t>
                        </m:r>
                      </m:e>
                    </m:d>
                    <m:d>
                      <m:dPr>
                        <m:begChr m:val=""/>
                        <m:endChr m:val="⟩"/>
                        <m:ctrlPr>
                          <a:rPr lang="es-ES" sz="2400" i="1">
                            <a:latin typeface="Cambria Math"/>
                          </a:rPr>
                        </m:ctrlPr>
                      </m:dPr>
                      <m:e>
                        <m:r>
                          <a:rPr lang="es-ES" sz="2400" b="0" i="1" smtClean="0">
                            <a:latin typeface="Cambria Math"/>
                          </a:rPr>
                          <m:t>00</m:t>
                        </m:r>
                        <m:r>
                          <a:rPr lang="es-ES" sz="2400" i="1">
                            <a:latin typeface="Cambria Math"/>
                          </a:rPr>
                          <m:t>1</m:t>
                        </m:r>
                      </m:e>
                    </m:d>
                    <m:r>
                      <a:rPr lang="es-ES" sz="2400" b="0" i="1" smtClean="0">
                        <a:latin typeface="Cambria Math"/>
                      </a:rPr>
                      <m:t>+</m:t>
                    </m:r>
                    <m:r>
                      <a:rPr lang="es-ES" sz="2400" i="1" smtClean="0">
                        <a:latin typeface="Cambria Math"/>
                        <a:ea typeface="Cambria Math"/>
                      </a:rPr>
                      <m:t>𝛾</m:t>
                    </m:r>
                    <m:d>
                      <m:dPr>
                        <m:begChr m:val="|"/>
                        <m:endChr m:val="|"/>
                        <m:ctrlPr>
                          <a:rPr lang="es-ES" sz="2400" i="1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⟩"/>
                            <m:ctrlPr>
                              <a:rPr lang="es-ES" sz="24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s-ES" sz="2400" b="0" i="1" smtClean="0">
                                <a:latin typeface="Cambria Math"/>
                              </a:rPr>
                              <m:t>01</m:t>
                            </m:r>
                            <m:r>
                              <a:rPr lang="es-ES" sz="2400" i="1">
                                <a:latin typeface="Cambria Math"/>
                              </a:rPr>
                              <m:t>0</m:t>
                            </m:r>
                          </m:e>
                        </m:d>
                        <m:r>
                          <a:rPr lang="es-ES" sz="2400" i="1">
                            <a:latin typeface="Cambria Math"/>
                          </a:rPr>
                          <m:t>+</m:t>
                        </m:r>
                        <m:r>
                          <a:rPr lang="el-GR" sz="2400" i="1" smtClean="0">
                            <a:latin typeface="Cambria Math"/>
                            <a:ea typeface="Cambria Math"/>
                          </a:rPr>
                          <m:t>𝛿</m:t>
                        </m:r>
                      </m:e>
                    </m:d>
                    <m:d>
                      <m:dPr>
                        <m:begChr m:val=""/>
                        <m:endChr m:val="⟩"/>
                        <m:ctrlPr>
                          <a:rPr lang="es-ES" sz="2400" i="1">
                            <a:latin typeface="Cambria Math"/>
                          </a:rPr>
                        </m:ctrlPr>
                      </m:dPr>
                      <m:e>
                        <m:r>
                          <a:rPr lang="es-ES" sz="2400" b="0" i="1" smtClean="0">
                            <a:latin typeface="Cambria Math"/>
                          </a:rPr>
                          <m:t>01</m:t>
                        </m:r>
                        <m:r>
                          <a:rPr lang="es-ES" sz="2400" i="1">
                            <a:latin typeface="Cambria Math"/>
                          </a:rPr>
                          <m:t>1</m:t>
                        </m:r>
                      </m:e>
                    </m:d>
                    <m:r>
                      <a:rPr lang="es-ES" sz="2400" b="0" i="1" smtClean="0">
                        <a:latin typeface="Cambria Math"/>
                      </a:rPr>
                      <m:t>+</m:t>
                    </m:r>
                  </m:oMath>
                </a14:m>
                <a:r>
                  <a:rPr lang="es-ES" sz="2400" dirty="0" smtClean="0"/>
                  <a:t>…</a:t>
                </a:r>
                <a:endParaRPr lang="es-ES" sz="2400" dirty="0"/>
              </a:p>
            </p:txBody>
          </p:sp>
        </mc:Choice>
        <mc:Fallback xmlns="">
          <p:sp>
            <p:nvSpPr>
              <p:cNvPr id="21" name="20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1785" y="4243930"/>
                <a:ext cx="5394875" cy="461665"/>
              </a:xfrm>
              <a:prstGeom prst="rect">
                <a:avLst/>
              </a:prstGeom>
              <a:blipFill rotWithShape="1">
                <a:blip r:embed="rId6"/>
                <a:stretch>
                  <a:fillRect t="-130263" r="-1582" b="-194737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24 CuadroTexto"/>
              <p:cNvSpPr txBox="1"/>
              <p:nvPr/>
            </p:nvSpPr>
            <p:spPr>
              <a:xfrm>
                <a:off x="4788024" y="5190920"/>
                <a:ext cx="2375907" cy="4766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sz="2400" b="1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s-ES" sz="2400" b="1" i="1" smtClean="0">
                              <a:latin typeface="Cambria Math"/>
                            </a:rPr>
                            <m:t>𝟐</m:t>
                          </m:r>
                        </m:e>
                        <m:sup>
                          <m:r>
                            <a:rPr lang="es-ES" sz="2400" b="1" i="1" smtClean="0">
                              <a:latin typeface="Cambria Math"/>
                            </a:rPr>
                            <m:t>𝒏</m:t>
                          </m:r>
                          <m:r>
                            <a:rPr lang="es-ES" sz="2400" b="1" i="1" smtClean="0">
                              <a:latin typeface="Cambria Math"/>
                            </a:rPr>
                            <m:t>ú</m:t>
                          </m:r>
                          <m:r>
                            <a:rPr lang="es-ES" sz="2400" b="1" i="1" smtClean="0">
                              <a:latin typeface="Cambria Math"/>
                            </a:rPr>
                            <m:t>𝒎𝒆𝒓𝒐</m:t>
                          </m:r>
                          <m:r>
                            <a:rPr lang="es-ES" sz="2400" b="1" i="1" smtClean="0">
                              <a:latin typeface="Cambria Math"/>
                            </a:rPr>
                            <m:t> </m:t>
                          </m:r>
                          <m:r>
                            <a:rPr lang="es-ES" sz="2400" b="1" i="1" smtClean="0">
                              <a:latin typeface="Cambria Math"/>
                            </a:rPr>
                            <m:t>𝒅𝒆</m:t>
                          </m:r>
                          <m:r>
                            <a:rPr lang="es-ES" sz="2400" b="1" i="1" smtClean="0">
                              <a:latin typeface="Cambria Math"/>
                            </a:rPr>
                            <m:t> </m:t>
                          </m:r>
                          <m:r>
                            <a:rPr lang="es-ES" sz="2400" b="1" i="1" smtClean="0">
                              <a:latin typeface="Cambria Math"/>
                            </a:rPr>
                            <m:t>𝒒𝒖𝒃𝒊𝒕𝒔</m:t>
                          </m:r>
                        </m:sup>
                      </m:sSup>
                    </m:oMath>
                  </m:oMathPara>
                </a14:m>
                <a:endParaRPr lang="es-ES" sz="2400" b="1" dirty="0"/>
              </a:p>
            </p:txBody>
          </p:sp>
        </mc:Choice>
        <mc:Fallback xmlns="">
          <p:sp>
            <p:nvSpPr>
              <p:cNvPr id="25" name="24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8024" y="5190920"/>
                <a:ext cx="2375907" cy="47666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25 CuadroTexto"/>
          <p:cNvSpPr txBox="1"/>
          <p:nvPr/>
        </p:nvSpPr>
        <p:spPr>
          <a:xfrm>
            <a:off x="1979712" y="5229200"/>
            <a:ext cx="21159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 smtClean="0"/>
              <a:t>Grados de libertad</a:t>
            </a:r>
            <a:endParaRPr lang="es-ES" sz="2000" dirty="0"/>
          </a:p>
        </p:txBody>
      </p:sp>
      <p:sp>
        <p:nvSpPr>
          <p:cNvPr id="27" name="26 Flecha derecha"/>
          <p:cNvSpPr/>
          <p:nvPr/>
        </p:nvSpPr>
        <p:spPr>
          <a:xfrm>
            <a:off x="4146451" y="5334117"/>
            <a:ext cx="641573" cy="19027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80729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400566" y="398910"/>
            <a:ext cx="83223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 smtClean="0"/>
              <a:t>Los postulados de la mecánica cuántica</a:t>
            </a:r>
            <a:endParaRPr lang="es-ES" sz="4000" dirty="0"/>
          </a:p>
        </p:txBody>
      </p:sp>
      <p:sp>
        <p:nvSpPr>
          <p:cNvPr id="5" name="4 CuadroTexto"/>
          <p:cNvSpPr txBox="1"/>
          <p:nvPr/>
        </p:nvSpPr>
        <p:spPr>
          <a:xfrm>
            <a:off x="2860598" y="1106796"/>
            <a:ext cx="34022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i="1" dirty="0" smtClean="0"/>
              <a:t>Los circuitos cuánticos</a:t>
            </a:r>
            <a:endParaRPr lang="es-ES" sz="2800" i="1" dirty="0"/>
          </a:p>
        </p:txBody>
      </p:sp>
      <p:grpSp>
        <p:nvGrpSpPr>
          <p:cNvPr id="16" name="15 Grupo"/>
          <p:cNvGrpSpPr/>
          <p:nvPr/>
        </p:nvGrpSpPr>
        <p:grpSpPr>
          <a:xfrm>
            <a:off x="2267744" y="1844824"/>
            <a:ext cx="4464496" cy="1800200"/>
            <a:chOff x="2267744" y="1844824"/>
            <a:chExt cx="4464496" cy="1800200"/>
          </a:xfrm>
        </p:grpSpPr>
        <p:sp>
          <p:nvSpPr>
            <p:cNvPr id="6" name="5 CuadroTexto"/>
            <p:cNvSpPr txBox="1"/>
            <p:nvPr/>
          </p:nvSpPr>
          <p:spPr>
            <a:xfrm>
              <a:off x="2392242" y="1988840"/>
              <a:ext cx="7136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 smtClean="0"/>
                <a:t>Qubit</a:t>
              </a:r>
              <a:endParaRPr lang="es-ES" dirty="0"/>
            </a:p>
          </p:txBody>
        </p:sp>
        <p:cxnSp>
          <p:nvCxnSpPr>
            <p:cNvPr id="8" name="7 Conector recto"/>
            <p:cNvCxnSpPr/>
            <p:nvPr/>
          </p:nvCxnSpPr>
          <p:spPr>
            <a:xfrm>
              <a:off x="3256338" y="2173506"/>
              <a:ext cx="273630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8 CuadroTexto"/>
            <p:cNvSpPr txBox="1"/>
            <p:nvPr/>
          </p:nvSpPr>
          <p:spPr>
            <a:xfrm>
              <a:off x="2392242" y="2494528"/>
              <a:ext cx="16445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 smtClean="0"/>
                <a:t>Puerta cuántica</a:t>
              </a:r>
              <a:endParaRPr lang="es-ES" dirty="0"/>
            </a:p>
          </p:txBody>
        </p:sp>
        <p:sp>
          <p:nvSpPr>
            <p:cNvPr id="10" name="16 Rectángulo"/>
            <p:cNvSpPr/>
            <p:nvPr/>
          </p:nvSpPr>
          <p:spPr>
            <a:xfrm>
              <a:off x="4192542" y="2415183"/>
              <a:ext cx="432048" cy="4320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s-ES" dirty="0" smtClean="0"/>
                <a:t>X</a:t>
              </a:r>
              <a:endParaRPr lang="en-US" dirty="0"/>
            </a:p>
          </p:txBody>
        </p:sp>
        <p:sp>
          <p:nvSpPr>
            <p:cNvPr id="11" name="27 Rectángulo"/>
            <p:cNvSpPr/>
            <p:nvPr/>
          </p:nvSpPr>
          <p:spPr>
            <a:xfrm>
              <a:off x="5086319" y="2420888"/>
              <a:ext cx="432048" cy="4320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s-ES" dirty="0" smtClean="0"/>
                <a:t>H</a:t>
              </a:r>
              <a:endParaRPr lang="en-US" dirty="0"/>
            </a:p>
          </p:txBody>
        </p:sp>
        <p:sp>
          <p:nvSpPr>
            <p:cNvPr id="12" name="34 Rectángulo"/>
            <p:cNvSpPr/>
            <p:nvPr/>
          </p:nvSpPr>
          <p:spPr>
            <a:xfrm>
              <a:off x="5940152" y="2420352"/>
              <a:ext cx="432048" cy="4320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s-ES" dirty="0" smtClean="0"/>
                <a:t>Y</a:t>
              </a:r>
              <a:endParaRPr lang="en-US" dirty="0"/>
            </a:p>
          </p:txBody>
        </p:sp>
        <p:sp>
          <p:nvSpPr>
            <p:cNvPr id="13" name="12 CuadroTexto"/>
            <p:cNvSpPr txBox="1"/>
            <p:nvPr/>
          </p:nvSpPr>
          <p:spPr>
            <a:xfrm>
              <a:off x="2434061" y="3068960"/>
              <a:ext cx="9044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 smtClean="0"/>
                <a:t>Medida</a:t>
              </a:r>
              <a:endParaRPr lang="es-ES" dirty="0"/>
            </a:p>
          </p:txBody>
        </p:sp>
        <p:sp>
          <p:nvSpPr>
            <p:cNvPr id="14" name="15 Rectángulo"/>
            <p:cNvSpPr/>
            <p:nvPr/>
          </p:nvSpPr>
          <p:spPr>
            <a:xfrm>
              <a:off x="3472362" y="2994744"/>
              <a:ext cx="443547" cy="443547"/>
            </a:xfrm>
            <a:prstGeom prst="rect">
              <a:avLst/>
            </a:prstGeom>
            <a:blipFill>
              <a:blip r:embed="rId2"/>
              <a:stretch>
                <a:fillRect/>
              </a:stretch>
            </a:blip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s-ES"/>
            </a:p>
          </p:txBody>
        </p:sp>
        <p:sp>
          <p:nvSpPr>
            <p:cNvPr id="15" name="14 Rectángulo"/>
            <p:cNvSpPr/>
            <p:nvPr/>
          </p:nvSpPr>
          <p:spPr>
            <a:xfrm>
              <a:off x="2267744" y="1844824"/>
              <a:ext cx="4464496" cy="1800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27" name="26 Grupo"/>
          <p:cNvGrpSpPr/>
          <p:nvPr/>
        </p:nvGrpSpPr>
        <p:grpSpPr>
          <a:xfrm>
            <a:off x="6798556" y="4625736"/>
            <a:ext cx="1949908" cy="1020051"/>
            <a:chOff x="3352435" y="4625736"/>
            <a:chExt cx="1949908" cy="1020051"/>
          </a:xfrm>
        </p:grpSpPr>
        <p:grpSp>
          <p:nvGrpSpPr>
            <p:cNvPr id="17" name="16 Grupo"/>
            <p:cNvGrpSpPr/>
            <p:nvPr/>
          </p:nvGrpSpPr>
          <p:grpSpPr>
            <a:xfrm>
              <a:off x="4023547" y="4756473"/>
              <a:ext cx="1278796" cy="836725"/>
              <a:chOff x="342404" y="2402809"/>
              <a:chExt cx="1278796" cy="836725"/>
            </a:xfrm>
          </p:grpSpPr>
          <p:grpSp>
            <p:nvGrpSpPr>
              <p:cNvPr id="18" name="17 Grupo"/>
              <p:cNvGrpSpPr/>
              <p:nvPr/>
            </p:nvGrpSpPr>
            <p:grpSpPr>
              <a:xfrm>
                <a:off x="342404" y="2456738"/>
                <a:ext cx="1278796" cy="638780"/>
                <a:chOff x="2273362" y="2208218"/>
                <a:chExt cx="1278796" cy="638780"/>
              </a:xfrm>
            </p:grpSpPr>
            <p:cxnSp>
              <p:nvCxnSpPr>
                <p:cNvPr id="22" name="21 Conector recto"/>
                <p:cNvCxnSpPr/>
                <p:nvPr/>
              </p:nvCxnSpPr>
              <p:spPr>
                <a:xfrm>
                  <a:off x="2273362" y="2208218"/>
                  <a:ext cx="125943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22 Conector recto"/>
                <p:cNvCxnSpPr/>
                <p:nvPr/>
              </p:nvCxnSpPr>
              <p:spPr>
                <a:xfrm>
                  <a:off x="2292728" y="2846998"/>
                  <a:ext cx="125943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9" name="18 Elipse"/>
              <p:cNvSpPr/>
              <p:nvPr/>
            </p:nvSpPr>
            <p:spPr>
              <a:xfrm>
                <a:off x="937556" y="2402809"/>
                <a:ext cx="107858" cy="107858"/>
              </a:xfrm>
              <a:prstGeom prst="ellips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0" name="19 Elipse"/>
              <p:cNvSpPr/>
              <p:nvPr/>
            </p:nvSpPr>
            <p:spPr>
              <a:xfrm>
                <a:off x="847469" y="2951502"/>
                <a:ext cx="288032" cy="288032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21" name="20 Conector recto"/>
              <p:cNvCxnSpPr>
                <a:endCxn id="20" idx="4"/>
              </p:cNvCxnSpPr>
              <p:nvPr/>
            </p:nvCxnSpPr>
            <p:spPr>
              <a:xfrm>
                <a:off x="991485" y="2456738"/>
                <a:ext cx="0" cy="78279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23 Rectángulo"/>
                <p:cNvSpPr/>
                <p:nvPr/>
              </p:nvSpPr>
              <p:spPr>
                <a:xfrm>
                  <a:off x="3352435" y="4625736"/>
                  <a:ext cx="51860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i="1" smtClean="0">
                            <a:latin typeface="Cambria Math"/>
                          </a:rPr>
                          <m:t>|</m:t>
                        </m:r>
                        <m:d>
                          <m:dPr>
                            <m:begChr m:val=""/>
                            <m:endChr m:val="⟩"/>
                            <m:ctrlPr>
                              <a:rPr lang="es-E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s-ES" b="0" i="1" smtClean="0">
                                <a:latin typeface="Cambria Math"/>
                              </a:rPr>
                              <m:t>𝑐</m:t>
                            </m:r>
                          </m:e>
                        </m:d>
                      </m:oMath>
                    </m:oMathPara>
                  </a14:m>
                  <a:endParaRPr lang="es-ES" dirty="0"/>
                </a:p>
              </p:txBody>
            </p:sp>
          </mc:Choice>
          <mc:Fallback xmlns="">
            <p:sp>
              <p:nvSpPr>
                <p:cNvPr id="24" name="23 Rectángulo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52435" y="4625736"/>
                  <a:ext cx="518604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22353" t="-121667" r="-90588" b="-188333"/>
                  </a:stretch>
                </a:blipFill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24 Rectángulo"/>
                <p:cNvSpPr/>
                <p:nvPr/>
              </p:nvSpPr>
              <p:spPr>
                <a:xfrm>
                  <a:off x="3352435" y="5276455"/>
                  <a:ext cx="50251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i="1" smtClean="0">
                            <a:latin typeface="Cambria Math"/>
                          </a:rPr>
                          <m:t>|</m:t>
                        </m:r>
                        <m:d>
                          <m:dPr>
                            <m:begChr m:val=""/>
                            <m:endChr m:val="⟩"/>
                            <m:ctrlPr>
                              <a:rPr lang="es-E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s-ES" b="0" i="1" smtClean="0">
                                <a:latin typeface="Cambria Math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es-ES" dirty="0"/>
                </a:p>
              </p:txBody>
            </p:sp>
          </mc:Choice>
          <mc:Fallback xmlns="">
            <p:sp>
              <p:nvSpPr>
                <p:cNvPr id="25" name="24 Rectángulo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52435" y="5276455"/>
                  <a:ext cx="502510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25301" t="-121667" r="-92771" b="-188333"/>
                  </a:stretch>
                </a:blipFill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6" name="25 CuadroTexto"/>
          <p:cNvSpPr txBox="1"/>
          <p:nvPr/>
        </p:nvSpPr>
        <p:spPr>
          <a:xfrm>
            <a:off x="5593504" y="4077072"/>
            <a:ext cx="2046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Puertas controladas</a:t>
            </a:r>
            <a:endParaRPr lang="es-ES" dirty="0"/>
          </a:p>
        </p:txBody>
      </p:sp>
      <p:sp>
        <p:nvSpPr>
          <p:cNvPr id="38" name="37 CuadroTexto"/>
          <p:cNvSpPr txBox="1"/>
          <p:nvPr/>
        </p:nvSpPr>
        <p:spPr>
          <a:xfrm>
            <a:off x="6434354" y="4882942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 smtClean="0"/>
              <a:t>=</a:t>
            </a:r>
            <a:endParaRPr lang="es-ES" sz="2800" dirty="0"/>
          </a:p>
        </p:txBody>
      </p:sp>
      <p:grpSp>
        <p:nvGrpSpPr>
          <p:cNvPr id="42" name="41 Grupo"/>
          <p:cNvGrpSpPr/>
          <p:nvPr/>
        </p:nvGrpSpPr>
        <p:grpSpPr>
          <a:xfrm>
            <a:off x="4268550" y="4644347"/>
            <a:ext cx="1949908" cy="1032798"/>
            <a:chOff x="822429" y="4644347"/>
            <a:chExt cx="1949908" cy="1032798"/>
          </a:xfrm>
        </p:grpSpPr>
        <p:grpSp>
          <p:nvGrpSpPr>
            <p:cNvPr id="32" name="31 Grupo"/>
            <p:cNvGrpSpPr/>
            <p:nvPr/>
          </p:nvGrpSpPr>
          <p:grpSpPr>
            <a:xfrm>
              <a:off x="1493541" y="4829013"/>
              <a:ext cx="1278796" cy="638780"/>
              <a:chOff x="2273362" y="2208218"/>
              <a:chExt cx="1278796" cy="638780"/>
            </a:xfrm>
          </p:grpSpPr>
          <p:cxnSp>
            <p:nvCxnSpPr>
              <p:cNvPr id="36" name="35 Conector recto"/>
              <p:cNvCxnSpPr/>
              <p:nvPr/>
            </p:nvCxnSpPr>
            <p:spPr>
              <a:xfrm>
                <a:off x="2273362" y="2208218"/>
                <a:ext cx="125943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" name="36 Conector recto"/>
              <p:cNvCxnSpPr/>
              <p:nvPr/>
            </p:nvCxnSpPr>
            <p:spPr>
              <a:xfrm>
                <a:off x="2292728" y="2846998"/>
                <a:ext cx="125943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3" name="32 Elipse"/>
            <p:cNvSpPr/>
            <p:nvPr/>
          </p:nvSpPr>
          <p:spPr>
            <a:xfrm>
              <a:off x="2088693" y="4775084"/>
              <a:ext cx="107858" cy="107858"/>
            </a:xfrm>
            <a:prstGeom prst="ellipse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35" name="34 Conector recto"/>
            <p:cNvCxnSpPr/>
            <p:nvPr/>
          </p:nvCxnSpPr>
          <p:spPr>
            <a:xfrm>
              <a:off x="2142622" y="4829013"/>
              <a:ext cx="0" cy="6321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29 Rectángulo"/>
                <p:cNvSpPr/>
                <p:nvPr/>
              </p:nvSpPr>
              <p:spPr>
                <a:xfrm>
                  <a:off x="822429" y="4644347"/>
                  <a:ext cx="51860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i="1" smtClean="0">
                            <a:latin typeface="Cambria Math"/>
                          </a:rPr>
                          <m:t>|</m:t>
                        </m:r>
                        <m:d>
                          <m:dPr>
                            <m:begChr m:val=""/>
                            <m:endChr m:val="⟩"/>
                            <m:ctrlPr>
                              <a:rPr lang="es-E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s-ES" b="0" i="1" smtClean="0">
                                <a:latin typeface="Cambria Math"/>
                              </a:rPr>
                              <m:t>𝑐</m:t>
                            </m:r>
                          </m:e>
                        </m:d>
                      </m:oMath>
                    </m:oMathPara>
                  </a14:m>
                  <a:endParaRPr lang="es-ES" dirty="0"/>
                </a:p>
              </p:txBody>
            </p:sp>
          </mc:Choice>
          <mc:Fallback xmlns="">
            <p:sp>
              <p:nvSpPr>
                <p:cNvPr id="30" name="29 Rectángulo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2429" y="4644347"/>
                  <a:ext cx="518604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l="-22353" t="-121667" r="-90588" b="-188333"/>
                  </a:stretch>
                </a:blipFill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30 Rectángulo"/>
                <p:cNvSpPr/>
                <p:nvPr/>
              </p:nvSpPr>
              <p:spPr>
                <a:xfrm>
                  <a:off x="822429" y="5295066"/>
                  <a:ext cx="50251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i="1" smtClean="0">
                            <a:latin typeface="Cambria Math"/>
                          </a:rPr>
                          <m:t>|</m:t>
                        </m:r>
                        <m:d>
                          <m:dPr>
                            <m:begChr m:val=""/>
                            <m:endChr m:val="⟩"/>
                            <m:ctrlPr>
                              <a:rPr lang="es-E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s-ES" b="0" i="1" smtClean="0">
                                <a:latin typeface="Cambria Math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es-ES" dirty="0"/>
                </a:p>
              </p:txBody>
            </p:sp>
          </mc:Choice>
          <mc:Fallback xmlns="">
            <p:sp>
              <p:nvSpPr>
                <p:cNvPr id="31" name="30 Rectángulo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2429" y="5295066"/>
                  <a:ext cx="502510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l="-25301" t="-121667" r="-92771" b="-188333"/>
                  </a:stretch>
                </a:blipFill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1" name="16 Rectángulo"/>
            <p:cNvSpPr/>
            <p:nvPr/>
          </p:nvSpPr>
          <p:spPr>
            <a:xfrm>
              <a:off x="1926598" y="5245097"/>
              <a:ext cx="432048" cy="4320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s-ES" dirty="0" smtClean="0"/>
                <a:t>X</a:t>
              </a:r>
              <a:endParaRPr lang="en-US" dirty="0"/>
            </a:p>
          </p:txBody>
        </p:sp>
      </p:grpSp>
      <p:sp>
        <p:nvSpPr>
          <p:cNvPr id="74" name="73 Rectángulo"/>
          <p:cNvSpPr/>
          <p:nvPr/>
        </p:nvSpPr>
        <p:spPr>
          <a:xfrm>
            <a:off x="4192542" y="4075494"/>
            <a:ext cx="4699938" cy="23778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77" name="76 Grupo"/>
          <p:cNvGrpSpPr/>
          <p:nvPr/>
        </p:nvGrpSpPr>
        <p:grpSpPr>
          <a:xfrm>
            <a:off x="446965" y="4362309"/>
            <a:ext cx="3259837" cy="1805789"/>
            <a:chOff x="386551" y="4506681"/>
            <a:chExt cx="3259837" cy="1805789"/>
          </a:xfrm>
        </p:grpSpPr>
        <p:grpSp>
          <p:nvGrpSpPr>
            <p:cNvPr id="46" name="45 Grupo"/>
            <p:cNvGrpSpPr/>
            <p:nvPr/>
          </p:nvGrpSpPr>
          <p:grpSpPr>
            <a:xfrm>
              <a:off x="985051" y="4706736"/>
              <a:ext cx="778637" cy="860742"/>
              <a:chOff x="2273362" y="2208218"/>
              <a:chExt cx="778637" cy="860742"/>
            </a:xfrm>
          </p:grpSpPr>
          <p:cxnSp>
            <p:nvCxnSpPr>
              <p:cNvPr id="47" name="46 Conector recto"/>
              <p:cNvCxnSpPr/>
              <p:nvPr/>
            </p:nvCxnSpPr>
            <p:spPr>
              <a:xfrm>
                <a:off x="2273362" y="2208218"/>
                <a:ext cx="778637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" name="48 Conector recto"/>
              <p:cNvCxnSpPr/>
              <p:nvPr/>
            </p:nvCxnSpPr>
            <p:spPr>
              <a:xfrm>
                <a:off x="2292728" y="2846998"/>
                <a:ext cx="759271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0" name="49 Rectángulo"/>
              <p:cNvSpPr/>
              <p:nvPr/>
            </p:nvSpPr>
            <p:spPr>
              <a:xfrm>
                <a:off x="2471029" y="2636912"/>
                <a:ext cx="432048" cy="43204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dirty="0" smtClean="0"/>
                  <a:t>X</a:t>
                </a:r>
                <a:endParaRPr lang="en-US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53 Rectángulo"/>
                <p:cNvSpPr/>
                <p:nvPr/>
              </p:nvSpPr>
              <p:spPr>
                <a:xfrm>
                  <a:off x="398272" y="4506681"/>
                  <a:ext cx="558999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2000" i="1">
                            <a:latin typeface="Cambria Math"/>
                          </a:rPr>
                          <m:t>|</m:t>
                        </m:r>
                        <m:d>
                          <m:dPr>
                            <m:begChr m:val=""/>
                            <m:endChr m:val="⟩"/>
                            <m:ctrlPr>
                              <a:rPr lang="es-ES" sz="20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s-ES" sz="2000" i="1">
                                <a:latin typeface="Cambria Math"/>
                              </a:rPr>
                              <m:t>0</m:t>
                            </m:r>
                          </m:e>
                        </m:d>
                      </m:oMath>
                    </m:oMathPara>
                  </a14:m>
                  <a:endParaRPr lang="es-ES" sz="2000" dirty="0"/>
                </a:p>
              </p:txBody>
            </p:sp>
          </mc:Choice>
          <mc:Fallback xmlns="">
            <p:sp>
              <p:nvSpPr>
                <p:cNvPr id="54" name="53 Rectángulo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8272" y="4506681"/>
                  <a:ext cx="558999" cy="400110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l="-21739" t="-124615" r="-88043" b="-186154"/>
                  </a:stretch>
                </a:blipFill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54 Rectángulo"/>
                <p:cNvSpPr/>
                <p:nvPr/>
              </p:nvSpPr>
              <p:spPr>
                <a:xfrm>
                  <a:off x="386551" y="5144552"/>
                  <a:ext cx="558999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2000" i="1">
                            <a:latin typeface="Cambria Math"/>
                          </a:rPr>
                          <m:t>|</m:t>
                        </m:r>
                        <m:d>
                          <m:dPr>
                            <m:begChr m:val=""/>
                            <m:endChr m:val="⟩"/>
                            <m:ctrlPr>
                              <a:rPr lang="es-ES" sz="20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s-ES" sz="2000" i="1">
                                <a:latin typeface="Cambria Math"/>
                              </a:rPr>
                              <m:t>0</m:t>
                            </m:r>
                          </m:e>
                        </m:d>
                      </m:oMath>
                    </m:oMathPara>
                  </a14:m>
                  <a:endParaRPr lang="es-ES" sz="2000" dirty="0"/>
                </a:p>
              </p:txBody>
            </p:sp>
          </mc:Choice>
          <mc:Fallback xmlns="">
            <p:sp>
              <p:nvSpPr>
                <p:cNvPr id="55" name="54 Rectángulo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6551" y="5144552"/>
                  <a:ext cx="558999" cy="400110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l="-21739" t="-122727" r="-88043" b="-181818"/>
                  </a:stretch>
                </a:blipFill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55 Rectángulo"/>
                <p:cNvSpPr/>
                <p:nvPr/>
              </p:nvSpPr>
              <p:spPr>
                <a:xfrm>
                  <a:off x="1763687" y="4506681"/>
                  <a:ext cx="558999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2000" i="1">
                            <a:latin typeface="Cambria Math"/>
                          </a:rPr>
                          <m:t>|</m:t>
                        </m:r>
                        <m:d>
                          <m:dPr>
                            <m:begChr m:val=""/>
                            <m:endChr m:val="⟩"/>
                            <m:ctrlPr>
                              <a:rPr lang="es-ES" sz="20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s-ES" sz="2000" i="1">
                                <a:latin typeface="Cambria Math"/>
                              </a:rPr>
                              <m:t>0</m:t>
                            </m:r>
                          </m:e>
                        </m:d>
                      </m:oMath>
                    </m:oMathPara>
                  </a14:m>
                  <a:endParaRPr lang="es-ES" sz="2000" dirty="0"/>
                </a:p>
              </p:txBody>
            </p:sp>
          </mc:Choice>
          <mc:Fallback xmlns="">
            <p:sp>
              <p:nvSpPr>
                <p:cNvPr id="56" name="55 Rectángulo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63687" y="4506681"/>
                  <a:ext cx="558999" cy="400110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l="-21739" t="-124615" r="-88043" b="-186154"/>
                  </a:stretch>
                </a:blipFill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56 Rectángulo"/>
                <p:cNvSpPr/>
                <p:nvPr/>
              </p:nvSpPr>
              <p:spPr>
                <a:xfrm>
                  <a:off x="1763688" y="5151399"/>
                  <a:ext cx="558999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2000" i="1" smtClean="0">
                            <a:latin typeface="Cambria Math"/>
                          </a:rPr>
                          <m:t>|</m:t>
                        </m:r>
                        <m:d>
                          <m:dPr>
                            <m:begChr m:val=""/>
                            <m:endChr m:val="⟩"/>
                            <m:ctrlPr>
                              <a:rPr lang="es-ES" sz="20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s-ES" sz="2000" b="0" i="1" smtClean="0">
                                <a:latin typeface="Cambria Math"/>
                              </a:rPr>
                              <m:t>1</m:t>
                            </m:r>
                          </m:e>
                        </m:d>
                      </m:oMath>
                    </m:oMathPara>
                  </a14:m>
                  <a:endParaRPr lang="es-ES" sz="2000" dirty="0"/>
                </a:p>
              </p:txBody>
            </p:sp>
          </mc:Choice>
          <mc:Fallback xmlns="">
            <p:sp>
              <p:nvSpPr>
                <p:cNvPr id="57" name="56 Rectángulo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63688" y="5151399"/>
                  <a:ext cx="558999" cy="400110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l="-21739" t="-122727" r="-88043" b="-181818"/>
                  </a:stretch>
                </a:blipFill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8" name="57 Grupo"/>
            <p:cNvGrpSpPr/>
            <p:nvPr/>
          </p:nvGrpSpPr>
          <p:grpSpPr>
            <a:xfrm>
              <a:off x="2308752" y="4506681"/>
              <a:ext cx="778637" cy="854804"/>
              <a:chOff x="2273362" y="1992194"/>
              <a:chExt cx="778637" cy="854804"/>
            </a:xfrm>
          </p:grpSpPr>
          <p:cxnSp>
            <p:nvCxnSpPr>
              <p:cNvPr id="59" name="58 Conector recto"/>
              <p:cNvCxnSpPr/>
              <p:nvPr/>
            </p:nvCxnSpPr>
            <p:spPr>
              <a:xfrm>
                <a:off x="2273362" y="2208218"/>
                <a:ext cx="778637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" name="59 Conector recto"/>
              <p:cNvCxnSpPr/>
              <p:nvPr/>
            </p:nvCxnSpPr>
            <p:spPr>
              <a:xfrm>
                <a:off x="2292728" y="2846998"/>
                <a:ext cx="759271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1" name="60 Rectángulo"/>
              <p:cNvSpPr/>
              <p:nvPr/>
            </p:nvSpPr>
            <p:spPr>
              <a:xfrm>
                <a:off x="2446656" y="1992194"/>
                <a:ext cx="432048" cy="43204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dirty="0" smtClean="0"/>
                  <a:t>X</a:t>
                </a:r>
                <a:endParaRPr lang="en-US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61 Rectángulo"/>
                <p:cNvSpPr/>
                <p:nvPr/>
              </p:nvSpPr>
              <p:spPr>
                <a:xfrm>
                  <a:off x="3087388" y="4522650"/>
                  <a:ext cx="558999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2000" i="1" smtClean="0">
                            <a:latin typeface="Cambria Math"/>
                          </a:rPr>
                          <m:t>|</m:t>
                        </m:r>
                        <m:d>
                          <m:dPr>
                            <m:begChr m:val=""/>
                            <m:endChr m:val="⟩"/>
                            <m:ctrlPr>
                              <a:rPr lang="es-ES" sz="20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s-ES" sz="2000" b="0" i="1" smtClean="0">
                                <a:latin typeface="Cambria Math"/>
                              </a:rPr>
                              <m:t>1</m:t>
                            </m:r>
                          </m:e>
                        </m:d>
                      </m:oMath>
                    </m:oMathPara>
                  </a14:m>
                  <a:endParaRPr lang="es-ES" sz="2000" dirty="0"/>
                </a:p>
              </p:txBody>
            </p:sp>
          </mc:Choice>
          <mc:Fallback xmlns="">
            <p:sp>
              <p:nvSpPr>
                <p:cNvPr id="62" name="61 Rectángulo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87388" y="4522650"/>
                  <a:ext cx="558999" cy="400110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l="-21739" t="-122727" r="-88043" b="-181818"/>
                  </a:stretch>
                </a:blipFill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62 Rectángulo"/>
                <p:cNvSpPr/>
                <p:nvPr/>
              </p:nvSpPr>
              <p:spPr>
                <a:xfrm>
                  <a:off x="3087389" y="5167368"/>
                  <a:ext cx="558999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2000" i="1" smtClean="0">
                            <a:latin typeface="Cambria Math"/>
                          </a:rPr>
                          <m:t>|</m:t>
                        </m:r>
                        <m:d>
                          <m:dPr>
                            <m:begChr m:val=""/>
                            <m:endChr m:val="⟩"/>
                            <m:ctrlPr>
                              <a:rPr lang="es-ES" sz="20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s-ES" sz="2000" b="0" i="1" smtClean="0">
                                <a:latin typeface="Cambria Math"/>
                              </a:rPr>
                              <m:t>1</m:t>
                            </m:r>
                          </m:e>
                        </m:d>
                      </m:oMath>
                    </m:oMathPara>
                  </a14:m>
                  <a:endParaRPr lang="es-ES" sz="2000" dirty="0"/>
                </a:p>
              </p:txBody>
            </p:sp>
          </mc:Choice>
          <mc:Fallback xmlns="">
            <p:sp>
              <p:nvSpPr>
                <p:cNvPr id="63" name="62 Rectángulo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87389" y="5167368"/>
                  <a:ext cx="558999" cy="400110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l="-21739" t="-122727" r="-88043" b="-181818"/>
                  </a:stretch>
                </a:blipFill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5" name="74 Flecha derecha"/>
            <p:cNvSpPr/>
            <p:nvPr/>
          </p:nvSpPr>
          <p:spPr>
            <a:xfrm>
              <a:off x="1304372" y="5664398"/>
              <a:ext cx="1477629" cy="648072"/>
            </a:xfrm>
            <a:prstGeom prst="rightArrow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smtClean="0">
                  <a:solidFill>
                    <a:sysClr val="windowText" lastClr="000000"/>
                  </a:solidFill>
                </a:rPr>
                <a:t>Tiempo</a:t>
              </a:r>
              <a:endParaRPr lang="es-ES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76" name="75 Rectángulo"/>
          <p:cNvSpPr/>
          <p:nvPr/>
        </p:nvSpPr>
        <p:spPr>
          <a:xfrm>
            <a:off x="237860" y="4077072"/>
            <a:ext cx="3678049" cy="23762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77 Rectángulo"/>
              <p:cNvSpPr/>
              <p:nvPr/>
            </p:nvSpPr>
            <p:spPr>
              <a:xfrm>
                <a:off x="4880370" y="5835955"/>
                <a:ext cx="347216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/>
                        </a:rPr>
                        <m:t>𝐶𝑁𝑂𝑇</m:t>
                      </m:r>
                      <m:d>
                        <m:dPr>
                          <m:ctrlPr>
                            <a:rPr lang="es-E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ES" i="1">
                              <a:latin typeface="Cambria Math"/>
                            </a:rPr>
                            <m:t>|</m:t>
                          </m:r>
                          <m:d>
                            <m:dPr>
                              <m:begChr m:val=""/>
                              <m:endChr m:val="⟩"/>
                              <m:ctrlPr>
                                <a:rPr lang="es-E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s-ES" i="1">
                                  <a:latin typeface="Cambria Math"/>
                                </a:rPr>
                                <m:t>𝑐</m:t>
                              </m:r>
                              <m:r>
                                <a:rPr lang="es-ES" b="0" i="1" smtClean="0">
                                  <a:latin typeface="Cambria Math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s-ES" b="0" i="1" smtClean="0">
                          <a:latin typeface="Cambria Math"/>
                        </a:rPr>
                        <m:t>=</m:t>
                      </m:r>
                      <m:r>
                        <a:rPr lang="es-ES" b="0" i="1" smtClean="0">
                          <a:latin typeface="Cambria Math"/>
                        </a:rPr>
                        <m:t>𝑠𝑖</m:t>
                      </m:r>
                      <m:r>
                        <a:rPr lang="es-ES" b="0" i="1" smtClean="0">
                          <a:latin typeface="Cambria Math"/>
                        </a:rPr>
                        <m:t>(|</m:t>
                      </m:r>
                      <m:d>
                        <m:dPr>
                          <m:begChr m:val=""/>
                          <m:endChr m:val="⟩"/>
                          <m:ctrlPr>
                            <a:rPr lang="es-E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/>
                            </a:rPr>
                            <m:t>𝑐</m:t>
                          </m:r>
                        </m:e>
                      </m:d>
                      <m:r>
                        <a:rPr lang="es-ES" b="0" i="1" smtClean="0">
                          <a:latin typeface="Cambria Math"/>
                        </a:rPr>
                        <m:t>=1)</m:t>
                      </m:r>
                      <m:r>
                        <a:rPr lang="es-ES" b="0" i="1" smtClean="0">
                          <a:latin typeface="Cambria Math"/>
                          <a:ea typeface="Cambria Math"/>
                        </a:rPr>
                        <m:t>→</m:t>
                      </m:r>
                      <m:r>
                        <a:rPr lang="es-ES" b="0" i="1" smtClean="0">
                          <a:latin typeface="Cambria Math"/>
                          <a:ea typeface="Cambria Math"/>
                        </a:rPr>
                        <m:t>𝑋</m:t>
                      </m:r>
                      <m:r>
                        <a:rPr lang="es-ES" i="1">
                          <a:latin typeface="Cambria Math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es-E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78" name="77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0370" y="5835955"/>
                <a:ext cx="3472169" cy="369332"/>
              </a:xfrm>
              <a:prstGeom prst="rect">
                <a:avLst/>
              </a:prstGeom>
              <a:blipFill rotWithShape="1">
                <a:blip r:embed="rId13"/>
                <a:stretch>
                  <a:fillRect t="-119672" r="-13708" b="-183607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8291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3245651" y="1124744"/>
            <a:ext cx="268535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4400" dirty="0" smtClean="0"/>
              <a:t>3</a:t>
            </a:r>
          </a:p>
          <a:p>
            <a:pPr algn="ctr"/>
            <a:r>
              <a:rPr lang="es-ES" sz="4400" dirty="0" smtClean="0"/>
              <a:t>Simulación</a:t>
            </a:r>
            <a:endParaRPr lang="es-ES" sz="4400" dirty="0"/>
          </a:p>
        </p:txBody>
      </p:sp>
    </p:spTree>
    <p:extLst>
      <p:ext uri="{BB962C8B-B14F-4D97-AF65-F5344CB8AC3E}">
        <p14:creationId xmlns:p14="http://schemas.microsoft.com/office/powerpoint/2010/main" val="3863637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/>
          <p:cNvSpPr/>
          <p:nvPr/>
        </p:nvSpPr>
        <p:spPr>
          <a:xfrm>
            <a:off x="4572000" y="2420888"/>
            <a:ext cx="4320480" cy="36724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dirty="0">
              <a:solidFill>
                <a:schemeClr val="tx1"/>
              </a:solidFill>
            </a:endParaRPr>
          </a:p>
        </p:txBody>
      </p:sp>
      <p:sp>
        <p:nvSpPr>
          <p:cNvPr id="8" name="7 Rectángulo"/>
          <p:cNvSpPr/>
          <p:nvPr/>
        </p:nvSpPr>
        <p:spPr>
          <a:xfrm>
            <a:off x="309577" y="2420888"/>
            <a:ext cx="4262423" cy="36724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dirty="0">
              <a:solidFill>
                <a:schemeClr val="tx1"/>
              </a:solidFill>
            </a:endParaRPr>
          </a:p>
        </p:txBody>
      </p:sp>
      <p:sp>
        <p:nvSpPr>
          <p:cNvPr id="4" name="3 Rectángulo"/>
          <p:cNvSpPr/>
          <p:nvPr/>
        </p:nvSpPr>
        <p:spPr>
          <a:xfrm>
            <a:off x="467544" y="4797152"/>
            <a:ext cx="5688632" cy="10081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 smtClean="0">
                <a:solidFill>
                  <a:schemeClr val="tx1"/>
                </a:solidFill>
              </a:rPr>
              <a:t>Simulación de estados cuánticos</a:t>
            </a:r>
            <a:endParaRPr lang="es-ES" sz="2400" dirty="0">
              <a:solidFill>
                <a:schemeClr val="tx1"/>
              </a:solidFill>
            </a:endParaRPr>
          </a:p>
        </p:txBody>
      </p:sp>
      <p:sp>
        <p:nvSpPr>
          <p:cNvPr id="5" name="4 Rectángulo"/>
          <p:cNvSpPr/>
          <p:nvPr/>
        </p:nvSpPr>
        <p:spPr>
          <a:xfrm>
            <a:off x="6372200" y="4797152"/>
            <a:ext cx="2304256" cy="10081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 smtClean="0">
                <a:solidFill>
                  <a:schemeClr val="tx1"/>
                </a:solidFill>
              </a:rPr>
              <a:t>Simulación de hardware</a:t>
            </a:r>
            <a:endParaRPr lang="es-ES" sz="2400" dirty="0">
              <a:solidFill>
                <a:schemeClr val="tx1"/>
              </a:solidFill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467544" y="3429000"/>
            <a:ext cx="4032448" cy="10081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 smtClean="0">
                <a:solidFill>
                  <a:schemeClr val="tx1"/>
                </a:solidFill>
              </a:rPr>
              <a:t>Simulación de circuitos cuánticos</a:t>
            </a:r>
            <a:endParaRPr lang="es-ES" sz="2400" dirty="0">
              <a:solidFill>
                <a:schemeClr val="tx1"/>
              </a:solidFill>
            </a:endParaRPr>
          </a:p>
        </p:txBody>
      </p:sp>
      <p:sp>
        <p:nvSpPr>
          <p:cNvPr id="7" name="6 Rectángulo"/>
          <p:cNvSpPr/>
          <p:nvPr/>
        </p:nvSpPr>
        <p:spPr>
          <a:xfrm>
            <a:off x="4644008" y="3429000"/>
            <a:ext cx="4032448" cy="10081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 smtClean="0">
                <a:solidFill>
                  <a:schemeClr val="tx1"/>
                </a:solidFill>
              </a:rPr>
              <a:t>Simulación del procesador cuántico</a:t>
            </a:r>
            <a:endParaRPr lang="es-ES" sz="2400" dirty="0">
              <a:solidFill>
                <a:schemeClr val="tx1"/>
              </a:solidFill>
            </a:endParaRPr>
          </a:p>
        </p:txBody>
      </p:sp>
      <p:sp>
        <p:nvSpPr>
          <p:cNvPr id="10" name="9 CuadroTexto"/>
          <p:cNvSpPr txBox="1"/>
          <p:nvPr/>
        </p:nvSpPr>
        <p:spPr>
          <a:xfrm>
            <a:off x="1752939" y="2651621"/>
            <a:ext cx="1375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 smtClean="0"/>
              <a:t>Qubit101</a:t>
            </a:r>
            <a:endParaRPr lang="es-ES" b="1" dirty="0"/>
          </a:p>
        </p:txBody>
      </p:sp>
      <p:sp>
        <p:nvSpPr>
          <p:cNvPr id="12" name="11 CuadroTexto"/>
          <p:cNvSpPr txBox="1"/>
          <p:nvPr/>
        </p:nvSpPr>
        <p:spPr>
          <a:xfrm>
            <a:off x="6227133" y="2651224"/>
            <a:ext cx="10102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 err="1" smtClean="0"/>
              <a:t>qMIPS</a:t>
            </a:r>
            <a:endParaRPr lang="es-ES" b="1" dirty="0"/>
          </a:p>
        </p:txBody>
      </p:sp>
      <p:sp>
        <p:nvSpPr>
          <p:cNvPr id="13" name="12 CuadroTexto"/>
          <p:cNvSpPr txBox="1"/>
          <p:nvPr/>
        </p:nvSpPr>
        <p:spPr>
          <a:xfrm>
            <a:off x="3335279" y="398910"/>
            <a:ext cx="24529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 smtClean="0"/>
              <a:t>Simulación</a:t>
            </a:r>
            <a:endParaRPr lang="es-ES" sz="4000" dirty="0"/>
          </a:p>
        </p:txBody>
      </p:sp>
      <p:sp>
        <p:nvSpPr>
          <p:cNvPr id="14" name="13 CuadroTexto"/>
          <p:cNvSpPr txBox="1"/>
          <p:nvPr/>
        </p:nvSpPr>
        <p:spPr>
          <a:xfrm>
            <a:off x="3288793" y="1106796"/>
            <a:ext cx="24994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i="1" dirty="0" smtClean="0"/>
              <a:t>Los simuladores</a:t>
            </a:r>
            <a:endParaRPr lang="es-ES" sz="2800" i="1" dirty="0"/>
          </a:p>
        </p:txBody>
      </p:sp>
    </p:spTree>
    <p:extLst>
      <p:ext uri="{BB962C8B-B14F-4D97-AF65-F5344CB8AC3E}">
        <p14:creationId xmlns:p14="http://schemas.microsoft.com/office/powerpoint/2010/main" val="2585783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2083209" y="1124744"/>
            <a:ext cx="501021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4400" dirty="0" smtClean="0"/>
              <a:t>1</a:t>
            </a:r>
          </a:p>
          <a:p>
            <a:pPr algn="ctr"/>
            <a:r>
              <a:rPr lang="es-ES" sz="4400" dirty="0" smtClean="0"/>
              <a:t>Información cuántica</a:t>
            </a:r>
            <a:endParaRPr lang="es-ES" sz="4400" dirty="0"/>
          </a:p>
        </p:txBody>
      </p:sp>
      <p:pic>
        <p:nvPicPr>
          <p:cNvPr id="5" name="2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653" y="3789040"/>
            <a:ext cx="6775319" cy="1549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089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3335279" y="398910"/>
            <a:ext cx="24529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 smtClean="0"/>
              <a:t>Simulación</a:t>
            </a:r>
            <a:endParaRPr lang="es-ES" sz="4000" dirty="0"/>
          </a:p>
        </p:txBody>
      </p:sp>
      <p:sp>
        <p:nvSpPr>
          <p:cNvPr id="5" name="4 CuadroTexto"/>
          <p:cNvSpPr txBox="1"/>
          <p:nvPr/>
        </p:nvSpPr>
        <p:spPr>
          <a:xfrm>
            <a:off x="1431200" y="1106796"/>
            <a:ext cx="62610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i="1" dirty="0" smtClean="0"/>
              <a:t>Motor de simulación de estados cuánticos</a:t>
            </a:r>
            <a:endParaRPr lang="es-ES" sz="2800" i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5 Rectángulo"/>
              <p:cNvSpPr/>
              <p:nvPr/>
            </p:nvSpPr>
            <p:spPr>
              <a:xfrm>
                <a:off x="2424997" y="2996952"/>
                <a:ext cx="427347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400" b="0" i="1" smtClean="0">
                          <a:latin typeface="Cambria Math"/>
                          <a:ea typeface="Cambria Math"/>
                        </a:rPr>
                        <m:t>𝛼</m:t>
                      </m:r>
                      <m:d>
                        <m:dPr>
                          <m:begChr m:val="|"/>
                          <m:endChr m:val="|"/>
                          <m:ctrlPr>
                            <a:rPr lang="es-ES" sz="2400" b="0" i="1" smtClean="0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⟩"/>
                              <m:ctrlPr>
                                <a:rPr lang="es-ES" sz="24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s-ES" sz="2400" i="1">
                                  <a:latin typeface="Cambria Math"/>
                                </a:rPr>
                                <m:t>0</m:t>
                              </m:r>
                              <m:r>
                                <a:rPr lang="es-ES" sz="2400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</m:d>
                          <m:r>
                            <a:rPr lang="es-ES" sz="2400" b="0" i="1" smtClean="0">
                              <a:latin typeface="Cambria Math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l-GR" sz="2400" b="0" i="1" smtClean="0">
                              <a:latin typeface="Cambria Math"/>
                              <a:ea typeface="Cambria Math"/>
                            </a:rPr>
                            <m:t>β</m:t>
                          </m:r>
                        </m:e>
                      </m:d>
                      <m:d>
                        <m:dPr>
                          <m:begChr m:val=""/>
                          <m:endChr m:val="⟩"/>
                          <m:ctrlPr>
                            <a:rPr lang="es-ES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ES" sz="2400" b="0" i="1" smtClean="0">
                              <a:latin typeface="Cambria Math"/>
                            </a:rPr>
                            <m:t>0</m:t>
                          </m:r>
                          <m:r>
                            <a:rPr lang="es-ES" sz="2400" i="1">
                              <a:latin typeface="Cambria Math"/>
                            </a:rPr>
                            <m:t>1</m:t>
                          </m:r>
                        </m:e>
                      </m:d>
                      <m:r>
                        <a:rPr lang="es-ES" sz="2400" b="0" i="1" smtClean="0">
                          <a:latin typeface="Cambria Math"/>
                        </a:rPr>
                        <m:t>+</m:t>
                      </m:r>
                      <m:r>
                        <a:rPr lang="es-ES" sz="2400" i="1" smtClean="0">
                          <a:latin typeface="Cambria Math"/>
                          <a:ea typeface="Cambria Math"/>
                        </a:rPr>
                        <m:t>𝛾</m:t>
                      </m:r>
                      <m:d>
                        <m:dPr>
                          <m:begChr m:val="|"/>
                          <m:endChr m:val="|"/>
                          <m:ctrlPr>
                            <a:rPr lang="es-ES" sz="2400" i="1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⟩"/>
                              <m:ctrlPr>
                                <a:rPr lang="es-ES" sz="24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s-ES" sz="2400" b="0" i="1" smtClean="0">
                                  <a:latin typeface="Cambria Math"/>
                                </a:rPr>
                                <m:t>1</m:t>
                              </m:r>
                              <m:r>
                                <a:rPr lang="es-ES" sz="2400" i="1">
                                  <a:latin typeface="Cambria Math"/>
                                </a:rPr>
                                <m:t>0</m:t>
                              </m:r>
                            </m:e>
                          </m:d>
                          <m:r>
                            <a:rPr lang="es-ES" sz="2400" i="1">
                              <a:latin typeface="Cambria Math"/>
                            </a:rPr>
                            <m:t>+</m:t>
                          </m:r>
                          <m:r>
                            <a:rPr lang="el-GR" sz="2400" i="1" smtClean="0">
                              <a:latin typeface="Cambria Math"/>
                              <a:ea typeface="Cambria Math"/>
                            </a:rPr>
                            <m:t>𝛿</m:t>
                          </m:r>
                        </m:e>
                      </m:d>
                      <m:d>
                        <m:dPr>
                          <m:begChr m:val=""/>
                          <m:endChr m:val="⟩"/>
                          <m:ctrlPr>
                            <a:rPr lang="es-ES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ES" sz="2400" b="0" i="1" smtClean="0">
                              <a:latin typeface="Cambria Math"/>
                            </a:rPr>
                            <m:t>1</m:t>
                          </m:r>
                          <m:r>
                            <a:rPr lang="es-ES" sz="2400" i="1">
                              <a:latin typeface="Cambria Math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s-ES" sz="2400" dirty="0"/>
              </a:p>
            </p:txBody>
          </p:sp>
        </mc:Choice>
        <mc:Fallback>
          <p:sp>
            <p:nvSpPr>
              <p:cNvPr id="6" name="5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4997" y="2996952"/>
                <a:ext cx="4273478" cy="461665"/>
              </a:xfrm>
              <a:prstGeom prst="rect">
                <a:avLst/>
              </a:prstGeom>
              <a:blipFill rotWithShape="1">
                <a:blip r:embed="rId2"/>
                <a:stretch>
                  <a:fillRect t="-132000" r="-13980" b="-198667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2 Flecha a la derecha con bandas"/>
          <p:cNvSpPr/>
          <p:nvPr/>
        </p:nvSpPr>
        <p:spPr>
          <a:xfrm rot="5400000">
            <a:off x="4093685" y="3501008"/>
            <a:ext cx="936104" cy="1368152"/>
          </a:xfrm>
          <a:prstGeom prst="strip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30164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2267744" y="398910"/>
            <a:ext cx="45637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 smtClean="0"/>
              <a:t>Información cuántica</a:t>
            </a:r>
            <a:endParaRPr lang="es-ES" sz="4000" dirty="0"/>
          </a:p>
        </p:txBody>
      </p:sp>
      <p:sp>
        <p:nvSpPr>
          <p:cNvPr id="9" name="8 CuadroTexto"/>
          <p:cNvSpPr txBox="1"/>
          <p:nvPr/>
        </p:nvSpPr>
        <p:spPr>
          <a:xfrm>
            <a:off x="1282112" y="2283813"/>
            <a:ext cx="22697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 smtClean="0"/>
              <a:t>Física clásica</a:t>
            </a:r>
            <a:endParaRPr lang="es-ES" sz="3200" dirty="0"/>
          </a:p>
        </p:txBody>
      </p:sp>
      <p:sp>
        <p:nvSpPr>
          <p:cNvPr id="10" name="9 CuadroTexto"/>
          <p:cNvSpPr txBox="1"/>
          <p:nvPr/>
        </p:nvSpPr>
        <p:spPr>
          <a:xfrm>
            <a:off x="1126107" y="5364505"/>
            <a:ext cx="25817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 smtClean="0"/>
              <a:t>Física cuántica</a:t>
            </a:r>
            <a:endParaRPr lang="es-ES" sz="3200" dirty="0"/>
          </a:p>
        </p:txBody>
      </p:sp>
      <p:sp>
        <p:nvSpPr>
          <p:cNvPr id="11" name="10 Flecha abajo"/>
          <p:cNvSpPr/>
          <p:nvPr/>
        </p:nvSpPr>
        <p:spPr>
          <a:xfrm>
            <a:off x="1837845" y="2883446"/>
            <a:ext cx="1158320" cy="2495917"/>
          </a:xfrm>
          <a:prstGeom prst="downArrow">
            <a:avLst/>
          </a:prstGeom>
          <a:noFill/>
          <a:ln w="285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s-ES" sz="2400" b="1" dirty="0" smtClean="0">
                <a:solidFill>
                  <a:sysClr val="windowText" lastClr="000000"/>
                </a:solidFill>
              </a:rPr>
              <a:t>Miniaturización</a:t>
            </a:r>
            <a:endParaRPr lang="es-ES" b="1" dirty="0">
              <a:solidFill>
                <a:sysClr val="windowText" lastClr="000000"/>
              </a:solidFill>
            </a:endParaRPr>
          </a:p>
        </p:txBody>
      </p:sp>
      <p:sp>
        <p:nvSpPr>
          <p:cNvPr id="12" name="11 CuadroTexto"/>
          <p:cNvSpPr txBox="1"/>
          <p:nvPr/>
        </p:nvSpPr>
        <p:spPr>
          <a:xfrm>
            <a:off x="2157329" y="1143611"/>
            <a:ext cx="47845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i="1" dirty="0" smtClean="0"/>
              <a:t>El ¿límite? en la miniaturización</a:t>
            </a:r>
            <a:endParaRPr lang="es-ES" sz="2800" i="1" dirty="0"/>
          </a:p>
        </p:txBody>
      </p:sp>
      <p:sp>
        <p:nvSpPr>
          <p:cNvPr id="15" name="14 CuadroTexto"/>
          <p:cNvSpPr txBox="1"/>
          <p:nvPr/>
        </p:nvSpPr>
        <p:spPr>
          <a:xfrm>
            <a:off x="4298094" y="2060848"/>
            <a:ext cx="2465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Partículas bien definidas</a:t>
            </a:r>
            <a:endParaRPr lang="es-ES" dirty="0"/>
          </a:p>
        </p:txBody>
      </p:sp>
      <p:sp>
        <p:nvSpPr>
          <p:cNvPr id="16" name="15 CuadroTexto"/>
          <p:cNvSpPr txBox="1"/>
          <p:nvPr/>
        </p:nvSpPr>
        <p:spPr>
          <a:xfrm>
            <a:off x="5200052" y="2446784"/>
            <a:ext cx="3221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Sistemas fácilmente observables</a:t>
            </a:r>
            <a:endParaRPr lang="es-ES" dirty="0"/>
          </a:p>
        </p:txBody>
      </p:sp>
      <p:sp>
        <p:nvSpPr>
          <p:cNvPr id="17" name="16 CuadroTexto"/>
          <p:cNvSpPr txBox="1"/>
          <p:nvPr/>
        </p:nvSpPr>
        <p:spPr>
          <a:xfrm>
            <a:off x="3995936" y="2918003"/>
            <a:ext cx="1770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Estados robustos</a:t>
            </a:r>
            <a:endParaRPr lang="es-ES" dirty="0"/>
          </a:p>
        </p:txBody>
      </p:sp>
      <p:sp>
        <p:nvSpPr>
          <p:cNvPr id="19" name="18 CuadroTexto"/>
          <p:cNvSpPr txBox="1"/>
          <p:nvPr/>
        </p:nvSpPr>
        <p:spPr>
          <a:xfrm>
            <a:off x="5646563" y="4725144"/>
            <a:ext cx="1920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¿Partícula o onda?</a:t>
            </a:r>
          </a:p>
        </p:txBody>
      </p:sp>
      <p:sp>
        <p:nvSpPr>
          <p:cNvPr id="20" name="19 CuadroTexto"/>
          <p:cNvSpPr txBox="1"/>
          <p:nvPr/>
        </p:nvSpPr>
        <p:spPr>
          <a:xfrm>
            <a:off x="3995936" y="5169478"/>
            <a:ext cx="342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Estados extremadamente frágiles</a:t>
            </a:r>
            <a:endParaRPr lang="es-ES" dirty="0"/>
          </a:p>
        </p:txBody>
      </p:sp>
      <p:sp>
        <p:nvSpPr>
          <p:cNvPr id="21" name="20 CuadroTexto"/>
          <p:cNvSpPr txBox="1"/>
          <p:nvPr/>
        </p:nvSpPr>
        <p:spPr>
          <a:xfrm>
            <a:off x="5399412" y="5753124"/>
            <a:ext cx="3192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Observar un sistema lo modifica</a:t>
            </a:r>
            <a:endParaRPr lang="es-ES" dirty="0"/>
          </a:p>
        </p:txBody>
      </p:sp>
      <p:sp>
        <p:nvSpPr>
          <p:cNvPr id="22" name="21 CuadroTexto"/>
          <p:cNvSpPr txBox="1"/>
          <p:nvPr/>
        </p:nvSpPr>
        <p:spPr>
          <a:xfrm>
            <a:off x="6156176" y="3286402"/>
            <a:ext cx="2064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Posición y velocidad</a:t>
            </a:r>
            <a:endParaRPr lang="es-ES" dirty="0"/>
          </a:p>
        </p:txBody>
      </p:sp>
      <p:sp>
        <p:nvSpPr>
          <p:cNvPr id="23" name="22 CuadroTexto"/>
          <p:cNvSpPr txBox="1"/>
          <p:nvPr/>
        </p:nvSpPr>
        <p:spPr>
          <a:xfrm>
            <a:off x="4196823" y="6135378"/>
            <a:ext cx="13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Probabilidad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64257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2267744" y="398910"/>
            <a:ext cx="45637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 smtClean="0"/>
              <a:t>Información cuántica</a:t>
            </a:r>
            <a:endParaRPr lang="es-ES" sz="4000" dirty="0"/>
          </a:p>
        </p:txBody>
      </p:sp>
      <p:grpSp>
        <p:nvGrpSpPr>
          <p:cNvPr id="22" name="21 Grupo"/>
          <p:cNvGrpSpPr/>
          <p:nvPr/>
        </p:nvGrpSpPr>
        <p:grpSpPr>
          <a:xfrm>
            <a:off x="-108520" y="3154885"/>
            <a:ext cx="4104456" cy="2840124"/>
            <a:chOff x="1331640" y="2667000"/>
            <a:chExt cx="4104456" cy="2840124"/>
          </a:xfrm>
        </p:grpSpPr>
        <p:cxnSp>
          <p:nvCxnSpPr>
            <p:cNvPr id="6" name="5 Conector recto"/>
            <p:cNvCxnSpPr/>
            <p:nvPr/>
          </p:nvCxnSpPr>
          <p:spPr>
            <a:xfrm>
              <a:off x="2195736" y="4251176"/>
              <a:ext cx="151216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7 Conector recto"/>
            <p:cNvCxnSpPr/>
            <p:nvPr/>
          </p:nvCxnSpPr>
          <p:spPr>
            <a:xfrm flipV="1">
              <a:off x="3707904" y="2667000"/>
              <a:ext cx="0" cy="158417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9 Conector recto"/>
            <p:cNvCxnSpPr/>
            <p:nvPr/>
          </p:nvCxnSpPr>
          <p:spPr>
            <a:xfrm>
              <a:off x="3707904" y="2667000"/>
              <a:ext cx="28803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11 Conector recto"/>
            <p:cNvCxnSpPr/>
            <p:nvPr/>
          </p:nvCxnSpPr>
          <p:spPr>
            <a:xfrm>
              <a:off x="3995936" y="2667000"/>
              <a:ext cx="0" cy="158417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14 Conector recto"/>
            <p:cNvCxnSpPr/>
            <p:nvPr/>
          </p:nvCxnSpPr>
          <p:spPr>
            <a:xfrm>
              <a:off x="3995936" y="4251176"/>
              <a:ext cx="144016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18 Arco"/>
            <p:cNvSpPr/>
            <p:nvPr/>
          </p:nvSpPr>
          <p:spPr>
            <a:xfrm>
              <a:off x="1331640" y="3647492"/>
              <a:ext cx="1032148" cy="1207368"/>
            </a:xfrm>
            <a:prstGeom prst="arc">
              <a:avLst>
                <a:gd name="adj1" fmla="val 17624655"/>
                <a:gd name="adj2" fmla="val 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0" name="19 Arco"/>
            <p:cNvSpPr/>
            <p:nvPr/>
          </p:nvSpPr>
          <p:spPr>
            <a:xfrm flipH="1">
              <a:off x="2363788" y="2995228"/>
              <a:ext cx="2295872" cy="2511896"/>
            </a:xfrm>
            <a:prstGeom prst="arc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6" name="15 Elipse"/>
            <p:cNvSpPr/>
            <p:nvPr/>
          </p:nvSpPr>
          <p:spPr>
            <a:xfrm>
              <a:off x="3331704" y="2815208"/>
              <a:ext cx="360040" cy="3600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cxnSp>
        <p:nvCxnSpPr>
          <p:cNvPr id="33" name="32 Conector recto"/>
          <p:cNvCxnSpPr/>
          <p:nvPr/>
        </p:nvCxnSpPr>
        <p:spPr>
          <a:xfrm>
            <a:off x="755576" y="3507403"/>
            <a:ext cx="7668738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35 CuadroTexto"/>
          <p:cNvSpPr txBox="1"/>
          <p:nvPr/>
        </p:nvSpPr>
        <p:spPr>
          <a:xfrm>
            <a:off x="4031651" y="3276570"/>
            <a:ext cx="1116588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" sz="2400" dirty="0" smtClean="0"/>
              <a:t>Energía</a:t>
            </a:r>
            <a:endParaRPr lang="es-ES" sz="2400" dirty="0"/>
          </a:p>
        </p:txBody>
      </p:sp>
      <p:grpSp>
        <p:nvGrpSpPr>
          <p:cNvPr id="71" name="70 Grupo"/>
          <p:cNvGrpSpPr/>
          <p:nvPr/>
        </p:nvGrpSpPr>
        <p:grpSpPr>
          <a:xfrm>
            <a:off x="5183954" y="3154885"/>
            <a:ext cx="3240360" cy="1584177"/>
            <a:chOff x="5183954" y="3154885"/>
            <a:chExt cx="3240360" cy="1584177"/>
          </a:xfrm>
        </p:grpSpPr>
        <p:grpSp>
          <p:nvGrpSpPr>
            <p:cNvPr id="38" name="37 Grupo"/>
            <p:cNvGrpSpPr/>
            <p:nvPr/>
          </p:nvGrpSpPr>
          <p:grpSpPr>
            <a:xfrm>
              <a:off x="5183954" y="3154885"/>
              <a:ext cx="3240360" cy="1584176"/>
              <a:chOff x="4932040" y="2237538"/>
              <a:chExt cx="3240360" cy="1584176"/>
            </a:xfrm>
          </p:grpSpPr>
          <p:cxnSp>
            <p:nvCxnSpPr>
              <p:cNvPr id="24" name="23 Conector recto"/>
              <p:cNvCxnSpPr/>
              <p:nvPr/>
            </p:nvCxnSpPr>
            <p:spPr>
              <a:xfrm>
                <a:off x="4932040" y="3821714"/>
                <a:ext cx="151216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24 Conector recto"/>
              <p:cNvCxnSpPr/>
              <p:nvPr/>
            </p:nvCxnSpPr>
            <p:spPr>
              <a:xfrm flipV="1">
                <a:off x="6444208" y="2237538"/>
                <a:ext cx="0" cy="158417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25 Conector recto"/>
              <p:cNvCxnSpPr/>
              <p:nvPr/>
            </p:nvCxnSpPr>
            <p:spPr>
              <a:xfrm>
                <a:off x="6444208" y="2237538"/>
                <a:ext cx="288032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26 Conector recto"/>
              <p:cNvCxnSpPr/>
              <p:nvPr/>
            </p:nvCxnSpPr>
            <p:spPr>
              <a:xfrm>
                <a:off x="6732240" y="2237538"/>
                <a:ext cx="0" cy="158417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27 Conector recto"/>
              <p:cNvCxnSpPr/>
              <p:nvPr/>
            </p:nvCxnSpPr>
            <p:spPr>
              <a:xfrm>
                <a:off x="6732240" y="3821714"/>
                <a:ext cx="144016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9" name="58 Grupo"/>
            <p:cNvGrpSpPr/>
            <p:nvPr/>
          </p:nvGrpSpPr>
          <p:grpSpPr>
            <a:xfrm>
              <a:off x="5408957" y="3507404"/>
              <a:ext cx="2295277" cy="1231658"/>
              <a:chOff x="3267076" y="1295285"/>
              <a:chExt cx="1643259" cy="1448996"/>
            </a:xfrm>
          </p:grpSpPr>
          <p:sp>
            <p:nvSpPr>
              <p:cNvPr id="56" name="55 Forma libre"/>
              <p:cNvSpPr/>
              <p:nvPr/>
            </p:nvSpPr>
            <p:spPr>
              <a:xfrm>
                <a:off x="3267076" y="1301195"/>
                <a:ext cx="935832" cy="1443086"/>
              </a:xfrm>
              <a:custGeom>
                <a:avLst/>
                <a:gdLst>
                  <a:gd name="connsiteX0" fmla="*/ 0 w 914400"/>
                  <a:gd name="connsiteY0" fmla="*/ 1426855 h 1446986"/>
                  <a:gd name="connsiteX1" fmla="*/ 333375 w 914400"/>
                  <a:gd name="connsiteY1" fmla="*/ 1264930 h 1446986"/>
                  <a:gd name="connsiteX2" fmla="*/ 723900 w 914400"/>
                  <a:gd name="connsiteY2" fmla="*/ 102880 h 1446986"/>
                  <a:gd name="connsiteX3" fmla="*/ 914400 w 914400"/>
                  <a:gd name="connsiteY3" fmla="*/ 131455 h 1446986"/>
                  <a:gd name="connsiteX0" fmla="*/ 0 w 923925"/>
                  <a:gd name="connsiteY0" fmla="*/ 1427856 h 1447987"/>
                  <a:gd name="connsiteX1" fmla="*/ 333375 w 923925"/>
                  <a:gd name="connsiteY1" fmla="*/ 1265931 h 1447987"/>
                  <a:gd name="connsiteX2" fmla="*/ 723900 w 923925"/>
                  <a:gd name="connsiteY2" fmla="*/ 103881 h 1447987"/>
                  <a:gd name="connsiteX3" fmla="*/ 923925 w 923925"/>
                  <a:gd name="connsiteY3" fmla="*/ 130074 h 1447987"/>
                  <a:gd name="connsiteX0" fmla="*/ 0 w 947738"/>
                  <a:gd name="connsiteY0" fmla="*/ 1425867 h 1445998"/>
                  <a:gd name="connsiteX1" fmla="*/ 333375 w 947738"/>
                  <a:gd name="connsiteY1" fmla="*/ 1263942 h 1445998"/>
                  <a:gd name="connsiteX2" fmla="*/ 723900 w 947738"/>
                  <a:gd name="connsiteY2" fmla="*/ 101892 h 1445998"/>
                  <a:gd name="connsiteX3" fmla="*/ 947738 w 947738"/>
                  <a:gd name="connsiteY3" fmla="*/ 132847 h 1445998"/>
                  <a:gd name="connsiteX0" fmla="*/ 0 w 935832"/>
                  <a:gd name="connsiteY0" fmla="*/ 1422955 h 1443086"/>
                  <a:gd name="connsiteX1" fmla="*/ 333375 w 935832"/>
                  <a:gd name="connsiteY1" fmla="*/ 1261030 h 1443086"/>
                  <a:gd name="connsiteX2" fmla="*/ 723900 w 935832"/>
                  <a:gd name="connsiteY2" fmla="*/ 98980 h 1443086"/>
                  <a:gd name="connsiteX3" fmla="*/ 935832 w 935832"/>
                  <a:gd name="connsiteY3" fmla="*/ 137079 h 14430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35832" h="1443086">
                    <a:moveTo>
                      <a:pt x="0" y="1422955"/>
                    </a:moveTo>
                    <a:cubicBezTo>
                      <a:pt x="106362" y="1452324"/>
                      <a:pt x="212725" y="1481693"/>
                      <a:pt x="333375" y="1261030"/>
                    </a:cubicBezTo>
                    <a:cubicBezTo>
                      <a:pt x="454025" y="1040367"/>
                      <a:pt x="623491" y="286305"/>
                      <a:pt x="723900" y="98980"/>
                    </a:cubicBezTo>
                    <a:cubicBezTo>
                      <a:pt x="824310" y="-88345"/>
                      <a:pt x="889000" y="28335"/>
                      <a:pt x="935832" y="137079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57" name="56 Forma libre"/>
              <p:cNvSpPr/>
              <p:nvPr/>
            </p:nvSpPr>
            <p:spPr>
              <a:xfrm flipH="1">
                <a:off x="3979266" y="1295285"/>
                <a:ext cx="931069" cy="1448996"/>
              </a:xfrm>
              <a:custGeom>
                <a:avLst/>
                <a:gdLst>
                  <a:gd name="connsiteX0" fmla="*/ 0 w 914400"/>
                  <a:gd name="connsiteY0" fmla="*/ 1426855 h 1446986"/>
                  <a:gd name="connsiteX1" fmla="*/ 333375 w 914400"/>
                  <a:gd name="connsiteY1" fmla="*/ 1264930 h 1446986"/>
                  <a:gd name="connsiteX2" fmla="*/ 723900 w 914400"/>
                  <a:gd name="connsiteY2" fmla="*/ 102880 h 1446986"/>
                  <a:gd name="connsiteX3" fmla="*/ 914400 w 914400"/>
                  <a:gd name="connsiteY3" fmla="*/ 131455 h 1446986"/>
                  <a:gd name="connsiteX0" fmla="*/ 0 w 931069"/>
                  <a:gd name="connsiteY0" fmla="*/ 1428865 h 1448996"/>
                  <a:gd name="connsiteX1" fmla="*/ 333375 w 931069"/>
                  <a:gd name="connsiteY1" fmla="*/ 1266940 h 1448996"/>
                  <a:gd name="connsiteX2" fmla="*/ 723900 w 931069"/>
                  <a:gd name="connsiteY2" fmla="*/ 104890 h 1448996"/>
                  <a:gd name="connsiteX3" fmla="*/ 931069 w 931069"/>
                  <a:gd name="connsiteY3" fmla="*/ 128703 h 1448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31069" h="1448996">
                    <a:moveTo>
                      <a:pt x="0" y="1428865"/>
                    </a:moveTo>
                    <a:cubicBezTo>
                      <a:pt x="106362" y="1458234"/>
                      <a:pt x="212725" y="1487603"/>
                      <a:pt x="333375" y="1266940"/>
                    </a:cubicBezTo>
                    <a:cubicBezTo>
                      <a:pt x="454025" y="1046277"/>
                      <a:pt x="624284" y="294596"/>
                      <a:pt x="723900" y="104890"/>
                    </a:cubicBezTo>
                    <a:cubicBezTo>
                      <a:pt x="823516" y="-84816"/>
                      <a:pt x="884237" y="19959"/>
                      <a:pt x="931069" y="128703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</p:grpSp>
      <p:sp>
        <p:nvSpPr>
          <p:cNvPr id="60" name="59 CuadroTexto"/>
          <p:cNvSpPr txBox="1"/>
          <p:nvPr/>
        </p:nvSpPr>
        <p:spPr>
          <a:xfrm>
            <a:off x="1406515" y="2338564"/>
            <a:ext cx="20061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 smtClean="0"/>
              <a:t>Física clásica</a:t>
            </a:r>
            <a:endParaRPr lang="es-ES" sz="2800" dirty="0"/>
          </a:p>
        </p:txBody>
      </p:sp>
      <p:sp>
        <p:nvSpPr>
          <p:cNvPr id="61" name="60 CuadroTexto"/>
          <p:cNvSpPr txBox="1"/>
          <p:nvPr/>
        </p:nvSpPr>
        <p:spPr>
          <a:xfrm>
            <a:off x="5700852" y="2344939"/>
            <a:ext cx="22785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 smtClean="0"/>
              <a:t>Física cuántica</a:t>
            </a:r>
            <a:endParaRPr lang="es-ES" sz="2800" dirty="0"/>
          </a:p>
        </p:txBody>
      </p:sp>
      <p:sp>
        <p:nvSpPr>
          <p:cNvPr id="62" name="61 CuadroTexto"/>
          <p:cNvSpPr txBox="1"/>
          <p:nvPr/>
        </p:nvSpPr>
        <p:spPr>
          <a:xfrm>
            <a:off x="1069495" y="4159912"/>
            <a:ext cx="1002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Partícula</a:t>
            </a:r>
            <a:endParaRPr lang="es-ES" dirty="0"/>
          </a:p>
        </p:txBody>
      </p:sp>
      <p:cxnSp>
        <p:nvCxnSpPr>
          <p:cNvPr id="64" name="63 Conector recto de flecha"/>
          <p:cNvCxnSpPr>
            <a:stCxn id="62" idx="0"/>
            <a:endCxn id="16" idx="3"/>
          </p:cNvCxnSpPr>
          <p:nvPr/>
        </p:nvCxnSpPr>
        <p:spPr>
          <a:xfrm flipV="1">
            <a:off x="1570530" y="3610406"/>
            <a:ext cx="373741" cy="54950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64 CuadroTexto"/>
          <p:cNvSpPr txBox="1"/>
          <p:nvPr/>
        </p:nvSpPr>
        <p:spPr>
          <a:xfrm>
            <a:off x="955271" y="5336261"/>
            <a:ext cx="29129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i="1" dirty="0" smtClean="0"/>
              <a:t>Es </a:t>
            </a:r>
            <a:r>
              <a:rPr lang="es-ES" b="1" i="1" dirty="0" smtClean="0"/>
              <a:t>imposible</a:t>
            </a:r>
            <a:r>
              <a:rPr lang="es-ES" i="1" dirty="0" smtClean="0"/>
              <a:t> que la partícula </a:t>
            </a:r>
          </a:p>
          <a:p>
            <a:pPr algn="ctr"/>
            <a:r>
              <a:rPr lang="es-ES" i="1" dirty="0" smtClean="0"/>
              <a:t>supere la barrera</a:t>
            </a:r>
            <a:endParaRPr lang="es-ES" i="1" dirty="0"/>
          </a:p>
        </p:txBody>
      </p:sp>
      <p:sp>
        <p:nvSpPr>
          <p:cNvPr id="66" name="65 CuadroTexto"/>
          <p:cNvSpPr txBox="1"/>
          <p:nvPr/>
        </p:nvSpPr>
        <p:spPr>
          <a:xfrm>
            <a:off x="4549619" y="3983290"/>
            <a:ext cx="1002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Partícula</a:t>
            </a:r>
            <a:endParaRPr lang="es-ES" dirty="0"/>
          </a:p>
        </p:txBody>
      </p:sp>
      <p:cxnSp>
        <p:nvCxnSpPr>
          <p:cNvPr id="67" name="66 Conector recto de flecha"/>
          <p:cNvCxnSpPr>
            <a:stCxn id="66" idx="3"/>
            <a:endCxn id="56" idx="1"/>
          </p:cNvCxnSpPr>
          <p:nvPr/>
        </p:nvCxnSpPr>
        <p:spPr>
          <a:xfrm>
            <a:off x="5551688" y="4167956"/>
            <a:ext cx="322922" cy="41635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69 CuadroTexto"/>
          <p:cNvSpPr txBox="1"/>
          <p:nvPr/>
        </p:nvSpPr>
        <p:spPr>
          <a:xfrm>
            <a:off x="4908014" y="5336260"/>
            <a:ext cx="35762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i="1" dirty="0" smtClean="0"/>
              <a:t>La partícula tiene una cierta </a:t>
            </a:r>
            <a:r>
              <a:rPr lang="es-ES" b="1" i="1" dirty="0" smtClean="0"/>
              <a:t>probabilidad</a:t>
            </a:r>
            <a:r>
              <a:rPr lang="es-ES" i="1" dirty="0" smtClean="0"/>
              <a:t> de superar la barrera</a:t>
            </a:r>
            <a:endParaRPr lang="es-ES" i="1" dirty="0"/>
          </a:p>
        </p:txBody>
      </p:sp>
      <p:sp>
        <p:nvSpPr>
          <p:cNvPr id="72" name="71 CuadroTexto"/>
          <p:cNvSpPr txBox="1"/>
          <p:nvPr/>
        </p:nvSpPr>
        <p:spPr>
          <a:xfrm>
            <a:off x="3412705" y="1143611"/>
            <a:ext cx="22738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i="1" dirty="0" smtClean="0"/>
              <a:t>El efecto túnel</a:t>
            </a:r>
            <a:endParaRPr lang="es-ES" sz="2800" i="1" dirty="0"/>
          </a:p>
        </p:txBody>
      </p:sp>
      <p:sp>
        <p:nvSpPr>
          <p:cNvPr id="73" name="72 CuadroTexto"/>
          <p:cNvSpPr txBox="1"/>
          <p:nvPr/>
        </p:nvSpPr>
        <p:spPr>
          <a:xfrm>
            <a:off x="7660194" y="3739648"/>
            <a:ext cx="7641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 smtClean="0"/>
              <a:t>Efecto</a:t>
            </a:r>
          </a:p>
          <a:p>
            <a:pPr algn="ctr"/>
            <a:r>
              <a:rPr lang="es-ES" dirty="0" smtClean="0"/>
              <a:t>túnel</a:t>
            </a:r>
            <a:endParaRPr lang="es-ES" dirty="0"/>
          </a:p>
        </p:txBody>
      </p:sp>
      <p:cxnSp>
        <p:nvCxnSpPr>
          <p:cNvPr id="74" name="73 Conector recto de flecha"/>
          <p:cNvCxnSpPr>
            <a:stCxn id="73" idx="1"/>
          </p:cNvCxnSpPr>
          <p:nvPr/>
        </p:nvCxnSpPr>
        <p:spPr>
          <a:xfrm flipH="1">
            <a:off x="7053983" y="4062814"/>
            <a:ext cx="606211" cy="52149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7068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CuadroTexto"/>
          <p:cNvSpPr txBox="1"/>
          <p:nvPr/>
        </p:nvSpPr>
        <p:spPr>
          <a:xfrm>
            <a:off x="899592" y="4966859"/>
            <a:ext cx="19839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 smtClean="0"/>
              <a:t>Richard </a:t>
            </a:r>
            <a:r>
              <a:rPr lang="es-ES" sz="2000" dirty="0" err="1" smtClean="0"/>
              <a:t>Feynman</a:t>
            </a:r>
            <a:endParaRPr lang="es-ES" sz="2000" dirty="0"/>
          </a:p>
        </p:txBody>
      </p:sp>
      <p:pic>
        <p:nvPicPr>
          <p:cNvPr id="1026" name="Picture 2" descr="http://upload.wikimedia.org/wikipedia/en/4/42/Richard_Feynman_Nobe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063" y="2276872"/>
            <a:ext cx="19050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8 CuadroTexto"/>
          <p:cNvSpPr txBox="1"/>
          <p:nvPr/>
        </p:nvSpPr>
        <p:spPr>
          <a:xfrm>
            <a:off x="2267744" y="398910"/>
            <a:ext cx="45637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 smtClean="0"/>
              <a:t>Información cuántica</a:t>
            </a:r>
            <a:endParaRPr lang="es-ES" sz="4000" dirty="0"/>
          </a:p>
        </p:txBody>
      </p:sp>
      <p:sp>
        <p:nvSpPr>
          <p:cNvPr id="10" name="9 CuadroTexto"/>
          <p:cNvSpPr txBox="1"/>
          <p:nvPr/>
        </p:nvSpPr>
        <p:spPr>
          <a:xfrm>
            <a:off x="4002033" y="1106796"/>
            <a:ext cx="10951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i="1" dirty="0" smtClean="0"/>
              <a:t>Inicios</a:t>
            </a:r>
            <a:endParaRPr lang="es-ES" sz="2800" i="1" dirty="0"/>
          </a:p>
        </p:txBody>
      </p:sp>
    </p:spTree>
    <p:extLst>
      <p:ext uri="{BB962C8B-B14F-4D97-AF65-F5344CB8AC3E}">
        <p14:creationId xmlns:p14="http://schemas.microsoft.com/office/powerpoint/2010/main" val="1178803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2267744" y="398910"/>
            <a:ext cx="45637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 smtClean="0"/>
              <a:t>Información cuántica</a:t>
            </a:r>
            <a:endParaRPr lang="es-ES" sz="4000" dirty="0"/>
          </a:p>
        </p:txBody>
      </p:sp>
      <p:sp>
        <p:nvSpPr>
          <p:cNvPr id="5" name="4 CuadroTexto"/>
          <p:cNvSpPr txBox="1"/>
          <p:nvPr/>
        </p:nvSpPr>
        <p:spPr>
          <a:xfrm>
            <a:off x="3061776" y="1143611"/>
            <a:ext cx="29756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i="1" dirty="0" smtClean="0"/>
              <a:t>¿Por qué un límite?</a:t>
            </a:r>
            <a:endParaRPr lang="es-ES" sz="2800" i="1" dirty="0"/>
          </a:p>
        </p:txBody>
      </p:sp>
      <p:sp>
        <p:nvSpPr>
          <p:cNvPr id="6" name="5 CuadroTexto"/>
          <p:cNvSpPr txBox="1"/>
          <p:nvPr/>
        </p:nvSpPr>
        <p:spPr>
          <a:xfrm>
            <a:off x="827584" y="2420888"/>
            <a:ext cx="240322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2400" dirty="0" smtClean="0"/>
              <a:t>Superposición de </a:t>
            </a:r>
          </a:p>
          <a:p>
            <a:r>
              <a:rPr lang="es-ES" sz="2400" dirty="0" smtClean="0"/>
              <a:t>estados cuánticos</a:t>
            </a:r>
            <a:endParaRPr lang="es-ES" sz="2400" dirty="0"/>
          </a:p>
        </p:txBody>
      </p:sp>
      <p:sp>
        <p:nvSpPr>
          <p:cNvPr id="8" name="7 CuadroTexto"/>
          <p:cNvSpPr txBox="1"/>
          <p:nvPr/>
        </p:nvSpPr>
        <p:spPr>
          <a:xfrm>
            <a:off x="827584" y="3717032"/>
            <a:ext cx="22265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/>
              <a:t>Entrelazamiento</a:t>
            </a:r>
          </a:p>
          <a:p>
            <a:r>
              <a:rPr lang="es-ES" sz="2400" dirty="0" smtClean="0"/>
              <a:t>cuántico</a:t>
            </a:r>
            <a:endParaRPr lang="es-ES" sz="2400" dirty="0"/>
          </a:p>
        </p:txBody>
      </p:sp>
      <p:sp>
        <p:nvSpPr>
          <p:cNvPr id="9" name="8 CuadroTexto"/>
          <p:cNvSpPr txBox="1"/>
          <p:nvPr/>
        </p:nvSpPr>
        <p:spPr>
          <a:xfrm>
            <a:off x="827584" y="5085184"/>
            <a:ext cx="25126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/>
              <a:t>Colapso de la función de onda</a:t>
            </a:r>
            <a:endParaRPr lang="es-ES" sz="2400" dirty="0"/>
          </a:p>
        </p:txBody>
      </p:sp>
      <p:sp>
        <p:nvSpPr>
          <p:cNvPr id="10" name="9 CuadroTexto"/>
          <p:cNvSpPr txBox="1"/>
          <p:nvPr/>
        </p:nvSpPr>
        <p:spPr>
          <a:xfrm>
            <a:off x="5796881" y="2605553"/>
            <a:ext cx="27551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2400" dirty="0" smtClean="0"/>
              <a:t>Paralelismo cuántico</a:t>
            </a:r>
            <a:endParaRPr lang="es-ES" sz="2400" dirty="0"/>
          </a:p>
        </p:txBody>
      </p:sp>
      <p:sp>
        <p:nvSpPr>
          <p:cNvPr id="11" name="10 CuadroTexto"/>
          <p:cNvSpPr txBox="1"/>
          <p:nvPr/>
        </p:nvSpPr>
        <p:spPr>
          <a:xfrm>
            <a:off x="5508104" y="3717032"/>
            <a:ext cx="30439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2400" dirty="0" smtClean="0"/>
              <a:t>Envío más rápido de información</a:t>
            </a:r>
            <a:endParaRPr lang="es-ES" sz="2400" dirty="0"/>
          </a:p>
        </p:txBody>
      </p:sp>
      <p:sp>
        <p:nvSpPr>
          <p:cNvPr id="12" name="11 CuadroTexto"/>
          <p:cNvSpPr txBox="1"/>
          <p:nvPr/>
        </p:nvSpPr>
        <p:spPr>
          <a:xfrm>
            <a:off x="5508104" y="5085184"/>
            <a:ext cx="30439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2400" dirty="0" smtClean="0"/>
              <a:t>Comunicaciones totalmente seguras</a:t>
            </a:r>
            <a:endParaRPr lang="es-ES" sz="2400" dirty="0"/>
          </a:p>
        </p:txBody>
      </p:sp>
      <p:sp>
        <p:nvSpPr>
          <p:cNvPr id="13" name="12 Flecha derecha"/>
          <p:cNvSpPr/>
          <p:nvPr/>
        </p:nvSpPr>
        <p:spPr>
          <a:xfrm>
            <a:off x="3613515" y="3356119"/>
            <a:ext cx="1872208" cy="155281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70566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Triángulo isósceles"/>
          <p:cNvSpPr/>
          <p:nvPr/>
        </p:nvSpPr>
        <p:spPr>
          <a:xfrm>
            <a:off x="2140887" y="2892744"/>
            <a:ext cx="4754855" cy="2257752"/>
          </a:xfrm>
          <a:prstGeom prst="triangle">
            <a:avLst/>
          </a:prstGeom>
          <a:noFill/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4 CuadroTexto"/>
          <p:cNvSpPr txBox="1"/>
          <p:nvPr/>
        </p:nvSpPr>
        <p:spPr>
          <a:xfrm>
            <a:off x="3627720" y="2790220"/>
            <a:ext cx="1884042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" sz="2400" b="1" dirty="0" smtClean="0"/>
              <a:t>Computación</a:t>
            </a:r>
            <a:endParaRPr lang="es-ES" sz="2400" b="1" dirty="0"/>
          </a:p>
        </p:txBody>
      </p:sp>
      <p:sp>
        <p:nvSpPr>
          <p:cNvPr id="7" name="6 CuadroTexto"/>
          <p:cNvSpPr txBox="1"/>
          <p:nvPr/>
        </p:nvSpPr>
        <p:spPr>
          <a:xfrm>
            <a:off x="6012160" y="4867963"/>
            <a:ext cx="165179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" sz="2400" dirty="0" smtClean="0"/>
              <a:t>Criptografía</a:t>
            </a:r>
            <a:endParaRPr lang="es-ES" sz="2400" dirty="0"/>
          </a:p>
        </p:txBody>
      </p:sp>
      <p:sp>
        <p:nvSpPr>
          <p:cNvPr id="8" name="7 CuadroTexto"/>
          <p:cNvSpPr txBox="1"/>
          <p:nvPr/>
        </p:nvSpPr>
        <p:spPr>
          <a:xfrm>
            <a:off x="1171879" y="4897580"/>
            <a:ext cx="1887953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" sz="2400" dirty="0" err="1" smtClean="0"/>
              <a:t>Teleportación</a:t>
            </a:r>
            <a:endParaRPr lang="es-ES" sz="2400" dirty="0"/>
          </a:p>
        </p:txBody>
      </p:sp>
      <p:sp>
        <p:nvSpPr>
          <p:cNvPr id="10" name="9 CuadroTexto"/>
          <p:cNvSpPr txBox="1"/>
          <p:nvPr/>
        </p:nvSpPr>
        <p:spPr>
          <a:xfrm>
            <a:off x="3556462" y="4014356"/>
            <a:ext cx="19863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600" dirty="0" smtClean="0"/>
              <a:t>Cuánticas</a:t>
            </a:r>
            <a:endParaRPr lang="es-ES" dirty="0"/>
          </a:p>
        </p:txBody>
      </p:sp>
      <p:sp>
        <p:nvSpPr>
          <p:cNvPr id="11" name="10 CuadroTexto"/>
          <p:cNvSpPr txBox="1"/>
          <p:nvPr/>
        </p:nvSpPr>
        <p:spPr>
          <a:xfrm>
            <a:off x="2267744" y="398910"/>
            <a:ext cx="45637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 smtClean="0"/>
              <a:t>Información cuántica</a:t>
            </a:r>
            <a:endParaRPr lang="es-ES" sz="4000" dirty="0"/>
          </a:p>
        </p:txBody>
      </p:sp>
      <p:sp>
        <p:nvSpPr>
          <p:cNvPr id="13" name="12 CuadroTexto"/>
          <p:cNvSpPr txBox="1"/>
          <p:nvPr/>
        </p:nvSpPr>
        <p:spPr>
          <a:xfrm>
            <a:off x="3983683" y="1126021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i="1" dirty="0" smtClean="0"/>
              <a:t>Ramas</a:t>
            </a:r>
            <a:endParaRPr lang="es-ES" sz="2800" i="1" dirty="0"/>
          </a:p>
        </p:txBody>
      </p:sp>
      <p:sp>
        <p:nvSpPr>
          <p:cNvPr id="14" name="13 CuadroTexto"/>
          <p:cNvSpPr txBox="1"/>
          <p:nvPr/>
        </p:nvSpPr>
        <p:spPr>
          <a:xfrm>
            <a:off x="2994738" y="2420888"/>
            <a:ext cx="31097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 smtClean="0"/>
              <a:t>Computaciones más rápidas</a:t>
            </a:r>
            <a:endParaRPr lang="es-ES" sz="2000" dirty="0"/>
          </a:p>
        </p:txBody>
      </p:sp>
      <p:sp>
        <p:nvSpPr>
          <p:cNvPr id="15" name="14 CuadroTexto"/>
          <p:cNvSpPr txBox="1"/>
          <p:nvPr/>
        </p:nvSpPr>
        <p:spPr>
          <a:xfrm>
            <a:off x="263581" y="5489873"/>
            <a:ext cx="31130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 smtClean="0"/>
              <a:t>Envío rápido de información</a:t>
            </a:r>
            <a:endParaRPr lang="es-ES" sz="2000" dirty="0"/>
          </a:p>
        </p:txBody>
      </p:sp>
      <p:sp>
        <p:nvSpPr>
          <p:cNvPr id="16" name="15 CuadroTexto"/>
          <p:cNvSpPr txBox="1"/>
          <p:nvPr/>
        </p:nvSpPr>
        <p:spPr>
          <a:xfrm>
            <a:off x="5615763" y="5489873"/>
            <a:ext cx="32651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 smtClean="0"/>
              <a:t>Mensajes totalmente seguros</a:t>
            </a: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3168855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2267744" y="398910"/>
            <a:ext cx="45637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 smtClean="0"/>
              <a:t>Información cuántica</a:t>
            </a:r>
            <a:endParaRPr lang="es-ES" sz="4000" dirty="0"/>
          </a:p>
        </p:txBody>
      </p:sp>
      <p:sp>
        <p:nvSpPr>
          <p:cNvPr id="5" name="4 CuadroTexto"/>
          <p:cNvSpPr txBox="1"/>
          <p:nvPr/>
        </p:nvSpPr>
        <p:spPr>
          <a:xfrm>
            <a:off x="2291982" y="1126021"/>
            <a:ext cx="45395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i="1" dirty="0" smtClean="0"/>
              <a:t>El procesador clásico-cuántico</a:t>
            </a:r>
            <a:endParaRPr lang="es-ES" sz="2800" i="1" dirty="0"/>
          </a:p>
        </p:txBody>
      </p:sp>
      <p:pic>
        <p:nvPicPr>
          <p:cNvPr id="2050" name="Picture 2" descr="http://micro.magnet.fsu.edu/chipshots/mips/images/mipsr3000diesmal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187067"/>
            <a:ext cx="1916977" cy="1673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1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987" y="4509120"/>
            <a:ext cx="1890137" cy="184768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5 CuadroTexto"/>
          <p:cNvSpPr txBox="1"/>
          <p:nvPr/>
        </p:nvSpPr>
        <p:spPr>
          <a:xfrm>
            <a:off x="2600545" y="2187067"/>
            <a:ext cx="26533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/>
              <a:t>Computador clásico</a:t>
            </a:r>
            <a:endParaRPr lang="es-ES" sz="2400" dirty="0"/>
          </a:p>
        </p:txBody>
      </p:sp>
      <p:sp>
        <p:nvSpPr>
          <p:cNvPr id="9" name="8 CuadroTexto"/>
          <p:cNvSpPr txBox="1"/>
          <p:nvPr/>
        </p:nvSpPr>
        <p:spPr>
          <a:xfrm>
            <a:off x="2699792" y="5895137"/>
            <a:ext cx="28861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/>
              <a:t>Computador cuántico</a:t>
            </a:r>
            <a:endParaRPr lang="es-ES" sz="2400" dirty="0"/>
          </a:p>
        </p:txBody>
      </p:sp>
      <p:cxnSp>
        <p:nvCxnSpPr>
          <p:cNvPr id="10" name="9 Conector recto"/>
          <p:cNvCxnSpPr/>
          <p:nvPr/>
        </p:nvCxnSpPr>
        <p:spPr>
          <a:xfrm>
            <a:off x="2751624" y="2636912"/>
            <a:ext cx="318852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11 Conector recto"/>
          <p:cNvCxnSpPr/>
          <p:nvPr/>
        </p:nvCxnSpPr>
        <p:spPr>
          <a:xfrm>
            <a:off x="2843808" y="5949280"/>
            <a:ext cx="309634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10 CuadroTexto"/>
          <p:cNvSpPr txBox="1"/>
          <p:nvPr/>
        </p:nvSpPr>
        <p:spPr>
          <a:xfrm>
            <a:off x="2699792" y="2780928"/>
            <a:ext cx="1359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Muy general</a:t>
            </a:r>
            <a:endParaRPr lang="es-ES" dirty="0"/>
          </a:p>
        </p:txBody>
      </p:sp>
      <p:sp>
        <p:nvSpPr>
          <p:cNvPr id="14" name="13 CuadroTexto"/>
          <p:cNvSpPr txBox="1"/>
          <p:nvPr/>
        </p:nvSpPr>
        <p:spPr>
          <a:xfrm>
            <a:off x="2699792" y="3140968"/>
            <a:ext cx="277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Muy lento en algunos casos</a:t>
            </a:r>
            <a:endParaRPr lang="es-ES" dirty="0"/>
          </a:p>
        </p:txBody>
      </p:sp>
      <p:sp>
        <p:nvSpPr>
          <p:cNvPr id="13" name="12 CuadroTexto"/>
          <p:cNvSpPr txBox="1"/>
          <p:nvPr/>
        </p:nvSpPr>
        <p:spPr>
          <a:xfrm>
            <a:off x="2699792" y="3510300"/>
            <a:ext cx="2767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Fácil de construir y manejar</a:t>
            </a:r>
            <a:endParaRPr lang="es-ES" dirty="0"/>
          </a:p>
        </p:txBody>
      </p:sp>
      <p:sp>
        <p:nvSpPr>
          <p:cNvPr id="17" name="16 CuadroTexto"/>
          <p:cNvSpPr txBox="1"/>
          <p:nvPr/>
        </p:nvSpPr>
        <p:spPr>
          <a:xfrm>
            <a:off x="2699792" y="4725144"/>
            <a:ext cx="1594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Muy específico</a:t>
            </a:r>
            <a:endParaRPr lang="es-ES" dirty="0"/>
          </a:p>
        </p:txBody>
      </p:sp>
      <p:sp>
        <p:nvSpPr>
          <p:cNvPr id="18" name="17 CuadroTexto"/>
          <p:cNvSpPr txBox="1"/>
          <p:nvPr/>
        </p:nvSpPr>
        <p:spPr>
          <a:xfrm>
            <a:off x="2699792" y="5085184"/>
            <a:ext cx="2896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Muy rápido en algunos casos</a:t>
            </a:r>
            <a:endParaRPr lang="es-ES" dirty="0"/>
          </a:p>
        </p:txBody>
      </p:sp>
      <p:sp>
        <p:nvSpPr>
          <p:cNvPr id="19" name="18 CuadroTexto"/>
          <p:cNvSpPr txBox="1"/>
          <p:nvPr/>
        </p:nvSpPr>
        <p:spPr>
          <a:xfrm>
            <a:off x="2699792" y="5454516"/>
            <a:ext cx="2876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Difícil de construir y manejar</a:t>
            </a:r>
            <a:endParaRPr lang="es-ES" dirty="0"/>
          </a:p>
        </p:txBody>
      </p:sp>
      <p:pic>
        <p:nvPicPr>
          <p:cNvPr id="22" name="Picture 2" descr="http://micro.magnet.fsu.edu/chipshots/mips/images/mipsr3000diesmal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6208" y="3404635"/>
            <a:ext cx="1916977" cy="1673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1 Imagen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7142" y="3541985"/>
            <a:ext cx="858861" cy="8395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</p:pic>
      <p:sp>
        <p:nvSpPr>
          <p:cNvPr id="21" name="20 Flecha derecha"/>
          <p:cNvSpPr/>
          <p:nvPr/>
        </p:nvSpPr>
        <p:spPr>
          <a:xfrm>
            <a:off x="5796136" y="3460570"/>
            <a:ext cx="795980" cy="156211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4" name="23 CuadroTexto"/>
          <p:cNvSpPr txBox="1"/>
          <p:nvPr/>
        </p:nvSpPr>
        <p:spPr>
          <a:xfrm>
            <a:off x="6600906" y="2420888"/>
            <a:ext cx="21675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2400" dirty="0" smtClean="0"/>
              <a:t>Computador</a:t>
            </a:r>
          </a:p>
          <a:p>
            <a:r>
              <a:rPr lang="es-ES" sz="2400" dirty="0"/>
              <a:t>c</a:t>
            </a:r>
            <a:r>
              <a:rPr lang="es-ES" sz="2400" dirty="0" smtClean="0"/>
              <a:t>lásico-cuántico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2666904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2180423" y="1124744"/>
            <a:ext cx="4815806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4400" dirty="0" smtClean="0"/>
              <a:t>2</a:t>
            </a:r>
          </a:p>
          <a:p>
            <a:pPr algn="ctr"/>
            <a:r>
              <a:rPr lang="es-ES" sz="4400" dirty="0" smtClean="0"/>
              <a:t>Los postulados de la</a:t>
            </a:r>
          </a:p>
          <a:p>
            <a:pPr algn="ctr"/>
            <a:r>
              <a:rPr lang="es-ES" sz="4400" dirty="0" smtClean="0"/>
              <a:t>mecánica cuántica</a:t>
            </a:r>
            <a:endParaRPr lang="es-ES" sz="4400" dirty="0"/>
          </a:p>
        </p:txBody>
      </p:sp>
    </p:spTree>
    <p:extLst>
      <p:ext uri="{BB962C8B-B14F-4D97-AF65-F5344CB8AC3E}">
        <p14:creationId xmlns:p14="http://schemas.microsoft.com/office/powerpoint/2010/main" val="3614267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da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da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1983</TotalTime>
  <Words>899</Words>
  <Application>Microsoft Office PowerPoint</Application>
  <PresentationFormat>Presentación en pantalla (4:3)</PresentationFormat>
  <Paragraphs>210</Paragraphs>
  <Slides>20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1" baseType="lpstr">
      <vt:lpstr>Claridad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Jaime</dc:creator>
  <cp:lastModifiedBy>Jaime</cp:lastModifiedBy>
  <cp:revision>77</cp:revision>
  <dcterms:created xsi:type="dcterms:W3CDTF">2013-06-18T08:48:40Z</dcterms:created>
  <dcterms:modified xsi:type="dcterms:W3CDTF">2013-06-24T16:03:50Z</dcterms:modified>
</cp:coreProperties>
</file>