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6" autoAdjust="0"/>
    <p:restoredTop sz="89406" autoAdjust="0"/>
  </p:normalViewPr>
  <p:slideViewPr>
    <p:cSldViewPr>
      <p:cViewPr>
        <p:scale>
          <a:sx n="50" d="100"/>
          <a:sy n="50" d="100"/>
        </p:scale>
        <p:origin x="-9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600B-983D-4584-B53F-0B1CEA54138F}" type="datetimeFigureOut">
              <a:rPr lang="es-ES" smtClean="0"/>
              <a:t>23/06/2013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58FC-26F2-4614-9B2B-34B873D0D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2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D58FC-26F2-4614-9B2B-34B873D0D83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8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23/06/2013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23/06/2013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23/06/2013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174932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Diseño y simulación de un </a:t>
            </a:r>
          </a:p>
          <a:p>
            <a:pPr algn="ctr"/>
            <a:r>
              <a:rPr lang="es-ES" sz="4000" dirty="0" smtClean="0"/>
              <a:t>procesador cuántico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292080" y="6239956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Jaime Mª Coello de Portugal Vázquez</a:t>
            </a:r>
            <a:endParaRPr lang="es-ES" dirty="0"/>
          </a:p>
        </p:txBody>
      </p:sp>
      <p:pic>
        <p:nvPicPr>
          <p:cNvPr id="6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895389"/>
            <a:ext cx="2325205" cy="689133"/>
          </a:xfrm>
          <a:prstGeom prst="rect">
            <a:avLst/>
          </a:prstGeom>
        </p:spPr>
      </p:pic>
      <p:pic>
        <p:nvPicPr>
          <p:cNvPr id="7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40" y="3501008"/>
            <a:ext cx="2218376" cy="221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600926" y="1126021"/>
            <a:ext cx="592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Primer postulado: el espacio de estados</a:t>
            </a:r>
            <a:endParaRPr lang="es-ES" sz="28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403648" y="3284984"/>
            <a:ext cx="0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1403648" y="5445224"/>
            <a:ext cx="20162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755576" y="5445224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80207" y="3290774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dirty="0"/>
          </a:p>
        </p:txBody>
      </p:sp>
      <p:cxnSp>
        <p:nvCxnSpPr>
          <p:cNvPr id="14" name="13 Conector recto de flecha"/>
          <p:cNvCxnSpPr>
            <a:stCxn id="12" idx="1"/>
          </p:cNvCxnSpPr>
          <p:nvPr/>
        </p:nvCxnSpPr>
        <p:spPr>
          <a:xfrm flipH="1">
            <a:off x="1403648" y="3490829"/>
            <a:ext cx="376559" cy="200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1403648" y="4941168"/>
            <a:ext cx="1154336" cy="5040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875640" y="4165049"/>
            <a:ext cx="88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</a:t>
            </a:r>
            <a:endParaRPr lang="es-ES" dirty="0"/>
          </a:p>
        </p:txBody>
      </p:sp>
      <p:cxnSp>
        <p:nvCxnSpPr>
          <p:cNvPr id="19" name="18 Conector recto de flecha"/>
          <p:cNvCxnSpPr>
            <a:stCxn id="18" idx="2"/>
          </p:cNvCxnSpPr>
          <p:nvPr/>
        </p:nvCxnSpPr>
        <p:spPr>
          <a:xfrm flipH="1">
            <a:off x="2169095" y="4565159"/>
            <a:ext cx="148525" cy="376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709891" y="2564903"/>
            <a:ext cx="254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Espacio de estados</a:t>
            </a:r>
            <a:endParaRPr lang="es-ES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275857" y="2204864"/>
            <a:ext cx="295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Espacio vectorial complejo</a:t>
            </a:r>
            <a:endParaRPr lang="es-ES" sz="2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275857" y="2604974"/>
            <a:ext cx="4976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Producto interno definido (espacio de </a:t>
            </a:r>
            <a:r>
              <a:rPr lang="es-ES" sz="2000" dirty="0" err="1" smtClean="0"/>
              <a:t>Hilbert</a:t>
            </a:r>
            <a:r>
              <a:rPr lang="es-ES" sz="2000" dirty="0" smtClean="0"/>
              <a:t>)</a:t>
            </a:r>
            <a:endParaRPr lang="es-ES" sz="2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75856" y="3005084"/>
            <a:ext cx="569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El vector de estado define completamente el sistema</a:t>
            </a:r>
            <a:endParaRPr lang="es-ES" sz="2000" dirty="0"/>
          </a:p>
        </p:txBody>
      </p:sp>
      <p:sp>
        <p:nvSpPr>
          <p:cNvPr id="29" name="28 Abrir llave"/>
          <p:cNvSpPr/>
          <p:nvPr/>
        </p:nvSpPr>
        <p:spPr>
          <a:xfrm>
            <a:off x="3155955" y="2199074"/>
            <a:ext cx="263917" cy="1229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3" name="42 Grupo"/>
          <p:cNvGrpSpPr/>
          <p:nvPr/>
        </p:nvGrpSpPr>
        <p:grpSpPr>
          <a:xfrm>
            <a:off x="4302627" y="3794026"/>
            <a:ext cx="1927066" cy="799476"/>
            <a:chOff x="4302627" y="3794026"/>
            <a:chExt cx="1927066" cy="79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6 CuadroTexto"/>
                <p:cNvSpPr txBox="1"/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/>
                                <a:ea typeface="Cambria Math"/>
                              </a:rPr>
                              <m:t>Ψ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891" t="-122727" r="-80198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1 CuadroTexto"/>
            <p:cNvSpPr txBox="1"/>
            <p:nvPr/>
          </p:nvSpPr>
          <p:spPr>
            <a:xfrm>
              <a:off x="4302627" y="3794026"/>
              <a:ext cx="1927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Estado arbitrario</a:t>
              </a:r>
              <a:endParaRPr lang="en-US" sz="2000" dirty="0"/>
            </a:p>
          </p:txBody>
        </p:sp>
        <p:cxnSp>
          <p:nvCxnSpPr>
            <p:cNvPr id="36" name="35 Conector recto"/>
            <p:cNvCxnSpPr>
              <a:stCxn id="34" idx="1"/>
              <a:endCxn id="32" idx="1"/>
            </p:cNvCxnSpPr>
            <p:nvPr/>
          </p:nvCxnSpPr>
          <p:spPr>
            <a:xfrm>
              <a:off x="4302627" y="3994081"/>
              <a:ext cx="0" cy="399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4302627" y="4725144"/>
            <a:ext cx="3219920" cy="821705"/>
            <a:chOff x="4302627" y="4725144"/>
            <a:chExt cx="3219920" cy="821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9 CuadroTexto"/>
                <p:cNvSpPr txBox="1"/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𝑙</m:t>
                        </m:r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333" t="-130263" r="-32667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1 CuadroTexto"/>
            <p:cNvSpPr txBox="1"/>
            <p:nvPr/>
          </p:nvSpPr>
          <p:spPr>
            <a:xfrm>
              <a:off x="4302627" y="4725144"/>
              <a:ext cx="321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Electrón orbitando un núcleo</a:t>
              </a:r>
              <a:endParaRPr lang="en-US" sz="2000" dirty="0"/>
            </a:p>
          </p:txBody>
        </p:sp>
        <p:cxnSp>
          <p:nvCxnSpPr>
            <p:cNvPr id="40" name="39 Conector recto"/>
            <p:cNvCxnSpPr>
              <a:stCxn id="31" idx="1"/>
              <a:endCxn id="30" idx="1"/>
            </p:cNvCxnSpPr>
            <p:nvPr/>
          </p:nvCxnSpPr>
          <p:spPr>
            <a:xfrm>
              <a:off x="4302627" y="4925199"/>
              <a:ext cx="0" cy="390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47 Grupo"/>
          <p:cNvGrpSpPr/>
          <p:nvPr/>
        </p:nvGrpSpPr>
        <p:grpSpPr>
          <a:xfrm>
            <a:off x="4302626" y="5682509"/>
            <a:ext cx="4083297" cy="821574"/>
            <a:chOff x="4302627" y="5559754"/>
            <a:chExt cx="4083297" cy="821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10 CuadroTexto"/>
                <p:cNvSpPr txBox="1"/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0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2 1 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15" t="-130263" r="-42735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1 CuadroTexto"/>
            <p:cNvSpPr txBox="1"/>
            <p:nvPr/>
          </p:nvSpPr>
          <p:spPr>
            <a:xfrm>
              <a:off x="4302627" y="5559754"/>
              <a:ext cx="4083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Representación número de partículas</a:t>
              </a:r>
              <a:endParaRPr lang="en-US" sz="2000" dirty="0"/>
            </a:p>
          </p:txBody>
        </p:sp>
        <p:cxnSp>
          <p:nvCxnSpPr>
            <p:cNvPr id="45" name="44 Conector recto"/>
            <p:cNvCxnSpPr>
              <a:stCxn id="42" idx="1"/>
              <a:endCxn id="41" idx="1"/>
            </p:cNvCxnSpPr>
            <p:nvPr/>
          </p:nvCxnSpPr>
          <p:spPr>
            <a:xfrm>
              <a:off x="4302627" y="5759809"/>
              <a:ext cx="0" cy="390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1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922780" y="1126021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qubit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614862" y="2044587"/>
            <a:ext cx="177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Quantum bit</a:t>
            </a:r>
          </a:p>
          <a:p>
            <a:pPr algn="ctr"/>
            <a:r>
              <a:rPr lang="es-ES" sz="2400" dirty="0" smtClean="0"/>
              <a:t>o qubit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910259" y="2021938"/>
            <a:ext cx="2375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Dos dimensiones </a:t>
            </a:r>
          </a:p>
          <a:p>
            <a:pPr algn="ctr"/>
            <a:r>
              <a:rPr lang="es-ES" sz="2400" dirty="0" smtClean="0"/>
              <a:t>complejas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82214" y="2021939"/>
            <a:ext cx="275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El mas simple de los </a:t>
            </a:r>
          </a:p>
          <a:p>
            <a:pPr algn="ctr"/>
            <a:r>
              <a:rPr lang="es-ES" sz="2400" dirty="0" smtClean="0"/>
              <a:t>espacios de estados</a:t>
            </a:r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s-ES" sz="24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115" t="-130263" r="-77869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545" t="-130263" r="-97273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16 CuadroTexto"/>
          <p:cNvSpPr txBox="1"/>
          <p:nvPr/>
        </p:nvSpPr>
        <p:spPr>
          <a:xfrm>
            <a:off x="610500" y="4093041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sz="2000" dirty="0"/>
          </a:p>
        </p:txBody>
      </p:sp>
      <p:sp>
        <p:nvSpPr>
          <p:cNvPr id="18" name="17 Abrir llave"/>
          <p:cNvSpPr/>
          <p:nvPr/>
        </p:nvSpPr>
        <p:spPr>
          <a:xfrm>
            <a:off x="1403648" y="3645024"/>
            <a:ext cx="288032" cy="1296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356920" y="4293095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β</m:t>
                      </m:r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30263" r="-35315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24 Conector recto de flecha"/>
          <p:cNvCxnSpPr/>
          <p:nvPr/>
        </p:nvCxnSpPr>
        <p:spPr>
          <a:xfrm>
            <a:off x="5359716" y="4293094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837499" y="3645024"/>
            <a:ext cx="98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CuadroTexto"/>
              <p:cNvSpPr txBox="1"/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7" name="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27 CuadroTexto"/>
          <p:cNvSpPr txBox="1"/>
          <p:nvPr/>
        </p:nvSpPr>
        <p:spPr>
          <a:xfrm>
            <a:off x="6957547" y="4017816"/>
            <a:ext cx="1727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 </a:t>
            </a:r>
          </a:p>
          <a:p>
            <a:r>
              <a:rPr lang="es-ES" sz="2000" dirty="0" smtClean="0"/>
              <a:t>computacional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28 Rectángulo"/>
              <p:cNvSpPr/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30 CuadroTexto"/>
          <p:cNvSpPr txBox="1"/>
          <p:nvPr/>
        </p:nvSpPr>
        <p:spPr>
          <a:xfrm>
            <a:off x="3138847" y="5446922"/>
            <a:ext cx="1567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 un </a:t>
            </a:r>
          </a:p>
          <a:p>
            <a:r>
              <a:rPr lang="es-ES" sz="2000" dirty="0" smtClean="0"/>
              <a:t>estado válido</a:t>
            </a:r>
            <a:endParaRPr lang="es-ES" sz="2000" dirty="0"/>
          </a:p>
        </p:txBody>
      </p:sp>
      <p:sp>
        <p:nvSpPr>
          <p:cNvPr id="33" name="32 Flecha derecha"/>
          <p:cNvSpPr/>
          <p:nvPr/>
        </p:nvSpPr>
        <p:spPr>
          <a:xfrm>
            <a:off x="5200694" y="5446922"/>
            <a:ext cx="859619" cy="7078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6595067" y="5323811"/>
            <a:ext cx="1863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Paralelismo</a:t>
            </a:r>
          </a:p>
          <a:p>
            <a:pPr algn="ctr"/>
            <a:r>
              <a:rPr lang="es-ES" sz="2800" dirty="0" smtClean="0"/>
              <a:t>cuántico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309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66677" y="1109453"/>
            <a:ext cx="699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Segundo postulado: la evolución de los estados</a:t>
            </a:r>
            <a:endParaRPr lang="es-ES" sz="2800" i="1" dirty="0"/>
          </a:p>
        </p:txBody>
      </p:sp>
      <p:grpSp>
        <p:nvGrpSpPr>
          <p:cNvPr id="14" name="13 Grupo"/>
          <p:cNvGrpSpPr/>
          <p:nvPr/>
        </p:nvGrpSpPr>
        <p:grpSpPr>
          <a:xfrm>
            <a:off x="1583506" y="2329091"/>
            <a:ext cx="5652790" cy="1300532"/>
            <a:chOff x="2831101" y="2101498"/>
            <a:chExt cx="3755811" cy="864096"/>
          </a:xfrm>
        </p:grpSpPr>
        <p:grpSp>
          <p:nvGrpSpPr>
            <p:cNvPr id="8" name="7 Grupo"/>
            <p:cNvGrpSpPr/>
            <p:nvPr/>
          </p:nvGrpSpPr>
          <p:grpSpPr>
            <a:xfrm>
              <a:off x="2831101" y="2101498"/>
              <a:ext cx="864096" cy="864096"/>
              <a:chOff x="1331640" y="2564904"/>
              <a:chExt cx="864096" cy="864096"/>
            </a:xfrm>
          </p:grpSpPr>
          <p:sp>
            <p:nvSpPr>
              <p:cNvPr id="6" name="5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6 Rectángulo"/>
                  <p:cNvSpPr/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7" name="6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24615" r="-47953" b="-186154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8 Grupo"/>
            <p:cNvGrpSpPr/>
            <p:nvPr/>
          </p:nvGrpSpPr>
          <p:grpSpPr>
            <a:xfrm>
              <a:off x="5722816" y="2101498"/>
              <a:ext cx="864096" cy="864096"/>
              <a:chOff x="1331640" y="2564904"/>
              <a:chExt cx="864096" cy="864096"/>
            </a:xfrm>
          </p:grpSpPr>
          <p:sp>
            <p:nvSpPr>
              <p:cNvPr id="10" name="9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10 Rectángulo"/>
                  <p:cNvSpPr/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11" name="10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122727" r="-47953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11 Flecha derecha"/>
            <p:cNvSpPr/>
            <p:nvPr/>
          </p:nvSpPr>
          <p:spPr>
            <a:xfrm>
              <a:off x="3742030" y="2220543"/>
              <a:ext cx="1933952" cy="62600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s-E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26" b="-1363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14 CuadroTexto"/>
          <p:cNvSpPr txBox="1"/>
          <p:nvPr/>
        </p:nvSpPr>
        <p:spPr>
          <a:xfrm>
            <a:off x="1653557" y="4253026"/>
            <a:ext cx="5405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Podemos hacer evolucionar los estados a voluntad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1187624" y="1916832"/>
            <a:ext cx="6408712" cy="18606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187624" y="1916832"/>
            <a:ext cx="2792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Sistema cuántico cerrado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CuadroTexto"/>
              <p:cNvSpPr txBox="1"/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i="1">
                        <a:latin typeface="Cambria Math"/>
                      </a:rPr>
                      <m:t>𝑈</m:t>
                    </m:r>
                    <m:r>
                      <a:rPr lang="es-ES" i="1">
                        <a:latin typeface="Cambria Math"/>
                      </a:rPr>
                      <m:t>=</m:t>
                    </m:r>
                    <m:r>
                      <a:rPr lang="es-ES" i="1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s-ES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blipFill rotWithShape="1">
                <a:blip r:embed="rId6"/>
                <a:stretch>
                  <a:fillRect l="-1682" t="-4918" b="-278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23 Flecha derecha"/>
          <p:cNvSpPr/>
          <p:nvPr/>
        </p:nvSpPr>
        <p:spPr>
          <a:xfrm>
            <a:off x="4021676" y="5407672"/>
            <a:ext cx="1080120" cy="1882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5446488" y="5038340"/>
            <a:ext cx="332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Siempre existe operador inverso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608327" y="5395807"/>
            <a:ext cx="3000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Las computaciones tienen </a:t>
            </a:r>
          </a:p>
          <a:p>
            <a:pPr algn="ctr"/>
            <a:r>
              <a:rPr lang="es-ES" sz="2000" b="1" dirty="0" smtClean="0"/>
              <a:t>que ser </a:t>
            </a:r>
            <a:r>
              <a:rPr lang="es-ES" sz="2000" b="1" u="sng" dirty="0" smtClean="0"/>
              <a:t>reversibles</a:t>
            </a:r>
            <a:endParaRPr lang="es-ES" sz="2000" b="1" u="sng" dirty="0"/>
          </a:p>
        </p:txBody>
      </p:sp>
    </p:spTree>
    <p:extLst>
      <p:ext uri="{BB962C8B-B14F-4D97-AF65-F5344CB8AC3E}">
        <p14:creationId xmlns:p14="http://schemas.microsoft.com/office/powerpoint/2010/main" val="14712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2066898"/>
            <a:ext cx="2569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Operador de evolución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021761" y="252483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Qubit</a:t>
            </a:r>
            <a:endParaRPr lang="es-ES" sz="2000" dirty="0"/>
          </a:p>
        </p:txBody>
      </p:sp>
      <p:sp>
        <p:nvSpPr>
          <p:cNvPr id="8" name="7 Cerrar llave"/>
          <p:cNvSpPr/>
          <p:nvPr/>
        </p:nvSpPr>
        <p:spPr>
          <a:xfrm>
            <a:off x="4686410" y="2050929"/>
            <a:ext cx="133332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819742" y="2252144"/>
            <a:ext cx="217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Puerta cuántica</a:t>
            </a:r>
            <a:endParaRPr lang="es-ES" sz="2400" b="1" dirty="0"/>
          </a:p>
        </p:txBody>
      </p:sp>
      <p:sp>
        <p:nvSpPr>
          <p:cNvPr id="2" name="1 Triángulo isósceles"/>
          <p:cNvSpPr/>
          <p:nvPr/>
        </p:nvSpPr>
        <p:spPr>
          <a:xfrm rot="5400000">
            <a:off x="1979712" y="3789040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>
            <a:stCxn id="2" idx="3"/>
          </p:cNvCxnSpPr>
          <p:nvPr/>
        </p:nvCxnSpPr>
        <p:spPr>
          <a:xfrm flipH="1">
            <a:off x="1187624" y="43291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2" idx="0"/>
          </p:cNvCxnSpPr>
          <p:nvPr/>
        </p:nvCxnSpPr>
        <p:spPr>
          <a:xfrm>
            <a:off x="2915816" y="43291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746559" y="3284984"/>
            <a:ext cx="325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clásica: inversor lógico</a:t>
            </a:r>
            <a:endParaRPr lang="es-ES" sz="2000" dirty="0"/>
          </a:p>
        </p:txBody>
      </p:sp>
      <p:sp>
        <p:nvSpPr>
          <p:cNvPr id="28" name="27 Triángulo isósceles"/>
          <p:cNvSpPr/>
          <p:nvPr/>
        </p:nvSpPr>
        <p:spPr>
          <a:xfrm rot="5400000">
            <a:off x="1977361" y="5013176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"/>
          <p:cNvCxnSpPr>
            <a:stCxn id="28" idx="3"/>
          </p:cNvCxnSpPr>
          <p:nvPr/>
        </p:nvCxnSpPr>
        <p:spPr>
          <a:xfrm flipH="1">
            <a:off x="1185273" y="5553236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8" idx="0"/>
          </p:cNvCxnSpPr>
          <p:nvPr/>
        </p:nvCxnSpPr>
        <p:spPr>
          <a:xfrm>
            <a:off x="2913465" y="5553236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Flecha derecha"/>
          <p:cNvSpPr/>
          <p:nvPr/>
        </p:nvSpPr>
        <p:spPr>
          <a:xfrm>
            <a:off x="4561737" y="4509120"/>
            <a:ext cx="936104" cy="648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6012160" y="3284984"/>
            <a:ext cx="2070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cuántica: X</a:t>
            </a:r>
            <a:endParaRPr lang="es-ES" sz="2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55576" y="41290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37475" y="41290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768424" y="5353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637475" y="53531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35 CuadroTexto"/>
              <p:cNvSpPr txBox="1"/>
              <p:nvPr/>
            </p:nvSpPr>
            <p:spPr>
              <a:xfrm>
                <a:off x="6118951" y="4067490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6" name="3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1" y="4067490"/>
                <a:ext cx="185659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36 CuadroTexto"/>
              <p:cNvSpPr txBox="1"/>
              <p:nvPr/>
            </p:nvSpPr>
            <p:spPr>
              <a:xfrm>
                <a:off x="6118952" y="5291626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7" name="3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2" y="5291626"/>
                <a:ext cx="185659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5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9672" r="-35160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21667" r="-31579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9672" r="-36715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21667" r="-33047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CuadroTexto"/>
          <p:cNvSpPr txBox="1"/>
          <p:nvPr/>
        </p:nvSpPr>
        <p:spPr>
          <a:xfrm>
            <a:off x="901404" y="2137841"/>
            <a:ext cx="1860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Puertas de Pauli</a:t>
            </a:r>
            <a:endParaRPr lang="es-ES" sz="2000" i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635896" y="2132856"/>
            <a:ext cx="177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Cambio de fase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19672" r="-29389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blipFill rotWithShape="1">
                <a:blip r:embed="rId9"/>
                <a:stretch>
                  <a:fillRect t="-114516" r="-24601" b="-1822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6084168" y="2137841"/>
            <a:ext cx="235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 de </a:t>
            </a:r>
            <a:r>
              <a:rPr lang="es-ES" sz="2000" i="1" dirty="0" err="1" smtClean="0"/>
              <a:t>Hadamard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|1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18 CuadroTexto"/>
              <p:cNvSpPr txBox="1"/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s-ES" sz="200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|0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>
          <p:sp>
            <p:nvSpPr>
              <p:cNvPr id="19" name="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3151478" y="4854351"/>
            <a:ext cx="28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Paralelismo cuántico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24396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318879" y="1099355"/>
            <a:ext cx="4485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Tercer postulado: las medidas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610850" y="1988840"/>
            <a:ext cx="397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El sistema deja de ser cerrado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739" t="-124615" r="-88043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Flecha derecha"/>
          <p:cNvSpPr/>
          <p:nvPr/>
        </p:nvSpPr>
        <p:spPr>
          <a:xfrm>
            <a:off x="3382304" y="2877628"/>
            <a:ext cx="2590338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132591" y="3238539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Medida</a:t>
            </a:r>
            <a:endParaRPr lang="es-ES" sz="2000" b="1" dirty="0"/>
          </a:p>
        </p:txBody>
      </p:sp>
      <p:sp>
        <p:nvSpPr>
          <p:cNvPr id="13" name="12 Flecha derecha"/>
          <p:cNvSpPr/>
          <p:nvPr/>
        </p:nvSpPr>
        <p:spPr>
          <a:xfrm>
            <a:off x="3371065" y="3615590"/>
            <a:ext cx="2601577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2826" t="-124615" r="-86957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23 Grupo"/>
          <p:cNvGrpSpPr/>
          <p:nvPr/>
        </p:nvGrpSpPr>
        <p:grpSpPr>
          <a:xfrm>
            <a:off x="2610111" y="4448317"/>
            <a:ext cx="2537953" cy="1179289"/>
            <a:chOff x="2945033" y="4725144"/>
            <a:chExt cx="2964461" cy="1179289"/>
          </a:xfrm>
        </p:grpSpPr>
        <p:sp>
          <p:nvSpPr>
            <p:cNvPr id="19" name="18 Flecha doblada"/>
            <p:cNvSpPr/>
            <p:nvPr/>
          </p:nvSpPr>
          <p:spPr>
            <a:xfrm>
              <a:off x="5045398" y="4725144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19 Flecha doblada"/>
            <p:cNvSpPr/>
            <p:nvPr/>
          </p:nvSpPr>
          <p:spPr>
            <a:xfrm flipV="1">
              <a:off x="5045398" y="5157192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2945033" y="5157191"/>
              <a:ext cx="2313545" cy="31519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668053" y="5114733"/>
              <a:ext cx="10038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Medida</a:t>
              </a:r>
              <a:endParaRPr lang="es-E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5735269" y="4968012"/>
                <a:ext cx="3157211" cy="79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968012"/>
                <a:ext cx="3157211" cy="79887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2861783" y="5877272"/>
            <a:ext cx="363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La función de onda colapsa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6394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6429" y="1106796"/>
            <a:ext cx="787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Cuarto postulado: los sistemas cuánticos compuestos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901" t="-122727" r="-81188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9804" t="-124615" r="-79412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Cerrar llave"/>
          <p:cNvSpPr/>
          <p:nvPr/>
        </p:nvSpPr>
        <p:spPr>
          <a:xfrm>
            <a:off x="2021959" y="2348880"/>
            <a:ext cx="245785" cy="104818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329483" y="2672916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Combinados</a:t>
            </a:r>
            <a:endParaRPr lang="es-ES" sz="2000" dirty="0"/>
          </a:p>
        </p:txBody>
      </p:sp>
      <p:cxnSp>
        <p:nvCxnSpPr>
          <p:cNvPr id="12" name="11 Conector recto de flecha"/>
          <p:cNvCxnSpPr>
            <a:stCxn id="10" idx="3"/>
          </p:cNvCxnSpPr>
          <p:nvPr/>
        </p:nvCxnSpPr>
        <p:spPr>
          <a:xfrm>
            <a:off x="3812581" y="2872971"/>
            <a:ext cx="5237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  <m:r>
                      <a:rPr lang="el-GR" sz="2000" b="0" i="1" smtClean="0">
                        <a:latin typeface="Cambria Math"/>
                        <a:ea typeface="Cambria Math"/>
                      </a:rPr>
                      <m:t>⨂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sz="2000" dirty="0" smtClean="0"/>
                  <a:t>, o </a:t>
                </a:r>
                <a:r>
                  <a:rPr lang="en-US" sz="2000" dirty="0" err="1" smtClean="0"/>
                  <a:t>simplemente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812" t="-122727" r="-144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1500964" y="382281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Dos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2000" r="-13980" b="-198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1500964" y="4290096"/>
            <a:ext cx="1317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Tres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s-E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00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  <a:ea typeface="Cambria Math"/>
                          </a:rPr>
                          <m:t>β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00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  <m:r>
                      <a:rPr lang="es-ES" sz="2400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begChr m:val="|"/>
                        <m:endChr m:val="|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01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s-ES" sz="2400" i="1">
                            <a:latin typeface="Cambria Math"/>
                          </a:rPr>
                          <m:t>+</m:t>
                        </m:r>
                        <m:r>
                          <a:rPr lang="el-GR" sz="240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01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s-ES" sz="2400" dirty="0" smtClean="0"/>
                  <a:t>…</a:t>
                </a:r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30263" r="-1582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sz="2400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s-ES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ú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𝒎𝒆𝒓𝒐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𝒅𝒆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𝒒𝒖𝒃𝒊𝒕𝒔</m:t>
                          </m:r>
                        </m:sup>
                      </m:sSup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25 CuadroTexto"/>
          <p:cNvSpPr txBox="1"/>
          <p:nvPr/>
        </p:nvSpPr>
        <p:spPr>
          <a:xfrm>
            <a:off x="1979712" y="5229200"/>
            <a:ext cx="2115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Grados de libertad</a:t>
            </a:r>
            <a:endParaRPr lang="es-ES" sz="2000" dirty="0"/>
          </a:p>
        </p:txBody>
      </p:sp>
      <p:sp>
        <p:nvSpPr>
          <p:cNvPr id="27" name="26 Flecha derecha"/>
          <p:cNvSpPr/>
          <p:nvPr/>
        </p:nvSpPr>
        <p:spPr>
          <a:xfrm>
            <a:off x="4146451" y="5334117"/>
            <a:ext cx="641573" cy="1902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7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860598" y="1106796"/>
            <a:ext cx="340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circuitos cuánticos</a:t>
            </a:r>
            <a:endParaRPr lang="es-ES" sz="2800" i="1" dirty="0"/>
          </a:p>
        </p:txBody>
      </p:sp>
      <p:grpSp>
        <p:nvGrpSpPr>
          <p:cNvPr id="16" name="15 Grupo"/>
          <p:cNvGrpSpPr/>
          <p:nvPr/>
        </p:nvGrpSpPr>
        <p:grpSpPr>
          <a:xfrm>
            <a:off x="2267744" y="1844824"/>
            <a:ext cx="4464496" cy="1800200"/>
            <a:chOff x="2267744" y="1844824"/>
            <a:chExt cx="4464496" cy="1800200"/>
          </a:xfrm>
        </p:grpSpPr>
        <p:sp>
          <p:nvSpPr>
            <p:cNvPr id="6" name="5 CuadroTexto"/>
            <p:cNvSpPr txBox="1"/>
            <p:nvPr/>
          </p:nvSpPr>
          <p:spPr>
            <a:xfrm>
              <a:off x="2392242" y="1988840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Qubit</a:t>
              </a:r>
              <a:endParaRPr lang="es-ES" dirty="0"/>
            </a:p>
          </p:txBody>
        </p:sp>
        <p:cxnSp>
          <p:nvCxnSpPr>
            <p:cNvPr id="8" name="7 Conector recto"/>
            <p:cNvCxnSpPr/>
            <p:nvPr/>
          </p:nvCxnSpPr>
          <p:spPr>
            <a:xfrm>
              <a:off x="3256338" y="2173506"/>
              <a:ext cx="2736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CuadroTexto"/>
            <p:cNvSpPr txBox="1"/>
            <p:nvPr/>
          </p:nvSpPr>
          <p:spPr>
            <a:xfrm>
              <a:off x="2392242" y="2494528"/>
              <a:ext cx="1644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Puerta cuántica</a:t>
              </a:r>
              <a:endParaRPr lang="es-ES" dirty="0"/>
            </a:p>
          </p:txBody>
        </p:sp>
        <p:sp>
          <p:nvSpPr>
            <p:cNvPr id="10" name="16 Rectángulo"/>
            <p:cNvSpPr/>
            <p:nvPr/>
          </p:nvSpPr>
          <p:spPr>
            <a:xfrm>
              <a:off x="4192542" y="2415183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11" name="27 Rectángulo"/>
            <p:cNvSpPr/>
            <p:nvPr/>
          </p:nvSpPr>
          <p:spPr>
            <a:xfrm>
              <a:off x="5086319" y="2420888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12" name="34 Rectángulo"/>
            <p:cNvSpPr/>
            <p:nvPr/>
          </p:nvSpPr>
          <p:spPr>
            <a:xfrm>
              <a:off x="5940152" y="2420352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34061" y="306896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Medida</a:t>
              </a:r>
              <a:endParaRPr lang="es-ES" dirty="0"/>
            </a:p>
          </p:txBody>
        </p:sp>
        <p:sp>
          <p:nvSpPr>
            <p:cNvPr id="14" name="15 Rectángulo"/>
            <p:cNvSpPr/>
            <p:nvPr/>
          </p:nvSpPr>
          <p:spPr>
            <a:xfrm>
              <a:off x="3472362" y="2994744"/>
              <a:ext cx="443547" cy="4435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67744" y="1844824"/>
              <a:ext cx="4464496" cy="18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798556" y="4625736"/>
            <a:ext cx="1949908" cy="1020051"/>
            <a:chOff x="3352435" y="4625736"/>
            <a:chExt cx="1949908" cy="1020051"/>
          </a:xfrm>
        </p:grpSpPr>
        <p:grpSp>
          <p:nvGrpSpPr>
            <p:cNvPr id="17" name="16 Grupo"/>
            <p:cNvGrpSpPr/>
            <p:nvPr/>
          </p:nvGrpSpPr>
          <p:grpSpPr>
            <a:xfrm>
              <a:off x="4023547" y="4756473"/>
              <a:ext cx="1278796" cy="836725"/>
              <a:chOff x="342404" y="2402809"/>
              <a:chExt cx="1278796" cy="836725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342404" y="2456738"/>
                <a:ext cx="1278796" cy="638780"/>
                <a:chOff x="2273362" y="2208218"/>
                <a:chExt cx="1278796" cy="638780"/>
              </a:xfrm>
            </p:grpSpPr>
            <p:cxnSp>
              <p:nvCxnSpPr>
                <p:cNvPr id="22" name="21 Conector recto"/>
                <p:cNvCxnSpPr/>
                <p:nvPr/>
              </p:nvCxnSpPr>
              <p:spPr>
                <a:xfrm>
                  <a:off x="2273362" y="220821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22 Conector recto"/>
                <p:cNvCxnSpPr/>
                <p:nvPr/>
              </p:nvCxnSpPr>
              <p:spPr>
                <a:xfrm>
                  <a:off x="2292728" y="284699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18 Elipse"/>
              <p:cNvSpPr/>
              <p:nvPr/>
            </p:nvSpPr>
            <p:spPr>
              <a:xfrm>
                <a:off x="937556" y="2402809"/>
                <a:ext cx="107858" cy="107858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Elipse"/>
              <p:cNvSpPr/>
              <p:nvPr/>
            </p:nvSpPr>
            <p:spPr>
              <a:xfrm>
                <a:off x="847469" y="2951502"/>
                <a:ext cx="288032" cy="2880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20 Conector recto"/>
              <p:cNvCxnSpPr>
                <a:endCxn id="20" idx="4"/>
              </p:cNvCxnSpPr>
              <p:nvPr/>
            </p:nvCxnSpPr>
            <p:spPr>
              <a:xfrm>
                <a:off x="991485" y="2456738"/>
                <a:ext cx="0" cy="7827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23 Rectángulo"/>
                <p:cNvSpPr/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4" name="2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24 Rectángulo"/>
                <p:cNvSpPr/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5" name="2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25 CuadroTexto"/>
          <p:cNvSpPr txBox="1"/>
          <p:nvPr/>
        </p:nvSpPr>
        <p:spPr>
          <a:xfrm>
            <a:off x="5593504" y="4077072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Puertas controladas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434354" y="48829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=</a:t>
            </a:r>
            <a:endParaRPr lang="es-ES" sz="2800" dirty="0"/>
          </a:p>
        </p:txBody>
      </p:sp>
      <p:grpSp>
        <p:nvGrpSpPr>
          <p:cNvPr id="42" name="41 Grupo"/>
          <p:cNvGrpSpPr/>
          <p:nvPr/>
        </p:nvGrpSpPr>
        <p:grpSpPr>
          <a:xfrm>
            <a:off x="4268550" y="4644347"/>
            <a:ext cx="1949908" cy="1032798"/>
            <a:chOff x="822429" y="4644347"/>
            <a:chExt cx="1949908" cy="1032798"/>
          </a:xfrm>
        </p:grpSpPr>
        <p:grpSp>
          <p:nvGrpSpPr>
            <p:cNvPr id="32" name="31 Grupo"/>
            <p:cNvGrpSpPr/>
            <p:nvPr/>
          </p:nvGrpSpPr>
          <p:grpSpPr>
            <a:xfrm>
              <a:off x="1493541" y="4829013"/>
              <a:ext cx="1278796" cy="638780"/>
              <a:chOff x="2273362" y="2208218"/>
              <a:chExt cx="1278796" cy="638780"/>
            </a:xfrm>
          </p:grpSpPr>
          <p:cxnSp>
            <p:nvCxnSpPr>
              <p:cNvPr id="36" name="35 Conector recto"/>
              <p:cNvCxnSpPr/>
              <p:nvPr/>
            </p:nvCxnSpPr>
            <p:spPr>
              <a:xfrm>
                <a:off x="2273362" y="220821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36 Conector recto"/>
              <p:cNvCxnSpPr/>
              <p:nvPr/>
            </p:nvCxnSpPr>
            <p:spPr>
              <a:xfrm>
                <a:off x="2292728" y="284699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32 Elipse"/>
            <p:cNvSpPr/>
            <p:nvPr/>
          </p:nvSpPr>
          <p:spPr>
            <a:xfrm>
              <a:off x="2088693" y="4775084"/>
              <a:ext cx="107858" cy="10785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34 Conector recto"/>
            <p:cNvCxnSpPr/>
            <p:nvPr/>
          </p:nvCxnSpPr>
          <p:spPr>
            <a:xfrm>
              <a:off x="2142622" y="4829013"/>
              <a:ext cx="0" cy="632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16 Rectángulo"/>
            <p:cNvSpPr/>
            <p:nvPr/>
          </p:nvSpPr>
          <p:spPr>
            <a:xfrm>
              <a:off x="1926598" y="5245097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</p:grpSp>
      <p:sp>
        <p:nvSpPr>
          <p:cNvPr id="74" name="73 Rectángulo"/>
          <p:cNvSpPr/>
          <p:nvPr/>
        </p:nvSpPr>
        <p:spPr>
          <a:xfrm>
            <a:off x="4192542" y="4075494"/>
            <a:ext cx="4699938" cy="2377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76 Grupo"/>
          <p:cNvGrpSpPr/>
          <p:nvPr/>
        </p:nvGrpSpPr>
        <p:grpSpPr>
          <a:xfrm>
            <a:off x="446965" y="4362309"/>
            <a:ext cx="3259837" cy="1805789"/>
            <a:chOff x="386551" y="4506681"/>
            <a:chExt cx="3259837" cy="1805789"/>
          </a:xfrm>
        </p:grpSpPr>
        <p:grpSp>
          <p:nvGrpSpPr>
            <p:cNvPr id="46" name="45 Grupo"/>
            <p:cNvGrpSpPr/>
            <p:nvPr/>
          </p:nvGrpSpPr>
          <p:grpSpPr>
            <a:xfrm>
              <a:off x="985051" y="4706736"/>
              <a:ext cx="778637" cy="860742"/>
              <a:chOff x="2273362" y="2208218"/>
              <a:chExt cx="778637" cy="860742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49 Rectángulo"/>
              <p:cNvSpPr/>
              <p:nvPr/>
            </p:nvSpPr>
            <p:spPr>
              <a:xfrm>
                <a:off x="2471029" y="2636912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53 Rectángulo"/>
                <p:cNvSpPr/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4" name="5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54 Rectángulo"/>
                <p:cNvSpPr/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5" name="5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55 Rectángulo"/>
                <p:cNvSpPr/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6" name="5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56 Rectángulo"/>
                <p:cNvSpPr/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7" name="5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57 Grupo"/>
            <p:cNvGrpSpPr/>
            <p:nvPr/>
          </p:nvGrpSpPr>
          <p:grpSpPr>
            <a:xfrm>
              <a:off x="2308752" y="4506681"/>
              <a:ext cx="778637" cy="854804"/>
              <a:chOff x="2273362" y="1992194"/>
              <a:chExt cx="778637" cy="854804"/>
            </a:xfrm>
          </p:grpSpPr>
          <p:cxnSp>
            <p:nvCxnSpPr>
              <p:cNvPr id="59" name="58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60 Rectángulo"/>
              <p:cNvSpPr/>
              <p:nvPr/>
            </p:nvSpPr>
            <p:spPr>
              <a:xfrm>
                <a:off x="2446656" y="1992194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61 Rectángulo"/>
                <p:cNvSpPr/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2" name="6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62 Rectángulo"/>
                <p:cNvSpPr/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3" name="6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74 Flecha derecha"/>
            <p:cNvSpPr/>
            <p:nvPr/>
          </p:nvSpPr>
          <p:spPr>
            <a:xfrm>
              <a:off x="1304372" y="5664398"/>
              <a:ext cx="1477629" cy="648072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Tiempo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" name="75 Rectángulo"/>
          <p:cNvSpPr/>
          <p:nvPr/>
        </p:nvSpPr>
        <p:spPr>
          <a:xfrm>
            <a:off x="237860" y="4077072"/>
            <a:ext cx="3678049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Rectángulo"/>
              <p:cNvSpPr/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𝐶𝑁𝑂𝑇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𝑠𝑖</m:t>
                      </m:r>
                      <m:r>
                        <a:rPr lang="es-ES" b="0" i="1" smtClean="0">
                          <a:latin typeface="Cambria Math"/>
                        </a:rPr>
                        <m:t>(|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=1)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119672" r="-1370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2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45651" y="1124744"/>
            <a:ext cx="2685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3</a:t>
            </a:r>
          </a:p>
          <a:p>
            <a:pPr algn="ctr"/>
            <a:r>
              <a:rPr lang="es-ES" sz="4400" dirty="0" smtClean="0"/>
              <a:t>Simulación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636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4572000" y="2420888"/>
            <a:ext cx="4320480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09577" y="2420888"/>
            <a:ext cx="4262423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7544" y="4797152"/>
            <a:ext cx="568863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estados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372200" y="4797152"/>
            <a:ext cx="230425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hardware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7544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circuitos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44008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del procesador cuántico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52939" y="2651621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Qubit101</a:t>
            </a:r>
            <a:endParaRPr lang="es-ES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227133" y="265122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qMIPS</a:t>
            </a:r>
            <a:endParaRPr lang="es-ES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88793" y="1106796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simuladores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25857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83209" y="1124744"/>
            <a:ext cx="50102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1</a:t>
            </a:r>
          </a:p>
          <a:p>
            <a:pPr algn="ctr"/>
            <a:r>
              <a:rPr lang="es-ES" sz="4400" dirty="0" smtClean="0"/>
              <a:t>Información cuántica</a:t>
            </a:r>
            <a:endParaRPr lang="es-ES" sz="4400" dirty="0"/>
          </a:p>
        </p:txBody>
      </p:sp>
      <p:pic>
        <p:nvPicPr>
          <p:cNvPr id="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53" y="3789040"/>
            <a:ext cx="6775319" cy="15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1200" y="1106796"/>
            <a:ext cx="626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estados cuánticos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83016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282112" y="2283813"/>
            <a:ext cx="2269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clásica</a:t>
            </a:r>
            <a:endParaRPr lang="es-ES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26107" y="5364505"/>
            <a:ext cx="2581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cuántica</a:t>
            </a:r>
            <a:endParaRPr lang="es-ES" sz="3200" dirty="0"/>
          </a:p>
        </p:txBody>
      </p:sp>
      <p:sp>
        <p:nvSpPr>
          <p:cNvPr id="11" name="10 Flecha abajo"/>
          <p:cNvSpPr/>
          <p:nvPr/>
        </p:nvSpPr>
        <p:spPr>
          <a:xfrm>
            <a:off x="1837845" y="2883446"/>
            <a:ext cx="1158320" cy="2495917"/>
          </a:xfrm>
          <a:prstGeom prst="down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2400" b="1" dirty="0" smtClean="0">
                <a:solidFill>
                  <a:sysClr val="windowText" lastClr="000000"/>
                </a:solidFill>
              </a:rPr>
              <a:t>Miniaturización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157329" y="1143611"/>
            <a:ext cx="478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¿límite? en la miniaturización</a:t>
            </a:r>
            <a:endParaRPr lang="es-ES" sz="2800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298094" y="2060848"/>
            <a:ext cx="246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Partículas bien definidas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200052" y="2446784"/>
            <a:ext cx="322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Sistemas fácilmente observables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95936" y="2918003"/>
            <a:ext cx="17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robustos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646563" y="4725144"/>
            <a:ext cx="192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¿Partícula o onda?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95936" y="5169478"/>
            <a:ext cx="34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extremadamente frágiles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9412" y="5753124"/>
            <a:ext cx="31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Observar un sistema lo modifica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56176" y="3286402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Posición y velocidad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196823" y="613537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42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-108520" y="3154885"/>
            <a:ext cx="4104456" cy="2840124"/>
            <a:chOff x="1331640" y="2667000"/>
            <a:chExt cx="4104456" cy="2840124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2195736" y="4251176"/>
              <a:ext cx="15121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V="1">
              <a:off x="3707904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707904" y="2667000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995936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3995936" y="4251176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Arco"/>
            <p:cNvSpPr/>
            <p:nvPr/>
          </p:nvSpPr>
          <p:spPr>
            <a:xfrm>
              <a:off x="1331640" y="3647492"/>
              <a:ext cx="1032148" cy="1207368"/>
            </a:xfrm>
            <a:prstGeom prst="arc">
              <a:avLst>
                <a:gd name="adj1" fmla="val 1762465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Arco"/>
            <p:cNvSpPr/>
            <p:nvPr/>
          </p:nvSpPr>
          <p:spPr>
            <a:xfrm flipH="1">
              <a:off x="2363788" y="2995228"/>
              <a:ext cx="2295872" cy="251189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3331704" y="28152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3" name="32 Conector recto"/>
          <p:cNvCxnSpPr/>
          <p:nvPr/>
        </p:nvCxnSpPr>
        <p:spPr>
          <a:xfrm>
            <a:off x="755576" y="3507403"/>
            <a:ext cx="76687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031651" y="3276570"/>
            <a:ext cx="1116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Energía</a:t>
            </a:r>
            <a:endParaRPr lang="es-ES" sz="2400" dirty="0"/>
          </a:p>
        </p:txBody>
      </p:sp>
      <p:grpSp>
        <p:nvGrpSpPr>
          <p:cNvPr id="71" name="70 Grupo"/>
          <p:cNvGrpSpPr/>
          <p:nvPr/>
        </p:nvGrpSpPr>
        <p:grpSpPr>
          <a:xfrm>
            <a:off x="5183954" y="3154885"/>
            <a:ext cx="3240360" cy="1584177"/>
            <a:chOff x="5183954" y="3154885"/>
            <a:chExt cx="3240360" cy="1584177"/>
          </a:xfrm>
        </p:grpSpPr>
        <p:grpSp>
          <p:nvGrpSpPr>
            <p:cNvPr id="38" name="37 Grupo"/>
            <p:cNvGrpSpPr/>
            <p:nvPr/>
          </p:nvGrpSpPr>
          <p:grpSpPr>
            <a:xfrm>
              <a:off x="5183954" y="3154885"/>
              <a:ext cx="3240360" cy="1584176"/>
              <a:chOff x="4932040" y="2237538"/>
              <a:chExt cx="3240360" cy="1584176"/>
            </a:xfrm>
          </p:grpSpPr>
          <p:cxnSp>
            <p:nvCxnSpPr>
              <p:cNvPr id="24" name="23 Conector recto"/>
              <p:cNvCxnSpPr/>
              <p:nvPr/>
            </p:nvCxnSpPr>
            <p:spPr>
              <a:xfrm>
                <a:off x="4932040" y="3821714"/>
                <a:ext cx="15121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"/>
              <p:cNvCxnSpPr/>
              <p:nvPr/>
            </p:nvCxnSpPr>
            <p:spPr>
              <a:xfrm flipV="1">
                <a:off x="6444208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>
                <a:off x="6444208" y="223753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"/>
              <p:cNvCxnSpPr/>
              <p:nvPr/>
            </p:nvCxnSpPr>
            <p:spPr>
              <a:xfrm>
                <a:off x="6732240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27 Conector recto"/>
              <p:cNvCxnSpPr/>
              <p:nvPr/>
            </p:nvCxnSpPr>
            <p:spPr>
              <a:xfrm>
                <a:off x="6732240" y="3821714"/>
                <a:ext cx="14401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58 Grupo"/>
            <p:cNvGrpSpPr/>
            <p:nvPr/>
          </p:nvGrpSpPr>
          <p:grpSpPr>
            <a:xfrm>
              <a:off x="5408957" y="3507404"/>
              <a:ext cx="2295277" cy="1231658"/>
              <a:chOff x="3267076" y="1295285"/>
              <a:chExt cx="1643259" cy="1448996"/>
            </a:xfrm>
          </p:grpSpPr>
          <p:sp>
            <p:nvSpPr>
              <p:cNvPr id="56" name="55 Forma libre"/>
              <p:cNvSpPr/>
              <p:nvPr/>
            </p:nvSpPr>
            <p:spPr>
              <a:xfrm>
                <a:off x="3267076" y="1301195"/>
                <a:ext cx="935832" cy="144308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23925"/>
                  <a:gd name="connsiteY0" fmla="*/ 1427856 h 1447987"/>
                  <a:gd name="connsiteX1" fmla="*/ 333375 w 923925"/>
                  <a:gd name="connsiteY1" fmla="*/ 1265931 h 1447987"/>
                  <a:gd name="connsiteX2" fmla="*/ 723900 w 923925"/>
                  <a:gd name="connsiteY2" fmla="*/ 103881 h 1447987"/>
                  <a:gd name="connsiteX3" fmla="*/ 923925 w 923925"/>
                  <a:gd name="connsiteY3" fmla="*/ 130074 h 1447987"/>
                  <a:gd name="connsiteX0" fmla="*/ 0 w 947738"/>
                  <a:gd name="connsiteY0" fmla="*/ 1425867 h 1445998"/>
                  <a:gd name="connsiteX1" fmla="*/ 333375 w 947738"/>
                  <a:gd name="connsiteY1" fmla="*/ 1263942 h 1445998"/>
                  <a:gd name="connsiteX2" fmla="*/ 723900 w 947738"/>
                  <a:gd name="connsiteY2" fmla="*/ 101892 h 1445998"/>
                  <a:gd name="connsiteX3" fmla="*/ 947738 w 947738"/>
                  <a:gd name="connsiteY3" fmla="*/ 132847 h 1445998"/>
                  <a:gd name="connsiteX0" fmla="*/ 0 w 935832"/>
                  <a:gd name="connsiteY0" fmla="*/ 1422955 h 1443086"/>
                  <a:gd name="connsiteX1" fmla="*/ 333375 w 935832"/>
                  <a:gd name="connsiteY1" fmla="*/ 1261030 h 1443086"/>
                  <a:gd name="connsiteX2" fmla="*/ 723900 w 935832"/>
                  <a:gd name="connsiteY2" fmla="*/ 98980 h 1443086"/>
                  <a:gd name="connsiteX3" fmla="*/ 935832 w 935832"/>
                  <a:gd name="connsiteY3" fmla="*/ 137079 h 144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5832" h="1443086">
                    <a:moveTo>
                      <a:pt x="0" y="1422955"/>
                    </a:moveTo>
                    <a:cubicBezTo>
                      <a:pt x="106362" y="1452324"/>
                      <a:pt x="212725" y="1481693"/>
                      <a:pt x="333375" y="1261030"/>
                    </a:cubicBezTo>
                    <a:cubicBezTo>
                      <a:pt x="454025" y="1040367"/>
                      <a:pt x="623491" y="286305"/>
                      <a:pt x="723900" y="98980"/>
                    </a:cubicBezTo>
                    <a:cubicBezTo>
                      <a:pt x="824310" y="-88345"/>
                      <a:pt x="889000" y="28335"/>
                      <a:pt x="935832" y="13707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56 Forma libre"/>
              <p:cNvSpPr/>
              <p:nvPr/>
            </p:nvSpPr>
            <p:spPr>
              <a:xfrm flipH="1">
                <a:off x="3979266" y="1295285"/>
                <a:ext cx="931069" cy="144899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31069"/>
                  <a:gd name="connsiteY0" fmla="*/ 1428865 h 1448996"/>
                  <a:gd name="connsiteX1" fmla="*/ 333375 w 931069"/>
                  <a:gd name="connsiteY1" fmla="*/ 1266940 h 1448996"/>
                  <a:gd name="connsiteX2" fmla="*/ 723900 w 931069"/>
                  <a:gd name="connsiteY2" fmla="*/ 104890 h 1448996"/>
                  <a:gd name="connsiteX3" fmla="*/ 931069 w 931069"/>
                  <a:gd name="connsiteY3" fmla="*/ 128703 h 144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1069" h="1448996">
                    <a:moveTo>
                      <a:pt x="0" y="1428865"/>
                    </a:moveTo>
                    <a:cubicBezTo>
                      <a:pt x="106362" y="1458234"/>
                      <a:pt x="212725" y="1487603"/>
                      <a:pt x="333375" y="1266940"/>
                    </a:cubicBezTo>
                    <a:cubicBezTo>
                      <a:pt x="454025" y="1046277"/>
                      <a:pt x="624284" y="294596"/>
                      <a:pt x="723900" y="104890"/>
                    </a:cubicBezTo>
                    <a:cubicBezTo>
                      <a:pt x="823516" y="-84816"/>
                      <a:pt x="884237" y="19959"/>
                      <a:pt x="931069" y="12870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60" name="59 CuadroTexto"/>
          <p:cNvSpPr txBox="1"/>
          <p:nvPr/>
        </p:nvSpPr>
        <p:spPr>
          <a:xfrm>
            <a:off x="1406515" y="2338564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clásica</a:t>
            </a:r>
            <a:endParaRPr lang="es-ES" sz="28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700852" y="2344939"/>
            <a:ext cx="227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cuántica</a:t>
            </a:r>
            <a:endParaRPr lang="es-ES" sz="28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1069495" y="4159912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4" name="63 Conector recto de flecha"/>
          <p:cNvCxnSpPr>
            <a:stCxn id="62" idx="0"/>
            <a:endCxn id="16" idx="3"/>
          </p:cNvCxnSpPr>
          <p:nvPr/>
        </p:nvCxnSpPr>
        <p:spPr>
          <a:xfrm flipV="1">
            <a:off x="1570530" y="3610406"/>
            <a:ext cx="373741" cy="5495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955271" y="5336261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 smtClean="0"/>
              <a:t>Es </a:t>
            </a:r>
            <a:r>
              <a:rPr lang="es-ES" b="1" i="1" dirty="0" smtClean="0"/>
              <a:t>imposible</a:t>
            </a:r>
            <a:r>
              <a:rPr lang="es-ES" i="1" dirty="0" smtClean="0"/>
              <a:t> que la partícula </a:t>
            </a:r>
          </a:p>
          <a:p>
            <a:pPr algn="ctr"/>
            <a:r>
              <a:rPr lang="es-ES" i="1" dirty="0" smtClean="0"/>
              <a:t>supere la barrera</a:t>
            </a:r>
            <a:endParaRPr lang="es-ES" i="1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549619" y="3983290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7" name="66 Conector recto de flecha"/>
          <p:cNvCxnSpPr>
            <a:stCxn id="66" idx="3"/>
            <a:endCxn id="56" idx="1"/>
          </p:cNvCxnSpPr>
          <p:nvPr/>
        </p:nvCxnSpPr>
        <p:spPr>
          <a:xfrm>
            <a:off x="5551688" y="4167956"/>
            <a:ext cx="322922" cy="416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4908014" y="5336260"/>
            <a:ext cx="357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smtClean="0"/>
              <a:t>La partícula tiene una cierta </a:t>
            </a:r>
            <a:r>
              <a:rPr lang="es-ES" b="1" i="1" dirty="0" smtClean="0"/>
              <a:t>probabilidad</a:t>
            </a:r>
            <a:r>
              <a:rPr lang="es-ES" i="1" dirty="0" smtClean="0"/>
              <a:t> de superar la barrera</a:t>
            </a:r>
            <a:endParaRPr lang="es-ES" i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412705" y="1143611"/>
            <a:ext cx="2273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efecto túnel</a:t>
            </a:r>
            <a:endParaRPr lang="es-ES" sz="2800" i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660194" y="3739648"/>
            <a:ext cx="76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Efecto</a:t>
            </a:r>
          </a:p>
          <a:p>
            <a:pPr algn="ctr"/>
            <a:r>
              <a:rPr lang="es-ES" dirty="0" smtClean="0"/>
              <a:t>túnel</a:t>
            </a:r>
            <a:endParaRPr lang="es-ES" dirty="0"/>
          </a:p>
        </p:txBody>
      </p:sp>
      <p:cxnSp>
        <p:nvCxnSpPr>
          <p:cNvPr id="74" name="73 Conector recto de flecha"/>
          <p:cNvCxnSpPr>
            <a:stCxn id="73" idx="1"/>
          </p:cNvCxnSpPr>
          <p:nvPr/>
        </p:nvCxnSpPr>
        <p:spPr>
          <a:xfrm flipH="1">
            <a:off x="7053983" y="4062814"/>
            <a:ext cx="606211" cy="521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4966859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Richard </a:t>
            </a:r>
            <a:r>
              <a:rPr lang="es-ES" sz="2000" dirty="0" err="1" smtClean="0"/>
              <a:t>Feynman</a:t>
            </a:r>
            <a:endParaRPr lang="es-ES" sz="2000" dirty="0"/>
          </a:p>
        </p:txBody>
      </p:sp>
      <p:pic>
        <p:nvPicPr>
          <p:cNvPr id="1026" name="Picture 2" descr="http://upload.wikimedia.org/wikipedia/en/4/42/Richard_Feynman_Nob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63" y="2276872"/>
            <a:ext cx="190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02033" y="110679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Inicios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1788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061776" y="1143611"/>
            <a:ext cx="2975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¿Por qué un límite?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2420888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Superposición de </a:t>
            </a:r>
          </a:p>
          <a:p>
            <a:r>
              <a:rPr lang="es-ES" sz="2400" dirty="0" smtClean="0"/>
              <a:t>estados cuánticos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3717032"/>
            <a:ext cx="2226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Entrelazamiento</a:t>
            </a:r>
          </a:p>
          <a:p>
            <a:r>
              <a:rPr lang="es-ES" sz="2400" dirty="0" smtClean="0"/>
              <a:t>cuántico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5085184"/>
            <a:ext cx="251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Colapso de la función de onda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96881" y="2605553"/>
            <a:ext cx="27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Paralelismo cuántico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08104" y="3717032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Envío más rápido de información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508104" y="5085184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Comunicaciones totalmente seguras</a:t>
            </a:r>
            <a:endParaRPr lang="es-ES" sz="2400" dirty="0"/>
          </a:p>
        </p:txBody>
      </p:sp>
      <p:sp>
        <p:nvSpPr>
          <p:cNvPr id="13" name="12 Flecha derecha"/>
          <p:cNvSpPr/>
          <p:nvPr/>
        </p:nvSpPr>
        <p:spPr>
          <a:xfrm>
            <a:off x="3613515" y="3356119"/>
            <a:ext cx="1872208" cy="1552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5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isósceles"/>
          <p:cNvSpPr/>
          <p:nvPr/>
        </p:nvSpPr>
        <p:spPr>
          <a:xfrm>
            <a:off x="2140887" y="2892744"/>
            <a:ext cx="4754855" cy="2257752"/>
          </a:xfrm>
          <a:prstGeom prst="triangle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627720" y="2790220"/>
            <a:ext cx="18840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Computación</a:t>
            </a:r>
            <a:endParaRPr lang="es-E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012160" y="4867963"/>
            <a:ext cx="16517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Criptografía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171879" y="4897580"/>
            <a:ext cx="18879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Teleportación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56462" y="4014356"/>
            <a:ext cx="198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Cuánticas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83683" y="112602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Ramas</a:t>
            </a:r>
            <a:endParaRPr lang="es-ES" sz="2800" i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994738" y="2420888"/>
            <a:ext cx="310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Computaciones más rápidas</a:t>
            </a:r>
            <a:endParaRPr lang="es-ES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3581" y="5489873"/>
            <a:ext cx="311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Envío rápido de información</a:t>
            </a:r>
            <a:endParaRPr lang="es-ES" sz="2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615763" y="5489873"/>
            <a:ext cx="326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Mensajes totalmente seguros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688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291982" y="1126021"/>
            <a:ext cx="4539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procesador clásico-cuántico</a:t>
            </a:r>
            <a:endParaRPr lang="es-ES" sz="2800" i="1" dirty="0"/>
          </a:p>
        </p:txBody>
      </p:sp>
      <p:pic>
        <p:nvPicPr>
          <p:cNvPr id="2050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7067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7" y="4509120"/>
            <a:ext cx="1890137" cy="1847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CuadroTexto"/>
          <p:cNvSpPr txBox="1"/>
          <p:nvPr/>
        </p:nvSpPr>
        <p:spPr>
          <a:xfrm>
            <a:off x="2600545" y="2187067"/>
            <a:ext cx="26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clásico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699792" y="5895137"/>
            <a:ext cx="2886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cuántico</a:t>
            </a:r>
            <a:endParaRPr lang="es-ES" sz="24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751624" y="2636912"/>
            <a:ext cx="3188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843808" y="5949280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699792" y="2780928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general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99792" y="3140968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lento en algunos casos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699792" y="3510300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Fácil de construir y manejar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699792" y="4725144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específico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99792" y="5085184"/>
            <a:ext cx="289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rápido en algunos casos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699792" y="5454516"/>
            <a:ext cx="287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Difícil de construir y manejar</a:t>
            </a:r>
            <a:endParaRPr lang="es-ES" dirty="0"/>
          </a:p>
        </p:txBody>
      </p:sp>
      <p:pic>
        <p:nvPicPr>
          <p:cNvPr id="22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08" y="3404635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42" y="3541985"/>
            <a:ext cx="858861" cy="839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5796136" y="3460570"/>
            <a:ext cx="795980" cy="156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6600906" y="2420888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Computador</a:t>
            </a:r>
          </a:p>
          <a:p>
            <a:r>
              <a:rPr lang="es-ES" sz="2400" dirty="0"/>
              <a:t>c</a:t>
            </a:r>
            <a:r>
              <a:rPr lang="es-ES" sz="2400" dirty="0" smtClean="0"/>
              <a:t>lásico-cuántico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669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80423" y="1124744"/>
            <a:ext cx="48158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2</a:t>
            </a:r>
          </a:p>
          <a:p>
            <a:pPr algn="ctr"/>
            <a:r>
              <a:rPr lang="es-ES" sz="4400" dirty="0" smtClean="0"/>
              <a:t>Los postulados de la</a:t>
            </a:r>
          </a:p>
          <a:p>
            <a:pPr algn="ctr"/>
            <a:r>
              <a:rPr lang="es-ES" sz="4400" dirty="0" smtClean="0"/>
              <a:t>mecánica cuántica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6142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1570</TotalTime>
  <Words>879</Words>
  <Application>Microsoft Office PowerPoint</Application>
  <PresentationFormat>Presentación en pantalla (4:3)</PresentationFormat>
  <Paragraphs>209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Claridad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</cp:lastModifiedBy>
  <cp:revision>74</cp:revision>
  <dcterms:created xsi:type="dcterms:W3CDTF">2013-06-18T08:48:40Z</dcterms:created>
  <dcterms:modified xsi:type="dcterms:W3CDTF">2013-06-23T14:13:18Z</dcterms:modified>
</cp:coreProperties>
</file>