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6" autoAdjust="0"/>
    <p:restoredTop sz="90698" autoAdjust="0"/>
  </p:normalViewPr>
  <p:slideViewPr>
    <p:cSldViewPr>
      <p:cViewPr varScale="1">
        <p:scale>
          <a:sx n="40" d="100"/>
          <a:sy n="40" d="100"/>
        </p:scale>
        <p:origin x="-129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74932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292080" y="623995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895389"/>
            <a:ext cx="2325205" cy="68913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00926" y="1126021"/>
            <a:ext cx="59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postulado: el espacio de estados</a:t>
            </a:r>
            <a:endParaRPr lang="es-ES" sz="28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403648" y="3284984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403648" y="544522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755576" y="5445224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80207" y="3290774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flipH="1">
            <a:off x="1403648" y="3490829"/>
            <a:ext cx="376559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403648" y="4941168"/>
            <a:ext cx="1154336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75640" y="4165049"/>
            <a:ext cx="88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8" idx="2"/>
          </p:cNvCxnSpPr>
          <p:nvPr/>
        </p:nvCxnSpPr>
        <p:spPr>
          <a:xfrm flipH="1">
            <a:off x="2169095" y="4565159"/>
            <a:ext cx="148525" cy="37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09891" y="2564903"/>
            <a:ext cx="254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Espacio de estados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75857" y="2204864"/>
            <a:ext cx="295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vectorial complejo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75857" y="2604974"/>
            <a:ext cx="497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Producto interno definido (espacio de </a:t>
            </a:r>
            <a:r>
              <a:rPr lang="es-ES" sz="2000" dirty="0" err="1" smtClean="0"/>
              <a:t>Hilbert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005084"/>
            <a:ext cx="569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El vector de estado define completamente el sistema</a:t>
            </a:r>
            <a:endParaRPr lang="es-ES" sz="2000" dirty="0"/>
          </a:p>
        </p:txBody>
      </p:sp>
      <p:sp>
        <p:nvSpPr>
          <p:cNvPr id="29" name="28 Abrir llave"/>
          <p:cNvSpPr/>
          <p:nvPr/>
        </p:nvSpPr>
        <p:spPr>
          <a:xfrm>
            <a:off x="3155955" y="2199074"/>
            <a:ext cx="263917" cy="1229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42 Grupo"/>
          <p:cNvGrpSpPr/>
          <p:nvPr/>
        </p:nvGrpSpPr>
        <p:grpSpPr>
          <a:xfrm>
            <a:off x="4302627" y="3794026"/>
            <a:ext cx="1927066" cy="799476"/>
            <a:chOff x="4302627" y="3794026"/>
            <a:chExt cx="1927066" cy="79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6 CuadroTexto"/>
                <p:cNvSpPr txBox="1"/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891" t="-122727" r="-80198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1 CuadroTexto"/>
            <p:cNvSpPr txBox="1"/>
            <p:nvPr/>
          </p:nvSpPr>
          <p:spPr>
            <a:xfrm>
              <a:off x="4302627" y="3794026"/>
              <a:ext cx="1927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Estado arbitrario</a:t>
              </a:r>
              <a:endParaRPr lang="en-US" sz="2000" dirty="0"/>
            </a:p>
          </p:txBody>
        </p:sp>
        <p:cxnSp>
          <p:nvCxnSpPr>
            <p:cNvPr id="36" name="35 Conector recto"/>
            <p:cNvCxnSpPr>
              <a:stCxn id="34" idx="1"/>
              <a:endCxn id="32" idx="1"/>
            </p:cNvCxnSpPr>
            <p:nvPr/>
          </p:nvCxnSpPr>
          <p:spPr>
            <a:xfrm>
              <a:off x="4302627" y="3994081"/>
              <a:ext cx="0" cy="399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4302627" y="4725144"/>
            <a:ext cx="3219920" cy="821705"/>
            <a:chOff x="4302627" y="4725144"/>
            <a:chExt cx="3219920" cy="821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9 CuadroTexto"/>
                <p:cNvSpPr txBox="1"/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33" t="-130263" r="-32667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1 CuadroTexto"/>
            <p:cNvSpPr txBox="1"/>
            <p:nvPr/>
          </p:nvSpPr>
          <p:spPr>
            <a:xfrm>
              <a:off x="4302627" y="4725144"/>
              <a:ext cx="321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Electrón orbitando un núcleo</a:t>
              </a:r>
              <a:endParaRPr lang="en-US" sz="2000" dirty="0"/>
            </a:p>
          </p:txBody>
        </p:sp>
        <p:cxnSp>
          <p:nvCxnSpPr>
            <p:cNvPr id="40" name="39 Conector recto"/>
            <p:cNvCxnSpPr>
              <a:stCxn id="31" idx="1"/>
              <a:endCxn id="30" idx="1"/>
            </p:cNvCxnSpPr>
            <p:nvPr/>
          </p:nvCxnSpPr>
          <p:spPr>
            <a:xfrm>
              <a:off x="4302627" y="4925199"/>
              <a:ext cx="0" cy="390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4302626" y="5682509"/>
            <a:ext cx="4083297" cy="821574"/>
            <a:chOff x="4302627" y="5559754"/>
            <a:chExt cx="4083297" cy="82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10 CuadroTexto"/>
                <p:cNvSpPr txBox="1"/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0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2 1 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15" t="-130263" r="-42735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1 CuadroTexto"/>
            <p:cNvSpPr txBox="1"/>
            <p:nvPr/>
          </p:nvSpPr>
          <p:spPr>
            <a:xfrm>
              <a:off x="4302627" y="5559754"/>
              <a:ext cx="4083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Representación número de partículas</a:t>
              </a:r>
              <a:endParaRPr lang="en-US" sz="2000" dirty="0"/>
            </a:p>
          </p:txBody>
        </p:sp>
        <p:cxnSp>
          <p:nvCxnSpPr>
            <p:cNvPr id="45" name="44 Conector recto"/>
            <p:cNvCxnSpPr>
              <a:stCxn id="42" idx="1"/>
              <a:endCxn id="41" idx="1"/>
            </p:cNvCxnSpPr>
            <p:nvPr/>
          </p:nvCxnSpPr>
          <p:spPr>
            <a:xfrm>
              <a:off x="4302627" y="5759809"/>
              <a:ext cx="0" cy="390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1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2780" y="1126021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qubit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614862" y="2044587"/>
            <a:ext cx="177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Quantum bit</a:t>
            </a:r>
          </a:p>
          <a:p>
            <a:pPr algn="ctr"/>
            <a:r>
              <a:rPr lang="es-ES" sz="2400" dirty="0" smtClean="0"/>
              <a:t>o qubit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10259" y="2021938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Dos dimensiones </a:t>
            </a:r>
          </a:p>
          <a:p>
            <a:pPr algn="ctr"/>
            <a:r>
              <a:rPr lang="es-ES" sz="2400" dirty="0" smtClean="0"/>
              <a:t>complejas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214" y="2021939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El mas simple de los </a:t>
            </a:r>
          </a:p>
          <a:p>
            <a:pPr algn="ctr"/>
            <a:r>
              <a:rPr lang="es-ES" sz="2400" dirty="0" smtClean="0"/>
              <a:t>espacios de estados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115" t="-130263" r="-77869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545" t="-130263" r="-97273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610500" y="409304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sz="2000" dirty="0"/>
          </a:p>
        </p:txBody>
      </p:sp>
      <p:sp>
        <p:nvSpPr>
          <p:cNvPr id="18" name="17 Abrir llave"/>
          <p:cNvSpPr/>
          <p:nvPr/>
        </p:nvSpPr>
        <p:spPr>
          <a:xfrm>
            <a:off x="1403648" y="3645024"/>
            <a:ext cx="288032" cy="1296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56920" y="4293095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0263" r="-35315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5359716" y="4293094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837499" y="3645024"/>
            <a:ext cx="98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6957547" y="4017816"/>
            <a:ext cx="17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 </a:t>
            </a:r>
          </a:p>
          <a:p>
            <a:r>
              <a:rPr lang="es-ES" sz="2000" dirty="0" smtClean="0"/>
              <a:t>computacional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138847" y="5446922"/>
            <a:ext cx="156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 un </a:t>
            </a:r>
          </a:p>
          <a:p>
            <a:r>
              <a:rPr lang="es-ES" sz="2000" dirty="0" smtClean="0"/>
              <a:t>estado válido</a:t>
            </a:r>
            <a:endParaRPr lang="es-ES" sz="2000" dirty="0"/>
          </a:p>
        </p:txBody>
      </p:sp>
      <p:sp>
        <p:nvSpPr>
          <p:cNvPr id="33" name="32 Flecha derecha"/>
          <p:cNvSpPr/>
          <p:nvPr/>
        </p:nvSpPr>
        <p:spPr>
          <a:xfrm>
            <a:off x="5200694" y="5446922"/>
            <a:ext cx="859619" cy="7078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595067" y="5323811"/>
            <a:ext cx="1863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Paralelismo</a:t>
            </a:r>
          </a:p>
          <a:p>
            <a:pPr algn="ctr"/>
            <a:r>
              <a:rPr lang="es-ES" sz="2800" dirty="0" smtClean="0"/>
              <a:t>cuántico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30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6677" y="1109453"/>
            <a:ext cx="699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postulado: la evolución de los estados</a:t>
            </a:r>
            <a:endParaRPr lang="es-ES" sz="2800" i="1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83506" y="2329091"/>
            <a:ext cx="5652790" cy="1300532"/>
            <a:chOff x="2831101" y="2101498"/>
            <a:chExt cx="3755811" cy="864096"/>
          </a:xfrm>
        </p:grpSpPr>
        <p:grpSp>
          <p:nvGrpSpPr>
            <p:cNvPr id="8" name="7 Grupo"/>
            <p:cNvGrpSpPr/>
            <p:nvPr/>
          </p:nvGrpSpPr>
          <p:grpSpPr>
            <a:xfrm>
              <a:off x="2831101" y="2101498"/>
              <a:ext cx="864096" cy="864096"/>
              <a:chOff x="1331640" y="2564904"/>
              <a:chExt cx="864096" cy="864096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Rectángulo"/>
                  <p:cNvSpPr/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7" name="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24615" r="-47953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8 Grupo"/>
            <p:cNvGrpSpPr/>
            <p:nvPr/>
          </p:nvGrpSpPr>
          <p:grpSpPr>
            <a:xfrm>
              <a:off x="5722816" y="2101498"/>
              <a:ext cx="864096" cy="864096"/>
              <a:chOff x="1331640" y="2564904"/>
              <a:chExt cx="864096" cy="864096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Rectángulo"/>
                  <p:cNvSpPr/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1" name="10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22727" r="-47953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11 Flecha derecha"/>
            <p:cNvSpPr/>
            <p:nvPr/>
          </p:nvSpPr>
          <p:spPr>
            <a:xfrm>
              <a:off x="3742030" y="2220543"/>
              <a:ext cx="1933952" cy="62600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26" b="-136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14 CuadroTexto"/>
          <p:cNvSpPr txBox="1"/>
          <p:nvPr/>
        </p:nvSpPr>
        <p:spPr>
          <a:xfrm>
            <a:off x="1653557" y="4253026"/>
            <a:ext cx="54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Podemos hacer evolucionar los estados a voluntad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1187624" y="1916832"/>
            <a:ext cx="6408712" cy="1860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87624" y="1916832"/>
            <a:ext cx="2792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Sistema cuántico cerrado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i="1">
                        <a:latin typeface="Cambria Math"/>
                      </a:rPr>
                      <m:t>𝑈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blipFill rotWithShape="1">
                <a:blip r:embed="rId6"/>
                <a:stretch>
                  <a:fillRect l="-1682" t="-4918" b="-278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Flecha derecha"/>
          <p:cNvSpPr/>
          <p:nvPr/>
        </p:nvSpPr>
        <p:spPr>
          <a:xfrm>
            <a:off x="4021676" y="5407672"/>
            <a:ext cx="1080120" cy="188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446488" y="5038340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Siempre existe operador inverso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08327" y="5395807"/>
            <a:ext cx="300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Las computaciones tienen </a:t>
            </a:r>
          </a:p>
          <a:p>
            <a:pPr algn="ctr"/>
            <a:r>
              <a:rPr lang="es-ES" sz="2000" b="1" dirty="0" smtClean="0"/>
              <a:t>que ser </a:t>
            </a:r>
            <a:r>
              <a:rPr lang="es-ES" sz="2000" b="1" u="sng" dirty="0" smtClean="0"/>
              <a:t>reversibles</a:t>
            </a:r>
            <a:endParaRPr lang="es-ES" sz="2000" b="1" u="sng" dirty="0"/>
          </a:p>
        </p:txBody>
      </p:sp>
    </p:spTree>
    <p:extLst>
      <p:ext uri="{BB962C8B-B14F-4D97-AF65-F5344CB8AC3E}">
        <p14:creationId xmlns:p14="http://schemas.microsoft.com/office/powerpoint/2010/main" val="14712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2066898"/>
            <a:ext cx="256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Operador de evolución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021761" y="252483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Qubit</a:t>
            </a:r>
            <a:endParaRPr lang="es-ES" sz="2000" dirty="0"/>
          </a:p>
        </p:txBody>
      </p:sp>
      <p:sp>
        <p:nvSpPr>
          <p:cNvPr id="8" name="7 Cerrar llave"/>
          <p:cNvSpPr/>
          <p:nvPr/>
        </p:nvSpPr>
        <p:spPr>
          <a:xfrm>
            <a:off x="4686410" y="2050929"/>
            <a:ext cx="133332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819742" y="2252144"/>
            <a:ext cx="217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Puerta cuántica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1200011" y="4077072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4077072"/>
                <a:ext cx="126355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21667" r="-37198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200011" y="4446404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4446404"/>
                <a:ext cx="12635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23528" y="5013176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013176"/>
                <a:ext cx="1334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35160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323528" y="5382508"/>
                <a:ext cx="150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382508"/>
                <a:ext cx="15081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19672" r="-3157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1980620" y="5013176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5013176"/>
                <a:ext cx="12635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36715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1980620" y="5382508"/>
                <a:ext cx="1423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5382508"/>
                <a:ext cx="14238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9672" r="-33047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0 CuadroTexto"/>
          <p:cNvSpPr txBox="1"/>
          <p:nvPr/>
        </p:nvSpPr>
        <p:spPr>
          <a:xfrm>
            <a:off x="901404" y="3573016"/>
            <a:ext cx="18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Puertas de Pauli</a:t>
            </a:r>
            <a:endParaRPr lang="es-ES" sz="2000" i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635896" y="3568031"/>
            <a:ext cx="177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Cambio de fase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3635897" y="4068159"/>
                <a:ext cx="159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4068159"/>
                <a:ext cx="159434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2938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CuadroTexto"/>
              <p:cNvSpPr txBox="1"/>
              <p:nvPr/>
            </p:nvSpPr>
            <p:spPr>
              <a:xfrm>
                <a:off x="3635896" y="4437491"/>
                <a:ext cx="190667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4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437491"/>
                <a:ext cx="1906676" cy="378245"/>
              </a:xfrm>
              <a:prstGeom prst="rect">
                <a:avLst/>
              </a:prstGeom>
              <a:blipFill rotWithShape="1">
                <a:blip r:embed="rId9"/>
                <a:stretch>
                  <a:fillRect t="-114516" r="-24601" b="-18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24 CuadroTexto"/>
          <p:cNvSpPr txBox="1"/>
          <p:nvPr/>
        </p:nvSpPr>
        <p:spPr>
          <a:xfrm>
            <a:off x="6084168" y="3573016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 de </a:t>
            </a:r>
            <a:r>
              <a:rPr lang="es-ES" sz="2000" i="1" dirty="0" err="1" smtClean="0"/>
              <a:t>Hadamard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6084168" y="4151130"/>
                <a:ext cx="248112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151130"/>
                <a:ext cx="2481128" cy="6646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084168" y="5104204"/>
                <a:ext cx="24811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|1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104204"/>
                <a:ext cx="2481127" cy="6646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318879" y="1099355"/>
            <a:ext cx="448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Tercer postulado: las medidas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10850" y="1988840"/>
            <a:ext cx="397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sistema deja de ser cerrado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739" t="-124615" r="-88043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Flecha derecha"/>
          <p:cNvSpPr/>
          <p:nvPr/>
        </p:nvSpPr>
        <p:spPr>
          <a:xfrm>
            <a:off x="3382304" y="2877628"/>
            <a:ext cx="2590338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2591" y="323853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Medida</a:t>
            </a:r>
            <a:endParaRPr lang="es-ES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3371065" y="3615590"/>
            <a:ext cx="2601577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2826" t="-124615" r="-8695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610111" y="4448317"/>
            <a:ext cx="2537953" cy="1179289"/>
            <a:chOff x="2945033" y="4725144"/>
            <a:chExt cx="2964461" cy="1179289"/>
          </a:xfrm>
        </p:grpSpPr>
        <p:sp>
          <p:nvSpPr>
            <p:cNvPr id="19" name="18 Flecha doblada"/>
            <p:cNvSpPr/>
            <p:nvPr/>
          </p:nvSpPr>
          <p:spPr>
            <a:xfrm>
              <a:off x="5045398" y="4725144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Flecha doblada"/>
            <p:cNvSpPr/>
            <p:nvPr/>
          </p:nvSpPr>
          <p:spPr>
            <a:xfrm flipV="1">
              <a:off x="5045398" y="5157192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945033" y="5157191"/>
              <a:ext cx="2313545" cy="31519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668053" y="51147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Medida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5735269" y="4968012"/>
                <a:ext cx="3157211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968012"/>
                <a:ext cx="3157211" cy="7988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2861783" y="5877272"/>
            <a:ext cx="363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La función de onda colapsa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639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6429" y="1106796"/>
            <a:ext cx="787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Cuarto postulado: los sistemas cuánticos compuestos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901" t="-122727" r="-81188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804" t="-124615" r="-79412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errar llave"/>
          <p:cNvSpPr/>
          <p:nvPr/>
        </p:nvSpPr>
        <p:spPr>
          <a:xfrm>
            <a:off x="2021959" y="2348880"/>
            <a:ext cx="245785" cy="10481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329483" y="267291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Combinados</a:t>
            </a:r>
            <a:endParaRPr lang="es-ES" sz="2000" dirty="0"/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3812581" y="2872971"/>
            <a:ext cx="523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  <m:r>
                      <a:rPr lang="el-GR" sz="2000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sz="2000" dirty="0" smtClean="0"/>
                  <a:t>, o </a:t>
                </a:r>
                <a:r>
                  <a:rPr lang="en-US" sz="2000" dirty="0" err="1" smtClean="0"/>
                  <a:t>simplemente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12" t="-122727" r="-144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500964" y="382281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Dos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1500964" y="4290096"/>
            <a:ext cx="131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Tres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00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  <m:r>
                      <a:rPr lang="es-ES" sz="24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01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  <m:r>
                          <a:rPr lang="el-GR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01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s-ES" sz="2400" dirty="0" smtClean="0"/>
                  <a:t>…</a:t>
                </a:r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0263" r="-1582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ú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𝒎𝒆𝒓𝒐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𝒅𝒆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𝒒𝒖𝒃𝒊𝒕𝒔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1979712" y="5229200"/>
            <a:ext cx="211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Grados de libertad</a:t>
            </a:r>
            <a:endParaRPr lang="es-ES" sz="2000" dirty="0"/>
          </a:p>
        </p:txBody>
      </p:sp>
      <p:sp>
        <p:nvSpPr>
          <p:cNvPr id="27" name="26 Flecha derecha"/>
          <p:cNvSpPr/>
          <p:nvPr/>
        </p:nvSpPr>
        <p:spPr>
          <a:xfrm>
            <a:off x="4146451" y="5334117"/>
            <a:ext cx="641573" cy="190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60598" y="1106796"/>
            <a:ext cx="340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circuitos cuánticos</a:t>
            </a:r>
            <a:endParaRPr lang="es-ES" sz="2800" i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2267744" y="1844824"/>
            <a:ext cx="4464496" cy="1800200"/>
            <a:chOff x="2267744" y="1844824"/>
            <a:chExt cx="4464496" cy="1800200"/>
          </a:xfrm>
        </p:grpSpPr>
        <p:sp>
          <p:nvSpPr>
            <p:cNvPr id="6" name="5 CuadroTexto"/>
            <p:cNvSpPr txBox="1"/>
            <p:nvPr/>
          </p:nvSpPr>
          <p:spPr>
            <a:xfrm>
              <a:off x="2392242" y="198884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Qubit</a:t>
              </a:r>
              <a:endParaRPr lang="es-ES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3256338" y="217350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2392242" y="2494528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Puerta cuántica</a:t>
              </a:r>
              <a:endParaRPr lang="es-ES" dirty="0"/>
            </a:p>
          </p:txBody>
        </p:sp>
        <p:sp>
          <p:nvSpPr>
            <p:cNvPr id="10" name="16 Rectángulo"/>
            <p:cNvSpPr/>
            <p:nvPr/>
          </p:nvSpPr>
          <p:spPr>
            <a:xfrm>
              <a:off x="4192542" y="2415183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11" name="27 Rectángulo"/>
            <p:cNvSpPr/>
            <p:nvPr/>
          </p:nvSpPr>
          <p:spPr>
            <a:xfrm>
              <a:off x="5086319" y="2420888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12" name="34 Rectángulo"/>
            <p:cNvSpPr/>
            <p:nvPr/>
          </p:nvSpPr>
          <p:spPr>
            <a:xfrm>
              <a:off x="5940152" y="2420352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34061" y="306896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Medida</a:t>
              </a:r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3472362" y="2994744"/>
              <a:ext cx="443547" cy="4435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67744" y="1844824"/>
              <a:ext cx="446449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798556" y="4625736"/>
            <a:ext cx="1949908" cy="1020051"/>
            <a:chOff x="3352435" y="4625736"/>
            <a:chExt cx="1949908" cy="1020051"/>
          </a:xfrm>
        </p:grpSpPr>
        <p:grpSp>
          <p:nvGrpSpPr>
            <p:cNvPr id="17" name="16 Grupo"/>
            <p:cNvGrpSpPr/>
            <p:nvPr/>
          </p:nvGrpSpPr>
          <p:grpSpPr>
            <a:xfrm>
              <a:off x="4023547" y="4756473"/>
              <a:ext cx="1278796" cy="836725"/>
              <a:chOff x="342404" y="2402809"/>
              <a:chExt cx="1278796" cy="836725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42404" y="2456738"/>
                <a:ext cx="1278796" cy="638780"/>
                <a:chOff x="2273362" y="2208218"/>
                <a:chExt cx="1278796" cy="638780"/>
              </a:xfrm>
            </p:grpSpPr>
            <p:cxnSp>
              <p:nvCxnSpPr>
                <p:cNvPr id="22" name="21 Conector recto"/>
                <p:cNvCxnSpPr/>
                <p:nvPr/>
              </p:nvCxnSpPr>
              <p:spPr>
                <a:xfrm>
                  <a:off x="2273362" y="220821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22 Conector recto"/>
                <p:cNvCxnSpPr/>
                <p:nvPr/>
              </p:nvCxnSpPr>
              <p:spPr>
                <a:xfrm>
                  <a:off x="2292728" y="284699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18 Elipse"/>
              <p:cNvSpPr/>
              <p:nvPr/>
            </p:nvSpPr>
            <p:spPr>
              <a:xfrm>
                <a:off x="937556" y="2402809"/>
                <a:ext cx="107858" cy="107858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847469" y="2951502"/>
                <a:ext cx="288032" cy="2880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endCxn id="20" idx="4"/>
              </p:cNvCxnSpPr>
              <p:nvPr/>
            </p:nvCxnSpPr>
            <p:spPr>
              <a:xfrm>
                <a:off x="991485" y="2456738"/>
                <a:ext cx="0" cy="782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24 Rectángulo"/>
                <p:cNvSpPr/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2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25 CuadroTexto"/>
          <p:cNvSpPr txBox="1"/>
          <p:nvPr/>
        </p:nvSpPr>
        <p:spPr>
          <a:xfrm>
            <a:off x="5593504" y="4077072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controladas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34354" y="48829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=</a:t>
            </a:r>
            <a:endParaRPr lang="es-ES" sz="2800" dirty="0"/>
          </a:p>
        </p:txBody>
      </p:sp>
      <p:grpSp>
        <p:nvGrpSpPr>
          <p:cNvPr id="42" name="41 Grupo"/>
          <p:cNvGrpSpPr/>
          <p:nvPr/>
        </p:nvGrpSpPr>
        <p:grpSpPr>
          <a:xfrm>
            <a:off x="4268550" y="4644347"/>
            <a:ext cx="1949908" cy="1032798"/>
            <a:chOff x="822429" y="4644347"/>
            <a:chExt cx="1949908" cy="1032798"/>
          </a:xfrm>
        </p:grpSpPr>
        <p:grpSp>
          <p:nvGrpSpPr>
            <p:cNvPr id="32" name="31 Grupo"/>
            <p:cNvGrpSpPr/>
            <p:nvPr/>
          </p:nvGrpSpPr>
          <p:grpSpPr>
            <a:xfrm>
              <a:off x="1493541" y="4829013"/>
              <a:ext cx="1278796" cy="638780"/>
              <a:chOff x="2273362" y="2208218"/>
              <a:chExt cx="1278796" cy="638780"/>
            </a:xfrm>
          </p:grpSpPr>
          <p:cxnSp>
            <p:nvCxnSpPr>
              <p:cNvPr id="36" name="35 Conector recto"/>
              <p:cNvCxnSpPr/>
              <p:nvPr/>
            </p:nvCxnSpPr>
            <p:spPr>
              <a:xfrm>
                <a:off x="2273362" y="220821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292728" y="284699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2088693" y="4775084"/>
              <a:ext cx="107858" cy="10785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2142622" y="4829013"/>
              <a:ext cx="0" cy="632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16 Rectángulo"/>
            <p:cNvSpPr/>
            <p:nvPr/>
          </p:nvSpPr>
          <p:spPr>
            <a:xfrm>
              <a:off x="1926598" y="5245097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4192542" y="4075494"/>
            <a:ext cx="4699938" cy="2377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76 Grupo"/>
          <p:cNvGrpSpPr/>
          <p:nvPr/>
        </p:nvGrpSpPr>
        <p:grpSpPr>
          <a:xfrm>
            <a:off x="446965" y="4362309"/>
            <a:ext cx="3259837" cy="1805789"/>
            <a:chOff x="386551" y="4506681"/>
            <a:chExt cx="3259837" cy="1805789"/>
          </a:xfrm>
        </p:grpSpPr>
        <p:grpSp>
          <p:nvGrpSpPr>
            <p:cNvPr id="46" name="45 Grupo"/>
            <p:cNvGrpSpPr/>
            <p:nvPr/>
          </p:nvGrpSpPr>
          <p:grpSpPr>
            <a:xfrm>
              <a:off x="985051" y="4706736"/>
              <a:ext cx="778637" cy="860742"/>
              <a:chOff x="2273362" y="2208218"/>
              <a:chExt cx="778637" cy="860742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49 Rectángulo"/>
              <p:cNvSpPr/>
              <p:nvPr/>
            </p:nvSpPr>
            <p:spPr>
              <a:xfrm>
                <a:off x="2471029" y="2636912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Rectángulo"/>
                <p:cNvSpPr/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4" name="5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54 Rectángulo"/>
                <p:cNvSpPr/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5" name="5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Rectángulo"/>
                <p:cNvSpPr/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6" name="5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56 Rectángulo"/>
                <p:cNvSpPr/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7" name="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57 Grupo"/>
            <p:cNvGrpSpPr/>
            <p:nvPr/>
          </p:nvGrpSpPr>
          <p:grpSpPr>
            <a:xfrm>
              <a:off x="2308752" y="4506681"/>
              <a:ext cx="778637" cy="854804"/>
              <a:chOff x="2273362" y="1992194"/>
              <a:chExt cx="778637" cy="854804"/>
            </a:xfrm>
          </p:grpSpPr>
          <p:cxnSp>
            <p:nvCxnSpPr>
              <p:cNvPr id="59" name="58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60 Rectángulo"/>
              <p:cNvSpPr/>
              <p:nvPr/>
            </p:nvSpPr>
            <p:spPr>
              <a:xfrm>
                <a:off x="2446656" y="199219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Rectángulo"/>
                <p:cNvSpPr/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2" name="6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Rectángulo"/>
                <p:cNvSpPr/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3" name="6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74 Flecha derecha"/>
            <p:cNvSpPr/>
            <p:nvPr/>
          </p:nvSpPr>
          <p:spPr>
            <a:xfrm>
              <a:off x="1304372" y="5664398"/>
              <a:ext cx="1477629" cy="648072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Tiempo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75 Rectángulo"/>
          <p:cNvSpPr/>
          <p:nvPr/>
        </p:nvSpPr>
        <p:spPr>
          <a:xfrm>
            <a:off x="237860" y="4077072"/>
            <a:ext cx="367804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𝐶𝑁𝑂𝑇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𝑠𝑖</m:t>
                      </m:r>
                      <m:r>
                        <a:rPr lang="es-ES" b="0" i="1" smtClean="0">
                          <a:latin typeface="Cambria Math"/>
                        </a:rPr>
                        <m:t>(|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=1)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9672" r="-1370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200052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646563" y="4725144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o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9412" y="5753124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56176" y="3286402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96823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4966859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63" y="2276872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5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80423" y="1124744"/>
            <a:ext cx="48158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Los postulados de la</a:t>
            </a:r>
          </a:p>
          <a:p>
            <a:pPr algn="ctr"/>
            <a:r>
              <a:rPr lang="es-ES" sz="4400" dirty="0" smtClean="0"/>
              <a:t>mecánica cuántica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1496</TotalTime>
  <Words>774</Words>
  <Application>Microsoft Office PowerPoint</Application>
  <PresentationFormat>Presentación en pantalla (4:3)</PresentationFormat>
  <Paragraphs>185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65</cp:revision>
  <dcterms:created xsi:type="dcterms:W3CDTF">2013-06-18T08:48:40Z</dcterms:created>
  <dcterms:modified xsi:type="dcterms:W3CDTF">2013-06-20T09:24:04Z</dcterms:modified>
</cp:coreProperties>
</file>