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6" autoAdjust="0"/>
    <p:restoredTop sz="90698" autoAdjust="0"/>
  </p:normalViewPr>
  <p:slideViewPr>
    <p:cSldViewPr>
      <p:cViewPr>
        <p:scale>
          <a:sx n="100" d="100"/>
          <a:sy n="100" d="100"/>
        </p:scale>
        <p:origin x="-1860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3600B-983D-4584-B53F-0B1CEA54138F}" type="datetimeFigureOut">
              <a:rPr lang="es-ES" smtClean="0"/>
              <a:t>18/06/2013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D58FC-26F2-4614-9B2B-34B873D0D8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24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D58FC-26F2-4614-9B2B-34B873D0D83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89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18/06/2013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18/06/2013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18/06/2013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18/06/2013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18/06/2013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18/06/2013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18/06/2013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971600" y="1749326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/>
              <a:t>Diseño y simulación de un </a:t>
            </a:r>
          </a:p>
          <a:p>
            <a:pPr algn="ctr"/>
            <a:r>
              <a:rPr lang="es-ES" sz="4000" dirty="0" smtClean="0"/>
              <a:t>procesador cuántico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5292080" y="6239956"/>
            <a:ext cx="406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Jaime Mª Coello de Portugal Vázquez</a:t>
            </a:r>
            <a:endParaRPr lang="es-ES" dirty="0"/>
          </a:p>
        </p:txBody>
      </p:sp>
      <p:pic>
        <p:nvPicPr>
          <p:cNvPr id="6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895389"/>
            <a:ext cx="2325205" cy="689133"/>
          </a:xfrm>
          <a:prstGeom prst="rect">
            <a:avLst/>
          </a:prstGeom>
        </p:spPr>
      </p:pic>
      <p:pic>
        <p:nvPicPr>
          <p:cNvPr id="7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740" y="3501008"/>
            <a:ext cx="2218376" cy="221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12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083209" y="1124744"/>
            <a:ext cx="501021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 smtClean="0"/>
              <a:t>1</a:t>
            </a:r>
          </a:p>
          <a:p>
            <a:pPr algn="ctr"/>
            <a:r>
              <a:rPr lang="es-ES" sz="4400" dirty="0" smtClean="0"/>
              <a:t>Información cuántica</a:t>
            </a:r>
            <a:endParaRPr lang="es-ES" sz="4400" dirty="0"/>
          </a:p>
        </p:txBody>
      </p:sp>
      <p:pic>
        <p:nvPicPr>
          <p:cNvPr id="5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653" y="3789040"/>
            <a:ext cx="6775319" cy="154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1282112" y="2283813"/>
            <a:ext cx="2269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Física clásica</a:t>
            </a:r>
            <a:endParaRPr lang="es-ES" sz="32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1126107" y="5364505"/>
            <a:ext cx="2581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Física cuántica</a:t>
            </a:r>
            <a:endParaRPr lang="es-ES" sz="3200" dirty="0"/>
          </a:p>
        </p:txBody>
      </p:sp>
      <p:sp>
        <p:nvSpPr>
          <p:cNvPr id="11" name="10 Flecha abajo"/>
          <p:cNvSpPr/>
          <p:nvPr/>
        </p:nvSpPr>
        <p:spPr>
          <a:xfrm>
            <a:off x="1837845" y="2883446"/>
            <a:ext cx="1158320" cy="2495917"/>
          </a:xfrm>
          <a:prstGeom prst="down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ES" sz="2400" b="1" dirty="0" smtClean="0">
                <a:solidFill>
                  <a:sysClr val="windowText" lastClr="000000"/>
                </a:solidFill>
              </a:rPr>
              <a:t>Miniaturización</a:t>
            </a:r>
            <a:endParaRPr lang="es-E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157329" y="1143611"/>
            <a:ext cx="4784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El ¿límite? en la miniaturización</a:t>
            </a:r>
            <a:endParaRPr lang="es-ES" sz="2800" i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4298094" y="2060848"/>
            <a:ext cx="2465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Partículas bien definidas</a:t>
            </a:r>
            <a:endParaRPr lang="es-ES" dirty="0"/>
          </a:p>
        </p:txBody>
      </p:sp>
      <p:sp>
        <p:nvSpPr>
          <p:cNvPr id="16" name="15 CuadroTexto"/>
          <p:cNvSpPr txBox="1"/>
          <p:nvPr/>
        </p:nvSpPr>
        <p:spPr>
          <a:xfrm>
            <a:off x="5200052" y="2446784"/>
            <a:ext cx="3221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Sistemas fácilmente observables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995936" y="2918003"/>
            <a:ext cx="177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Estados robustos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5646563" y="4725144"/>
            <a:ext cx="192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¿Partícula o onda?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3995936" y="5169478"/>
            <a:ext cx="342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Estados extremadamente frágiles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399412" y="5753124"/>
            <a:ext cx="319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Observar un sistema lo modifica</a:t>
            </a:r>
            <a:endParaRPr lang="es-E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156176" y="3286402"/>
            <a:ext cx="206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Posición y velocidad</a:t>
            </a: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4196823" y="6135378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Probabilidad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425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grpSp>
        <p:nvGrpSpPr>
          <p:cNvPr id="22" name="21 Grupo"/>
          <p:cNvGrpSpPr/>
          <p:nvPr/>
        </p:nvGrpSpPr>
        <p:grpSpPr>
          <a:xfrm>
            <a:off x="-108520" y="3154885"/>
            <a:ext cx="4104456" cy="2840124"/>
            <a:chOff x="1331640" y="2667000"/>
            <a:chExt cx="4104456" cy="2840124"/>
          </a:xfrm>
        </p:grpSpPr>
        <p:cxnSp>
          <p:nvCxnSpPr>
            <p:cNvPr id="6" name="5 Conector recto"/>
            <p:cNvCxnSpPr/>
            <p:nvPr/>
          </p:nvCxnSpPr>
          <p:spPr>
            <a:xfrm>
              <a:off x="2195736" y="4251176"/>
              <a:ext cx="151216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7 Conector recto"/>
            <p:cNvCxnSpPr/>
            <p:nvPr/>
          </p:nvCxnSpPr>
          <p:spPr>
            <a:xfrm flipV="1">
              <a:off x="3707904" y="2667000"/>
              <a:ext cx="0" cy="15841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/>
            <p:nvPr/>
          </p:nvCxnSpPr>
          <p:spPr>
            <a:xfrm>
              <a:off x="3707904" y="2667000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3995936" y="2667000"/>
              <a:ext cx="0" cy="15841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>
              <a:off x="3995936" y="4251176"/>
              <a:ext cx="14401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18 Arco"/>
            <p:cNvSpPr/>
            <p:nvPr/>
          </p:nvSpPr>
          <p:spPr>
            <a:xfrm>
              <a:off x="1331640" y="3647492"/>
              <a:ext cx="1032148" cy="1207368"/>
            </a:xfrm>
            <a:prstGeom prst="arc">
              <a:avLst>
                <a:gd name="adj1" fmla="val 17624655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19 Arco"/>
            <p:cNvSpPr/>
            <p:nvPr/>
          </p:nvSpPr>
          <p:spPr>
            <a:xfrm flipH="1">
              <a:off x="2363788" y="2995228"/>
              <a:ext cx="2295872" cy="2511896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5 Elipse"/>
            <p:cNvSpPr/>
            <p:nvPr/>
          </p:nvSpPr>
          <p:spPr>
            <a:xfrm>
              <a:off x="3331704" y="28152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33" name="32 Conector recto"/>
          <p:cNvCxnSpPr/>
          <p:nvPr/>
        </p:nvCxnSpPr>
        <p:spPr>
          <a:xfrm>
            <a:off x="755576" y="3507403"/>
            <a:ext cx="766873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4031651" y="3276570"/>
            <a:ext cx="111658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dirty="0" smtClean="0"/>
              <a:t>Energía</a:t>
            </a:r>
            <a:endParaRPr lang="es-ES" sz="2400" dirty="0"/>
          </a:p>
        </p:txBody>
      </p:sp>
      <p:grpSp>
        <p:nvGrpSpPr>
          <p:cNvPr id="71" name="70 Grupo"/>
          <p:cNvGrpSpPr/>
          <p:nvPr/>
        </p:nvGrpSpPr>
        <p:grpSpPr>
          <a:xfrm>
            <a:off x="5183954" y="3154885"/>
            <a:ext cx="3240360" cy="1584177"/>
            <a:chOff x="5183954" y="3154885"/>
            <a:chExt cx="3240360" cy="1584177"/>
          </a:xfrm>
        </p:grpSpPr>
        <p:grpSp>
          <p:nvGrpSpPr>
            <p:cNvPr id="38" name="37 Grupo"/>
            <p:cNvGrpSpPr/>
            <p:nvPr/>
          </p:nvGrpSpPr>
          <p:grpSpPr>
            <a:xfrm>
              <a:off x="5183954" y="3154885"/>
              <a:ext cx="3240360" cy="1584176"/>
              <a:chOff x="4932040" y="2237538"/>
              <a:chExt cx="3240360" cy="1584176"/>
            </a:xfrm>
          </p:grpSpPr>
          <p:cxnSp>
            <p:nvCxnSpPr>
              <p:cNvPr id="24" name="23 Conector recto"/>
              <p:cNvCxnSpPr/>
              <p:nvPr/>
            </p:nvCxnSpPr>
            <p:spPr>
              <a:xfrm>
                <a:off x="4932040" y="3821714"/>
                <a:ext cx="15121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24 Conector recto"/>
              <p:cNvCxnSpPr/>
              <p:nvPr/>
            </p:nvCxnSpPr>
            <p:spPr>
              <a:xfrm flipV="1">
                <a:off x="6444208" y="2237538"/>
                <a:ext cx="0" cy="15841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25 Conector recto"/>
              <p:cNvCxnSpPr/>
              <p:nvPr/>
            </p:nvCxnSpPr>
            <p:spPr>
              <a:xfrm>
                <a:off x="6444208" y="2237538"/>
                <a:ext cx="2880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26 Conector recto"/>
              <p:cNvCxnSpPr/>
              <p:nvPr/>
            </p:nvCxnSpPr>
            <p:spPr>
              <a:xfrm>
                <a:off x="6732240" y="2237538"/>
                <a:ext cx="0" cy="15841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27 Conector recto"/>
              <p:cNvCxnSpPr/>
              <p:nvPr/>
            </p:nvCxnSpPr>
            <p:spPr>
              <a:xfrm>
                <a:off x="6732240" y="3821714"/>
                <a:ext cx="14401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58 Grupo"/>
            <p:cNvGrpSpPr/>
            <p:nvPr/>
          </p:nvGrpSpPr>
          <p:grpSpPr>
            <a:xfrm>
              <a:off x="5408957" y="3507404"/>
              <a:ext cx="2295277" cy="1231658"/>
              <a:chOff x="3267076" y="1295285"/>
              <a:chExt cx="1643259" cy="1448996"/>
            </a:xfrm>
          </p:grpSpPr>
          <p:sp>
            <p:nvSpPr>
              <p:cNvPr id="56" name="55 Forma libre"/>
              <p:cNvSpPr/>
              <p:nvPr/>
            </p:nvSpPr>
            <p:spPr>
              <a:xfrm>
                <a:off x="3267076" y="1301195"/>
                <a:ext cx="935832" cy="1443086"/>
              </a:xfrm>
              <a:custGeom>
                <a:avLst/>
                <a:gdLst>
                  <a:gd name="connsiteX0" fmla="*/ 0 w 914400"/>
                  <a:gd name="connsiteY0" fmla="*/ 1426855 h 1446986"/>
                  <a:gd name="connsiteX1" fmla="*/ 333375 w 914400"/>
                  <a:gd name="connsiteY1" fmla="*/ 1264930 h 1446986"/>
                  <a:gd name="connsiteX2" fmla="*/ 723900 w 914400"/>
                  <a:gd name="connsiteY2" fmla="*/ 102880 h 1446986"/>
                  <a:gd name="connsiteX3" fmla="*/ 914400 w 914400"/>
                  <a:gd name="connsiteY3" fmla="*/ 131455 h 1446986"/>
                  <a:gd name="connsiteX0" fmla="*/ 0 w 923925"/>
                  <a:gd name="connsiteY0" fmla="*/ 1427856 h 1447987"/>
                  <a:gd name="connsiteX1" fmla="*/ 333375 w 923925"/>
                  <a:gd name="connsiteY1" fmla="*/ 1265931 h 1447987"/>
                  <a:gd name="connsiteX2" fmla="*/ 723900 w 923925"/>
                  <a:gd name="connsiteY2" fmla="*/ 103881 h 1447987"/>
                  <a:gd name="connsiteX3" fmla="*/ 923925 w 923925"/>
                  <a:gd name="connsiteY3" fmla="*/ 130074 h 1447987"/>
                  <a:gd name="connsiteX0" fmla="*/ 0 w 947738"/>
                  <a:gd name="connsiteY0" fmla="*/ 1425867 h 1445998"/>
                  <a:gd name="connsiteX1" fmla="*/ 333375 w 947738"/>
                  <a:gd name="connsiteY1" fmla="*/ 1263942 h 1445998"/>
                  <a:gd name="connsiteX2" fmla="*/ 723900 w 947738"/>
                  <a:gd name="connsiteY2" fmla="*/ 101892 h 1445998"/>
                  <a:gd name="connsiteX3" fmla="*/ 947738 w 947738"/>
                  <a:gd name="connsiteY3" fmla="*/ 132847 h 1445998"/>
                  <a:gd name="connsiteX0" fmla="*/ 0 w 935832"/>
                  <a:gd name="connsiteY0" fmla="*/ 1422955 h 1443086"/>
                  <a:gd name="connsiteX1" fmla="*/ 333375 w 935832"/>
                  <a:gd name="connsiteY1" fmla="*/ 1261030 h 1443086"/>
                  <a:gd name="connsiteX2" fmla="*/ 723900 w 935832"/>
                  <a:gd name="connsiteY2" fmla="*/ 98980 h 1443086"/>
                  <a:gd name="connsiteX3" fmla="*/ 935832 w 935832"/>
                  <a:gd name="connsiteY3" fmla="*/ 137079 h 1443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5832" h="1443086">
                    <a:moveTo>
                      <a:pt x="0" y="1422955"/>
                    </a:moveTo>
                    <a:cubicBezTo>
                      <a:pt x="106362" y="1452324"/>
                      <a:pt x="212725" y="1481693"/>
                      <a:pt x="333375" y="1261030"/>
                    </a:cubicBezTo>
                    <a:cubicBezTo>
                      <a:pt x="454025" y="1040367"/>
                      <a:pt x="623491" y="286305"/>
                      <a:pt x="723900" y="98980"/>
                    </a:cubicBezTo>
                    <a:cubicBezTo>
                      <a:pt x="824310" y="-88345"/>
                      <a:pt x="889000" y="28335"/>
                      <a:pt x="935832" y="13707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7" name="56 Forma libre"/>
              <p:cNvSpPr/>
              <p:nvPr/>
            </p:nvSpPr>
            <p:spPr>
              <a:xfrm flipH="1">
                <a:off x="3979266" y="1295285"/>
                <a:ext cx="931069" cy="1448996"/>
              </a:xfrm>
              <a:custGeom>
                <a:avLst/>
                <a:gdLst>
                  <a:gd name="connsiteX0" fmla="*/ 0 w 914400"/>
                  <a:gd name="connsiteY0" fmla="*/ 1426855 h 1446986"/>
                  <a:gd name="connsiteX1" fmla="*/ 333375 w 914400"/>
                  <a:gd name="connsiteY1" fmla="*/ 1264930 h 1446986"/>
                  <a:gd name="connsiteX2" fmla="*/ 723900 w 914400"/>
                  <a:gd name="connsiteY2" fmla="*/ 102880 h 1446986"/>
                  <a:gd name="connsiteX3" fmla="*/ 914400 w 914400"/>
                  <a:gd name="connsiteY3" fmla="*/ 131455 h 1446986"/>
                  <a:gd name="connsiteX0" fmla="*/ 0 w 931069"/>
                  <a:gd name="connsiteY0" fmla="*/ 1428865 h 1448996"/>
                  <a:gd name="connsiteX1" fmla="*/ 333375 w 931069"/>
                  <a:gd name="connsiteY1" fmla="*/ 1266940 h 1448996"/>
                  <a:gd name="connsiteX2" fmla="*/ 723900 w 931069"/>
                  <a:gd name="connsiteY2" fmla="*/ 104890 h 1448996"/>
                  <a:gd name="connsiteX3" fmla="*/ 931069 w 931069"/>
                  <a:gd name="connsiteY3" fmla="*/ 128703 h 1448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1069" h="1448996">
                    <a:moveTo>
                      <a:pt x="0" y="1428865"/>
                    </a:moveTo>
                    <a:cubicBezTo>
                      <a:pt x="106362" y="1458234"/>
                      <a:pt x="212725" y="1487603"/>
                      <a:pt x="333375" y="1266940"/>
                    </a:cubicBezTo>
                    <a:cubicBezTo>
                      <a:pt x="454025" y="1046277"/>
                      <a:pt x="624284" y="294596"/>
                      <a:pt x="723900" y="104890"/>
                    </a:cubicBezTo>
                    <a:cubicBezTo>
                      <a:pt x="823516" y="-84816"/>
                      <a:pt x="884237" y="19959"/>
                      <a:pt x="931069" y="12870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60" name="59 CuadroTexto"/>
          <p:cNvSpPr txBox="1"/>
          <p:nvPr/>
        </p:nvSpPr>
        <p:spPr>
          <a:xfrm>
            <a:off x="1406515" y="2338564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Física clásica</a:t>
            </a:r>
            <a:endParaRPr lang="es-ES" sz="2800" dirty="0"/>
          </a:p>
        </p:txBody>
      </p:sp>
      <p:sp>
        <p:nvSpPr>
          <p:cNvPr id="61" name="60 CuadroTexto"/>
          <p:cNvSpPr txBox="1"/>
          <p:nvPr/>
        </p:nvSpPr>
        <p:spPr>
          <a:xfrm>
            <a:off x="5700852" y="2344939"/>
            <a:ext cx="2278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Física cuántica</a:t>
            </a:r>
            <a:endParaRPr lang="es-ES" sz="2800" dirty="0"/>
          </a:p>
        </p:txBody>
      </p:sp>
      <p:sp>
        <p:nvSpPr>
          <p:cNvPr id="62" name="61 CuadroTexto"/>
          <p:cNvSpPr txBox="1"/>
          <p:nvPr/>
        </p:nvSpPr>
        <p:spPr>
          <a:xfrm>
            <a:off x="1069495" y="4159912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Partícula</a:t>
            </a:r>
            <a:endParaRPr lang="es-ES" dirty="0"/>
          </a:p>
        </p:txBody>
      </p:sp>
      <p:cxnSp>
        <p:nvCxnSpPr>
          <p:cNvPr id="64" name="63 Conector recto de flecha"/>
          <p:cNvCxnSpPr>
            <a:stCxn id="62" idx="0"/>
            <a:endCxn id="16" idx="3"/>
          </p:cNvCxnSpPr>
          <p:nvPr/>
        </p:nvCxnSpPr>
        <p:spPr>
          <a:xfrm flipV="1">
            <a:off x="1570530" y="3610406"/>
            <a:ext cx="373741" cy="5495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CuadroTexto"/>
          <p:cNvSpPr txBox="1"/>
          <p:nvPr/>
        </p:nvSpPr>
        <p:spPr>
          <a:xfrm>
            <a:off x="955271" y="5336261"/>
            <a:ext cx="2912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i="1" dirty="0" smtClean="0"/>
              <a:t>Es </a:t>
            </a:r>
            <a:r>
              <a:rPr lang="es-ES" b="1" i="1" dirty="0" smtClean="0"/>
              <a:t>imposible</a:t>
            </a:r>
            <a:r>
              <a:rPr lang="es-ES" i="1" dirty="0" smtClean="0"/>
              <a:t> que la partícula </a:t>
            </a:r>
          </a:p>
          <a:p>
            <a:pPr algn="ctr"/>
            <a:r>
              <a:rPr lang="es-ES" i="1" dirty="0" smtClean="0"/>
              <a:t>supere la barrera</a:t>
            </a:r>
            <a:endParaRPr lang="es-ES" i="1" dirty="0"/>
          </a:p>
        </p:txBody>
      </p:sp>
      <p:sp>
        <p:nvSpPr>
          <p:cNvPr id="66" name="65 CuadroTexto"/>
          <p:cNvSpPr txBox="1"/>
          <p:nvPr/>
        </p:nvSpPr>
        <p:spPr>
          <a:xfrm>
            <a:off x="4549619" y="3983290"/>
            <a:ext cx="100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Partícula</a:t>
            </a:r>
            <a:endParaRPr lang="es-ES" dirty="0"/>
          </a:p>
        </p:txBody>
      </p:sp>
      <p:cxnSp>
        <p:nvCxnSpPr>
          <p:cNvPr id="67" name="66 Conector recto de flecha"/>
          <p:cNvCxnSpPr>
            <a:stCxn id="66" idx="3"/>
            <a:endCxn id="56" idx="1"/>
          </p:cNvCxnSpPr>
          <p:nvPr/>
        </p:nvCxnSpPr>
        <p:spPr>
          <a:xfrm>
            <a:off x="5551688" y="4167956"/>
            <a:ext cx="322922" cy="4163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69 CuadroTexto"/>
          <p:cNvSpPr txBox="1"/>
          <p:nvPr/>
        </p:nvSpPr>
        <p:spPr>
          <a:xfrm>
            <a:off x="4908014" y="5336260"/>
            <a:ext cx="3576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i="1" dirty="0" smtClean="0"/>
              <a:t>La partícula tiene una cierta </a:t>
            </a:r>
            <a:r>
              <a:rPr lang="es-ES" b="1" i="1" dirty="0" smtClean="0"/>
              <a:t>probabilidad</a:t>
            </a:r>
            <a:r>
              <a:rPr lang="es-ES" i="1" dirty="0" smtClean="0"/>
              <a:t> de superar la barrera</a:t>
            </a:r>
            <a:endParaRPr lang="es-ES" i="1" dirty="0"/>
          </a:p>
        </p:txBody>
      </p:sp>
      <p:sp>
        <p:nvSpPr>
          <p:cNvPr id="72" name="71 CuadroTexto"/>
          <p:cNvSpPr txBox="1"/>
          <p:nvPr/>
        </p:nvSpPr>
        <p:spPr>
          <a:xfrm>
            <a:off x="3412705" y="1143611"/>
            <a:ext cx="2273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El efecto túnel</a:t>
            </a:r>
            <a:endParaRPr lang="es-ES" sz="2800" i="1" dirty="0"/>
          </a:p>
        </p:txBody>
      </p:sp>
      <p:sp>
        <p:nvSpPr>
          <p:cNvPr id="73" name="72 CuadroTexto"/>
          <p:cNvSpPr txBox="1"/>
          <p:nvPr/>
        </p:nvSpPr>
        <p:spPr>
          <a:xfrm>
            <a:off x="7660194" y="3739648"/>
            <a:ext cx="764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Efecto</a:t>
            </a:r>
          </a:p>
          <a:p>
            <a:pPr algn="ctr"/>
            <a:r>
              <a:rPr lang="es-ES" dirty="0" smtClean="0"/>
              <a:t>túnel</a:t>
            </a:r>
            <a:endParaRPr lang="es-ES" dirty="0"/>
          </a:p>
        </p:txBody>
      </p:sp>
      <p:cxnSp>
        <p:nvCxnSpPr>
          <p:cNvPr id="74" name="73 Conector recto de flecha"/>
          <p:cNvCxnSpPr>
            <a:stCxn id="73" idx="1"/>
          </p:cNvCxnSpPr>
          <p:nvPr/>
        </p:nvCxnSpPr>
        <p:spPr>
          <a:xfrm flipH="1">
            <a:off x="7053983" y="4062814"/>
            <a:ext cx="606211" cy="5214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06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899592" y="4966859"/>
            <a:ext cx="1983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Richard </a:t>
            </a:r>
            <a:r>
              <a:rPr lang="es-ES" sz="2000" dirty="0" err="1" smtClean="0"/>
              <a:t>Feynman</a:t>
            </a:r>
            <a:endParaRPr lang="es-ES" sz="2000" dirty="0"/>
          </a:p>
        </p:txBody>
      </p:sp>
      <p:pic>
        <p:nvPicPr>
          <p:cNvPr id="1026" name="Picture 2" descr="http://upload.wikimedia.org/wikipedia/en/4/42/Richard_Feynman_Nob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63" y="2276872"/>
            <a:ext cx="1905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4002033" y="1106796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Inicios</a:t>
            </a:r>
            <a:endParaRPr lang="es-ES" sz="2800" i="1" dirty="0"/>
          </a:p>
        </p:txBody>
      </p:sp>
    </p:spTree>
    <p:extLst>
      <p:ext uri="{BB962C8B-B14F-4D97-AF65-F5344CB8AC3E}">
        <p14:creationId xmlns:p14="http://schemas.microsoft.com/office/powerpoint/2010/main" val="117880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3061776" y="1143611"/>
            <a:ext cx="2975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¿Por qué un límite?</a:t>
            </a:r>
            <a:endParaRPr lang="es-ES" sz="28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827584" y="2420888"/>
            <a:ext cx="24032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/>
              <a:t>Superposición de </a:t>
            </a:r>
          </a:p>
          <a:p>
            <a:r>
              <a:rPr lang="es-ES" sz="2400" dirty="0" smtClean="0"/>
              <a:t>estados cuánticos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827584" y="3717032"/>
            <a:ext cx="22265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Entrelazamiento</a:t>
            </a:r>
          </a:p>
          <a:p>
            <a:r>
              <a:rPr lang="es-ES" sz="2400" dirty="0" smtClean="0"/>
              <a:t>cuántico</a:t>
            </a:r>
            <a:endParaRPr lang="es-ES" sz="2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827584" y="5085184"/>
            <a:ext cx="2512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Colapso de la función de onda</a:t>
            </a:r>
            <a:endParaRPr lang="es-ES" sz="2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5796881" y="2605553"/>
            <a:ext cx="2755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/>
              <a:t>Paralelismo cuántico</a:t>
            </a:r>
            <a:endParaRPr lang="es-ES" sz="24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508104" y="3717032"/>
            <a:ext cx="3043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/>
              <a:t>Envío más rápido de información</a:t>
            </a:r>
            <a:endParaRPr lang="es-ES" sz="24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508104" y="5085184"/>
            <a:ext cx="3043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dirty="0" smtClean="0"/>
              <a:t>Comunicaciones totalmente seguras</a:t>
            </a:r>
            <a:endParaRPr lang="es-ES" sz="2400" dirty="0"/>
          </a:p>
        </p:txBody>
      </p:sp>
      <p:sp>
        <p:nvSpPr>
          <p:cNvPr id="13" name="12 Flecha derecha"/>
          <p:cNvSpPr/>
          <p:nvPr/>
        </p:nvSpPr>
        <p:spPr>
          <a:xfrm>
            <a:off x="3613515" y="3356119"/>
            <a:ext cx="1872208" cy="15528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056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isósceles"/>
          <p:cNvSpPr/>
          <p:nvPr/>
        </p:nvSpPr>
        <p:spPr>
          <a:xfrm>
            <a:off x="2140887" y="2892744"/>
            <a:ext cx="4754855" cy="2257752"/>
          </a:xfrm>
          <a:prstGeom prst="triangle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3627720" y="2790220"/>
            <a:ext cx="188404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Computación</a:t>
            </a:r>
            <a:endParaRPr lang="es-ES" sz="24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6012160" y="4867963"/>
            <a:ext cx="165179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dirty="0" smtClean="0"/>
              <a:t>Criptografía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1171879" y="4897580"/>
            <a:ext cx="188795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Teleportación</a:t>
            </a:r>
            <a:endParaRPr lang="es-ES" sz="2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3556462" y="4014356"/>
            <a:ext cx="1986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/>
              <a:t>Cuánticas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983683" y="1126021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Ramas</a:t>
            </a:r>
            <a:endParaRPr lang="es-ES" sz="2800" i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994738" y="2420888"/>
            <a:ext cx="3109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Computaciones más rápidas</a:t>
            </a:r>
            <a:endParaRPr lang="es-ES" sz="200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63581" y="5489873"/>
            <a:ext cx="3113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Envío rápido de información</a:t>
            </a:r>
            <a:endParaRPr lang="es-ES" sz="20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5615763" y="5489873"/>
            <a:ext cx="3265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Mensajes totalmente seguros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16885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267744" y="398910"/>
            <a:ext cx="4563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Información cuántica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291982" y="1126021"/>
            <a:ext cx="4539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i="1" dirty="0" smtClean="0"/>
              <a:t>El procesador clásico-cuántico</a:t>
            </a:r>
            <a:endParaRPr lang="es-ES" sz="2800" i="1" dirty="0"/>
          </a:p>
        </p:txBody>
      </p:sp>
      <p:pic>
        <p:nvPicPr>
          <p:cNvPr id="2050" name="Picture 2" descr="http://micro.magnet.fsu.edu/chipshots/mips/images/mipsr3000die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87067"/>
            <a:ext cx="1916977" cy="167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87" y="4509120"/>
            <a:ext cx="1890137" cy="18476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5 CuadroTexto"/>
          <p:cNvSpPr txBox="1"/>
          <p:nvPr/>
        </p:nvSpPr>
        <p:spPr>
          <a:xfrm>
            <a:off x="2600545" y="2187067"/>
            <a:ext cx="2653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Computador clásico</a:t>
            </a:r>
            <a:endParaRPr lang="es-ES" sz="2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2699792" y="5895137"/>
            <a:ext cx="2886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Computador cuántico</a:t>
            </a:r>
            <a:endParaRPr lang="es-ES" sz="2400" dirty="0"/>
          </a:p>
        </p:txBody>
      </p:sp>
      <p:cxnSp>
        <p:nvCxnSpPr>
          <p:cNvPr id="10" name="9 Conector recto"/>
          <p:cNvCxnSpPr/>
          <p:nvPr/>
        </p:nvCxnSpPr>
        <p:spPr>
          <a:xfrm>
            <a:off x="2751624" y="2636912"/>
            <a:ext cx="31885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2843808" y="5949280"/>
            <a:ext cx="30963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2699792" y="2780928"/>
            <a:ext cx="135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Muy general</a:t>
            </a:r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699792" y="3140968"/>
            <a:ext cx="277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Muy lento en algunos casos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699792" y="3510300"/>
            <a:ext cx="27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Fácil de construir y manejar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699792" y="4725144"/>
            <a:ext cx="159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Muy específico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699792" y="5085184"/>
            <a:ext cx="2896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Muy rápido en algunos casos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2699792" y="5454516"/>
            <a:ext cx="287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Difícil de construir y manejar</a:t>
            </a:r>
            <a:endParaRPr lang="es-ES" dirty="0"/>
          </a:p>
        </p:txBody>
      </p:sp>
      <p:pic>
        <p:nvPicPr>
          <p:cNvPr id="22" name="Picture 2" descr="http://micro.magnet.fsu.edu/chipshots/mips/images/mipsr3000die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208" y="3404635"/>
            <a:ext cx="1916977" cy="167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142" y="3541985"/>
            <a:ext cx="858861" cy="8395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21" name="20 Flecha derecha"/>
          <p:cNvSpPr/>
          <p:nvPr/>
        </p:nvSpPr>
        <p:spPr>
          <a:xfrm>
            <a:off x="5796136" y="3460570"/>
            <a:ext cx="795980" cy="1562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CuadroTexto"/>
          <p:cNvSpPr txBox="1"/>
          <p:nvPr/>
        </p:nvSpPr>
        <p:spPr>
          <a:xfrm>
            <a:off x="6600906" y="2420888"/>
            <a:ext cx="2167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/>
              <a:t>Computador</a:t>
            </a:r>
          </a:p>
          <a:p>
            <a:r>
              <a:rPr lang="es-ES" sz="2400" dirty="0"/>
              <a:t>c</a:t>
            </a:r>
            <a:r>
              <a:rPr lang="es-ES" sz="2400" dirty="0" smtClean="0"/>
              <a:t>lásico-cuántico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6690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180423" y="1124744"/>
            <a:ext cx="481580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 smtClean="0"/>
              <a:t>2</a:t>
            </a:r>
          </a:p>
          <a:p>
            <a:pPr algn="ctr"/>
            <a:r>
              <a:rPr lang="es-ES" sz="4400" dirty="0" smtClean="0"/>
              <a:t>Los postulados de la</a:t>
            </a:r>
          </a:p>
          <a:p>
            <a:pPr algn="ctr"/>
            <a:r>
              <a:rPr lang="es-ES" sz="4400" dirty="0" smtClean="0"/>
              <a:t>mecánica cuántica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6142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544</TotalTime>
  <Words>182</Words>
  <Application>Microsoft Office PowerPoint</Application>
  <PresentationFormat>Presentación en pantalla (4:3)</PresentationFormat>
  <Paragraphs>68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Claridad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</dc:creator>
  <cp:lastModifiedBy>Jaime</cp:lastModifiedBy>
  <cp:revision>29</cp:revision>
  <dcterms:created xsi:type="dcterms:W3CDTF">2013-06-18T08:48:40Z</dcterms:created>
  <dcterms:modified xsi:type="dcterms:W3CDTF">2013-06-18T19:10:14Z</dcterms:modified>
</cp:coreProperties>
</file>