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89406" autoAdjust="0"/>
  </p:normalViewPr>
  <p:slideViewPr>
    <p:cSldViewPr>
      <p:cViewPr>
        <p:scale>
          <a:sx n="50" d="100"/>
          <a:sy n="50" d="100"/>
        </p:scale>
        <p:origin x="-990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</a:t>
            </a:r>
            <a:r>
              <a:rPr lang="es-ES" sz="2400" dirty="0" smtClean="0"/>
              <a:t>más </a:t>
            </a:r>
            <a:r>
              <a:rPr lang="es-ES" sz="2400" dirty="0" smtClean="0"/>
              <a:t>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471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066898"/>
            <a:ext cx="256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Operador de evolución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021761" y="252483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Qubit</a:t>
            </a:r>
            <a:endParaRPr lang="es-ES" sz="2000" dirty="0"/>
          </a:p>
        </p:txBody>
      </p:sp>
      <p:sp>
        <p:nvSpPr>
          <p:cNvPr id="8" name="7 Cerrar llave"/>
          <p:cNvSpPr/>
          <p:nvPr/>
        </p:nvSpPr>
        <p:spPr>
          <a:xfrm>
            <a:off x="4686410" y="2050929"/>
            <a:ext cx="1333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819742" y="2252144"/>
            <a:ext cx="217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Puerta cuántica</a:t>
            </a:r>
            <a:endParaRPr lang="es-ES" sz="2400" b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37890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284984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013176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4509120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284984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318879" y="1099355"/>
            <a:ext cx="448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postulado: las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6429" y="1106796"/>
            <a:ext cx="787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Cuarto postulado: los sistemas cuánticos compuestos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</a:t>
            </a:r>
            <a:r>
              <a:rPr lang="es-ES" sz="2400" i="1" dirty="0" smtClean="0">
                <a:solidFill>
                  <a:schemeClr val="tx1"/>
                </a:solidFill>
              </a:rPr>
              <a:t>clásico-cuántico</a:t>
            </a:r>
            <a:endParaRPr lang="es-ES" sz="2400" i="1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0263" r="-13980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752532"/>
            <a:ext cx="3681317" cy="29888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ES" sz="2000" i="1">
                              <a:latin typeface="Cambria Math"/>
                            </a:rPr>
                            <m:t>00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|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4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derecha"/>
          <p:cNvSpPr/>
          <p:nvPr/>
        </p:nvSpPr>
        <p:spPr>
          <a:xfrm>
            <a:off x="2655189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6156176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/>
                  <a:t>Puerta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 sobre qubit </a:t>
                </a:r>
                <a:r>
                  <a:rPr lang="es-ES" sz="2400" i="1" dirty="0" smtClean="0"/>
                  <a:t>q</a:t>
                </a:r>
                <a:r>
                  <a:rPr lang="es-ES" sz="2400" dirty="0" smtClean="0"/>
                  <a:t> del estado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284" t="-4061" r="-19701" b="-74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3877660" y="2351638"/>
            <a:ext cx="1368152" cy="230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/>
                  <a:t>Subrutina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(</a:t>
                </a:r>
                <a:r>
                  <a:rPr lang="es-ES" sz="2400" i="1" dirty="0" smtClean="0"/>
                  <a:t>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s-ES" sz="2400" dirty="0" smtClean="0"/>
                  <a:t>)</a:t>
                </a:r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4" t="-10526" r="-284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55" y="3573016"/>
            <a:ext cx="5850309" cy="1584176"/>
          </a:xfrm>
          <a:prstGeom prst="rect">
            <a:avLst/>
          </a:prstGeom>
          <a:noFill/>
        </p:spPr>
      </p:pic>
      <p:cxnSp>
        <p:nvCxnSpPr>
          <p:cNvPr id="12" name="11 Conector recto"/>
          <p:cNvCxnSpPr/>
          <p:nvPr/>
        </p:nvCxnSpPr>
        <p:spPr>
          <a:xfrm>
            <a:off x="683568" y="3262830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2, 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100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abajo"/>
          <p:cNvSpPr/>
          <p:nvPr/>
        </p:nvSpPr>
        <p:spPr>
          <a:xfrm>
            <a:off x="4113087" y="5078806"/>
            <a:ext cx="961844" cy="557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10136" y="1106796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circuitos</a:t>
            </a:r>
            <a:endParaRPr lang="es-ES" sz="2800" i="1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2373422" y="2663351"/>
            <a:ext cx="4752528" cy="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373422" y="3721644"/>
            <a:ext cx="47525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43808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43808" y="353639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80724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9182" y="2489034"/>
            <a:ext cx="360040" cy="3599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4075481" y="2621314"/>
            <a:ext cx="107858" cy="10785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995936" y="357762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>
            <a:stCxn id="32" idx="4"/>
          </p:cNvCxnSpPr>
          <p:nvPr/>
        </p:nvCxnSpPr>
        <p:spPr>
          <a:xfrm>
            <a:off x="4129410" y="2729172"/>
            <a:ext cx="10542" cy="113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464599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583057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01515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19973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627510" y="177810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Array</a:t>
            </a:r>
            <a:r>
              <a:rPr lang="es-ES" sz="2000" dirty="0"/>
              <a:t>{</a:t>
            </a:r>
            <a:endParaRPr lang="es-ES" sz="2000" i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8214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0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55094" y="1774847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1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81157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2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99615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3</a:t>
            </a:r>
            <a:endParaRPr lang="es-ES" sz="2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938431" y="1774847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9108" y="1790916"/>
            <a:ext cx="1188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Circuito =</a:t>
            </a:r>
            <a:endParaRPr lang="es-ES" sz="2000" b="1" dirty="0"/>
          </a:p>
        </p:txBody>
      </p:sp>
      <p:grpSp>
        <p:nvGrpSpPr>
          <p:cNvPr id="74" name="73 Grupo"/>
          <p:cNvGrpSpPr/>
          <p:nvPr/>
        </p:nvGrpSpPr>
        <p:grpSpPr>
          <a:xfrm>
            <a:off x="4283968" y="4613066"/>
            <a:ext cx="2516076" cy="1840270"/>
            <a:chOff x="2631988" y="4817039"/>
            <a:chExt cx="2516076" cy="1840270"/>
          </a:xfrm>
        </p:grpSpPr>
        <p:sp>
          <p:nvSpPr>
            <p:cNvPr id="52" name="51 CuadroTexto"/>
            <p:cNvSpPr txBox="1"/>
            <p:nvPr/>
          </p:nvSpPr>
          <p:spPr>
            <a:xfrm>
              <a:off x="2631988" y="4818806"/>
              <a:ext cx="968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Etapa =</a:t>
              </a:r>
              <a:endParaRPr lang="es-ES" sz="2000" b="1" dirty="0"/>
            </a:p>
          </p:txBody>
        </p:sp>
        <p:cxnSp>
          <p:nvCxnSpPr>
            <p:cNvPr id="57" name="56 Conector recto"/>
            <p:cNvCxnSpPr/>
            <p:nvPr/>
          </p:nvCxnSpPr>
          <p:spPr>
            <a:xfrm>
              <a:off x="4457725" y="5572693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457725" y="6299580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Rectángulo"/>
            <p:cNvSpPr/>
            <p:nvPr/>
          </p:nvSpPr>
          <p:spPr>
            <a:xfrm>
              <a:off x="4646379" y="5388025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646379" y="6114333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57320" y="5373216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0</a:t>
              </a:r>
              <a:endParaRPr lang="es-ES" sz="20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457320" y="6099525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1</a:t>
              </a:r>
              <a:endParaRPr lang="es-ES" sz="20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496084" y="4817039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err="1" smtClean="0"/>
                <a:t>Array</a:t>
              </a:r>
              <a:endParaRPr lang="es-ES" sz="2000" i="1" dirty="0" smtClean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665678" y="5200733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 smtClean="0"/>
                <a:t>{</a:t>
              </a:r>
              <a:endParaRPr lang="es-ES" dirty="0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690896" y="6484826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/>
                <a:t>}</a:t>
              </a:r>
              <a:endParaRPr lang="es-ES" dirty="0"/>
            </a:p>
          </p:txBody>
        </p:sp>
      </p:grpSp>
      <p:cxnSp>
        <p:nvCxnSpPr>
          <p:cNvPr id="76" name="75 Conector angular"/>
          <p:cNvCxnSpPr>
            <a:stCxn id="36" idx="2"/>
            <a:endCxn id="52" idx="1"/>
          </p:cNvCxnSpPr>
          <p:nvPr/>
        </p:nvCxnSpPr>
        <p:spPr>
          <a:xfrm rot="16200000" flipH="1">
            <a:off x="3342045" y="3872964"/>
            <a:ext cx="623707" cy="12601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Rectángulo"/>
              <p:cNvSpPr/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𝑒𝑛𝑡𝑟𝑎𝑑𝑎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3842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𝑠𝑎𝑙𝑖𝑑𝑎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1667" r="-4561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08570" y="1098512"/>
            <a:ext cx="51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hardware</a:t>
            </a:r>
            <a:endParaRPr lang="es-ES" sz="2800" i="1" dirty="0"/>
          </a:p>
        </p:txBody>
      </p:sp>
      <p:grpSp>
        <p:nvGrpSpPr>
          <p:cNvPr id="5" name="4 Grupo"/>
          <p:cNvGrpSpPr/>
          <p:nvPr/>
        </p:nvGrpSpPr>
        <p:grpSpPr>
          <a:xfrm>
            <a:off x="2210502" y="1907761"/>
            <a:ext cx="4702470" cy="800089"/>
            <a:chOff x="2173786" y="1912832"/>
            <a:chExt cx="4702470" cy="800089"/>
          </a:xfrm>
        </p:grpSpPr>
        <p:sp>
          <p:nvSpPr>
            <p:cNvPr id="3" name="2 Flecha derecha"/>
            <p:cNvSpPr/>
            <p:nvPr/>
          </p:nvSpPr>
          <p:spPr>
            <a:xfrm>
              <a:off x="5436096" y="1912832"/>
              <a:ext cx="1440160" cy="8000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Respuesta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3635896" y="1988840"/>
              <a:ext cx="1800200" cy="64807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i="1" dirty="0" err="1" smtClean="0">
                  <a:solidFill>
                    <a:schemeClr val="tx1"/>
                  </a:solidFill>
                </a:rPr>
                <a:t>Device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3 Flecha derecha"/>
            <p:cNvSpPr/>
            <p:nvPr/>
          </p:nvSpPr>
          <p:spPr>
            <a:xfrm>
              <a:off x="2173786" y="1912832"/>
              <a:ext cx="1440158" cy="80008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Estímulo</a:t>
              </a:r>
            </a:p>
          </p:txBody>
        </p:sp>
      </p:grpSp>
      <p:sp>
        <p:nvSpPr>
          <p:cNvPr id="6" name="5 Elipse"/>
          <p:cNvSpPr/>
          <p:nvPr/>
        </p:nvSpPr>
        <p:spPr>
          <a:xfrm>
            <a:off x="1331640" y="4388540"/>
            <a:ext cx="1036970" cy="1036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ysClr val="windowText" lastClr="000000"/>
                </a:solidFill>
              </a:rPr>
              <a:t>Reloj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25831" y="3690035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D1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25831" y="4777438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D2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425830" y="5878342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D3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851225" y="4262540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D4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44544" y="5442481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D5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07410" y="4518127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D6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9" name="8 Conector angular"/>
          <p:cNvCxnSpPr>
            <a:stCxn id="6" idx="6"/>
            <a:endCxn id="7" idx="1"/>
          </p:cNvCxnSpPr>
          <p:nvPr/>
        </p:nvCxnSpPr>
        <p:spPr>
          <a:xfrm flipV="1">
            <a:off x="2368610" y="4014071"/>
            <a:ext cx="1057221" cy="89295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6" idx="6"/>
            <a:endCxn id="11" idx="1"/>
          </p:cNvCxnSpPr>
          <p:nvPr/>
        </p:nvCxnSpPr>
        <p:spPr>
          <a:xfrm>
            <a:off x="2368610" y="4907025"/>
            <a:ext cx="1057220" cy="129535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6"/>
            <a:endCxn id="10" idx="1"/>
          </p:cNvCxnSpPr>
          <p:nvPr/>
        </p:nvCxnSpPr>
        <p:spPr>
          <a:xfrm>
            <a:off x="2368610" y="4907025"/>
            <a:ext cx="1057221" cy="19444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7" idx="3"/>
            <a:endCxn id="12" idx="1"/>
          </p:cNvCxnSpPr>
          <p:nvPr/>
        </p:nvCxnSpPr>
        <p:spPr>
          <a:xfrm>
            <a:off x="4145910" y="4014071"/>
            <a:ext cx="705315" cy="5725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10" idx="3"/>
            <a:endCxn id="12" idx="1"/>
          </p:cNvCxnSpPr>
          <p:nvPr/>
        </p:nvCxnSpPr>
        <p:spPr>
          <a:xfrm flipV="1">
            <a:off x="4145910" y="4586576"/>
            <a:ext cx="705315" cy="5148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2" idx="3"/>
            <a:endCxn id="14" idx="1"/>
          </p:cNvCxnSpPr>
          <p:nvPr/>
        </p:nvCxnSpPr>
        <p:spPr>
          <a:xfrm>
            <a:off x="5571304" y="4586576"/>
            <a:ext cx="936106" cy="2555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1" idx="3"/>
            <a:endCxn id="13" idx="1"/>
          </p:cNvCxnSpPr>
          <p:nvPr/>
        </p:nvCxnSpPr>
        <p:spPr>
          <a:xfrm flipV="1">
            <a:off x="4145909" y="5766517"/>
            <a:ext cx="1098635" cy="4358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3203848" y="3517298"/>
            <a:ext cx="1080832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4572000" y="3517298"/>
            <a:ext cx="1467357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6300192" y="3517298"/>
            <a:ext cx="108012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3067284" y="2852936"/>
            <a:ext cx="135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/>
              <a:t>1</a:t>
            </a:r>
            <a:r>
              <a:rPr lang="es-ES" sz="2000" dirty="0" smtClean="0"/>
              <a:t>º</a:t>
            </a:r>
          </a:p>
          <a:p>
            <a:pPr algn="ctr"/>
            <a:r>
              <a:rPr lang="es-ES" sz="2000" dirty="0" smtClean="0"/>
              <a:t>(Síncronos)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093921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2º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655692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3º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10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253237" y="1124744"/>
            <a:ext cx="4670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4</a:t>
            </a:r>
          </a:p>
          <a:p>
            <a:pPr algn="ctr"/>
            <a:r>
              <a:rPr lang="es-ES" sz="4400" dirty="0" smtClean="0"/>
              <a:t>Arquitectura </a:t>
            </a:r>
            <a:r>
              <a:rPr lang="es-ES" sz="4400" dirty="0" err="1" smtClean="0"/>
              <a:t>qMIPS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65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43665" y="1106796"/>
            <a:ext cx="32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arquitectura MIPS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665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50690" y="1106796"/>
            <a:ext cx="342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Arquitectura simulada</a:t>
            </a:r>
            <a:endParaRPr lang="es-ES" sz="2800" i="1" dirty="0"/>
          </a:p>
        </p:txBody>
      </p:sp>
      <p:pic>
        <p:nvPicPr>
          <p:cNvPr id="1026" name="Picture 2" descr="C:\Users\Jaime\Desktop\qMI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5" y="1652092"/>
            <a:ext cx="8279802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89062" y="1106796"/>
            <a:ext cx="314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de control</a:t>
            </a:r>
            <a:endParaRPr lang="es-ES" sz="28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5" y="2060848"/>
            <a:ext cx="7707201" cy="452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6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ime\Desktop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700808"/>
            <a:ext cx="61436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400282" y="1091538"/>
            <a:ext cx="4343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funcional cuántica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9795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53938" y="1106796"/>
            <a:ext cx="381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clásicas</a:t>
            </a:r>
            <a:endParaRPr lang="es-ES" sz="2800" i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86357"/>
              </p:ext>
            </p:extLst>
          </p:nvPr>
        </p:nvGraphicFramePr>
        <p:xfrm>
          <a:off x="2242185" y="1760176"/>
          <a:ext cx="4659630" cy="4837176"/>
        </p:xfrm>
        <a:graphic>
          <a:graphicData uri="http://schemas.openxmlformats.org/drawingml/2006/table">
            <a:tbl>
              <a:tblPr firstRow="1" firstCol="1" bandRow="1"/>
              <a:tblGrid>
                <a:gridCol w="1689100"/>
                <a:gridCol w="29705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(sin 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(sin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 Rt(bajos); RHigh &lt;- Rs x Rt (altos)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AND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OR 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NOR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&lt;- 1 si Rs &gt; Rt; sino Rd &lt;- 0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addi Rd, Rs,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C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lw Rd, C(Rs)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mem[Rs + C]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 C(Rd),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mem[Rd + C]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jr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jal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R31 &lt;- PC + 4; 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beq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=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bne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≠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trap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Excepcion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mfhi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Rs</a:t>
                      </a:r>
                      <a:r>
                        <a:rPr lang="es-E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&lt;- </a:t>
                      </a: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RHigh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21850" y="1106796"/>
            <a:ext cx="407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</a:t>
            </a:r>
            <a:endParaRPr lang="es-ES" sz="2800" i="1" dirty="0"/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78" y="1844824"/>
            <a:ext cx="774002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1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51639" y="1106796"/>
            <a:ext cx="562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 de control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80810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q</a:t>
            </a:r>
            <a:r>
              <a:rPr lang="es-ES" sz="2400" b="1" dirty="0" err="1" smtClean="0"/>
              <a:t>off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84" y="2288827"/>
            <a:ext cx="5079359" cy="1500213"/>
          </a:xfrm>
          <a:prstGeom prst="rect">
            <a:avLst/>
          </a:prstGeom>
          <a:noFill/>
        </p:spPr>
      </p:pic>
      <p:sp>
        <p:nvSpPr>
          <p:cNvPr id="8" name="7 Flecha derecha"/>
          <p:cNvSpPr/>
          <p:nvPr/>
        </p:nvSpPr>
        <p:spPr>
          <a:xfrm>
            <a:off x="3003856" y="292351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922969" y="283888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11560" y="543651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qcnt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sp>
        <p:nvSpPr>
          <p:cNvPr id="11" name="10 Flecha derecha"/>
          <p:cNvSpPr/>
          <p:nvPr/>
        </p:nvSpPr>
        <p:spPr>
          <a:xfrm>
            <a:off x="2042605" y="555192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758285" y="543651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</a:t>
            </a:r>
            <a:r>
              <a:rPr lang="es-ES" sz="2000" dirty="0" smtClean="0"/>
              <a:t>5</a:t>
            </a:r>
            <a:endParaRPr lang="es-ES" sz="2000" dirty="0"/>
          </a:p>
        </p:txBody>
      </p:sp>
      <p:sp>
        <p:nvSpPr>
          <p:cNvPr id="13" name="12 Flecha derecha"/>
          <p:cNvSpPr/>
          <p:nvPr/>
        </p:nvSpPr>
        <p:spPr>
          <a:xfrm>
            <a:off x="4029441" y="5551927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553569" y="5313402"/>
            <a:ext cx="382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Todas las puertas siguientes controladas por Q5</a:t>
            </a:r>
            <a:endParaRPr lang="es-ES" sz="2000" dirty="0"/>
          </a:p>
        </p:txBody>
      </p:sp>
      <p:cxnSp>
        <p:nvCxnSpPr>
          <p:cNvPr id="16" name="15 Conector recto"/>
          <p:cNvCxnSpPr/>
          <p:nvPr/>
        </p:nvCxnSpPr>
        <p:spPr>
          <a:xfrm>
            <a:off x="611560" y="4437112"/>
            <a:ext cx="7993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85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4004" y="1124744"/>
            <a:ext cx="56486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5</a:t>
            </a:r>
            <a:endParaRPr lang="es-ES" sz="4400" dirty="0" smtClean="0"/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Deutsch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89258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44985" y="111255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problema de </a:t>
            </a:r>
            <a:r>
              <a:rPr lang="es-ES" sz="2800" i="1" dirty="0" err="1" smtClean="0"/>
              <a:t>Deutsch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456477" y="2161888"/>
            <a:ext cx="418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Las cuatro funciones binarias de un bit</a:t>
            </a:r>
            <a:endParaRPr lang="es-E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CuadroTexto"/>
              <p:cNvSpPr txBox="1"/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0: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/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1: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𝐼𝑑𝑒𝑛𝑡𝑖𝑑𝑎𝑑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r>
                        <a:rPr lang="es-E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𝑁𝑒𝑔𝑎𝑐𝑖</m:t>
                      </m:r>
                      <m:r>
                        <a:rPr lang="es-ES" sz="2400" b="0" i="1" smtClean="0">
                          <a:latin typeface="Cambria Math"/>
                        </a:rPr>
                        <m:t>ó</m:t>
                      </m:r>
                      <m:r>
                        <a:rPr lang="es-ES" sz="2400" b="0" i="1" smtClean="0">
                          <a:latin typeface="Cambria Math"/>
                        </a:rPr>
                        <m:t>𝑛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1181"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CuadroTexto"/>
          <p:cNvSpPr txBox="1"/>
          <p:nvPr/>
        </p:nvSpPr>
        <p:spPr>
          <a:xfrm>
            <a:off x="1500169" y="4521438"/>
            <a:ext cx="18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Constantes</a:t>
            </a:r>
            <a:endParaRPr lang="es-ES" sz="2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51153" y="4521438"/>
            <a:ext cx="200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Equilibradas</a:t>
            </a:r>
            <a:endParaRPr lang="es-ES" sz="28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92677" y="5229200"/>
            <a:ext cx="707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“Dado un oráculo (o caja negra) que ejecuta una de las cuatro funciones binarias de un bit, decidir si esta es constante o equilibrada”</a:t>
            </a:r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264658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169268" y="1112550"/>
            <a:ext cx="276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Un intento clásico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132856"/>
            <a:ext cx="559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</a:t>
            </a:r>
            <a:r>
              <a:rPr lang="es-ES" sz="2000" b="1" dirty="0" smtClean="0"/>
              <a:t>llama al oráculo </a:t>
            </a:r>
            <a:r>
              <a:rPr lang="es-ES" sz="2000" dirty="0" smtClean="0"/>
              <a:t>mandándole un 0 como entrada.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898" y="2627620"/>
            <a:ext cx="361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f(0) = a</a:t>
            </a:r>
            <a:endParaRPr lang="es-ES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6898" y="3155454"/>
            <a:ext cx="804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Como necesitamos más información </a:t>
            </a:r>
            <a:r>
              <a:rPr lang="es-ES" sz="2000" b="1" dirty="0" smtClean="0"/>
              <a:t>llamamos al oráculo</a:t>
            </a:r>
            <a:r>
              <a:rPr lang="es-ES" sz="2000" dirty="0" smtClean="0"/>
              <a:t> mandándole un 1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3717032"/>
            <a:ext cx="362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f(1) = b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4277072"/>
            <a:ext cx="6930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Si a = b la función es constante y si a ≠ b la función es equilibrada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94531" y="5463529"/>
            <a:ext cx="482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Son necesarias 2 llamadas al oráculo</a:t>
            </a:r>
            <a:endParaRPr lang="es-ES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92800" y="6021288"/>
            <a:ext cx="7631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algoritmo cuántico lo consigue con tan solo una llamada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979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585760" y="111255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paso</a:t>
            </a:r>
            <a:endParaRPr lang="es-ES" sz="2800" i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12681" y="2634879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910245" y="2450211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Rectángulo"/>
              <p:cNvSpPr/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767" t="-121667" r="-90698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Rectángulo"/>
              <p:cNvSpPr/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767" t="-119672" r="-906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611560" y="243831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Q0: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1560" y="42210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Q1:</a:t>
            </a:r>
            <a:endParaRPr lang="es-ES" b="1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1712681" y="4453916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1910245" y="426924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27 Rectángulo"/>
              <p:cNvSpPr/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/>
                          </m:ctrlPr>
                        </m:dPr>
                        <m:e>
                          <m:f>
                            <m:fPr>
                              <m:ctrlPr>
                                <a:rPr lang="es-ES" i="1"/>
                              </m:ctrlPr>
                            </m:fPr>
                            <m:num>
                              <m:r>
                                <a:rPr lang="es-ES" i="1"/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/>
                                  </m:ctrlPr>
                                </m:radPr>
                                <m:deg/>
                                <m:e>
                                  <m:r>
                                    <a:rPr lang="es-ES" i="1"/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/>
                              </m:ctrlPr>
                            </m:dPr>
                            <m:e>
                              <m:r>
                                <a:rPr lang="es-ES"/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|0</m:t>
                                  </m:r>
                                </m:e>
                              </m:d>
                              <m:r>
                                <a:rPr lang="es-ES"/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28 Rectángulo"/>
              <p:cNvSpPr/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/>
                          </m:ctrlPr>
                        </m:dPr>
                        <m:e>
                          <m:f>
                            <m:fPr>
                              <m:ctrlPr>
                                <a:rPr lang="es-ES" i="1"/>
                              </m:ctrlPr>
                            </m:fPr>
                            <m:num>
                              <m:r>
                                <a:rPr lang="es-ES" i="1"/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/>
                                  </m:ctrlPr>
                                </m:radPr>
                                <m:deg/>
                                <m:e>
                                  <m:r>
                                    <a:rPr lang="es-ES" i="1"/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/>
                              </m:ctrlPr>
                            </m:dPr>
                            <m:e>
                              <m:r>
                                <a:rPr lang="es-ES"/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29 Flecha derecha"/>
          <p:cNvSpPr/>
          <p:nvPr/>
        </p:nvSpPr>
        <p:spPr>
          <a:xfrm>
            <a:off x="2745187" y="2450211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Flecha derecha"/>
          <p:cNvSpPr/>
          <p:nvPr/>
        </p:nvSpPr>
        <p:spPr>
          <a:xfrm>
            <a:off x="2785277" y="4282302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31 Rectángulo"/>
              <p:cNvSpPr/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/>
                          </m:ctrlPr>
                        </m:dPr>
                        <m:e>
                          <m:f>
                            <m:fPr>
                              <m:ctrlPr>
                                <a:rPr lang="es-ES" i="1"/>
                              </m:ctrlPr>
                            </m:fPr>
                            <m:num>
                              <m:r>
                                <a:rPr lang="es-ES" i="1"/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/>
                                  </m:ctrlPr>
                                </m:radPr>
                                <m:deg/>
                                <m:e>
                                  <m:r>
                                    <a:rPr lang="es-ES" i="1"/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/>
                              </m:ctrlPr>
                            </m:dPr>
                            <m:e>
                              <m:r>
                                <a:rPr lang="es-ES"/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/>
                                  </m:ctrlPr>
                                </m:dPr>
                                <m:e>
                                  <m:r>
                                    <a:rPr lang="es-ES" i="1"/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34 Cerrar llave"/>
          <p:cNvSpPr/>
          <p:nvPr/>
        </p:nvSpPr>
        <p:spPr>
          <a:xfrm>
            <a:off x="5006589" y="2209089"/>
            <a:ext cx="273925" cy="27320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35 Rectángulo"/>
              <p:cNvSpPr/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"/>
          <p:cNvCxnSpPr/>
          <p:nvPr/>
        </p:nvCxnSpPr>
        <p:spPr>
          <a:xfrm>
            <a:off x="611560" y="5445224"/>
            <a:ext cx="7848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9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40790" y="111255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paso: el oráculo</a:t>
            </a:r>
            <a:endParaRPr lang="es-ES" sz="2800" i="1" dirty="0"/>
          </a:p>
        </p:txBody>
      </p:sp>
      <p:grpSp>
        <p:nvGrpSpPr>
          <p:cNvPr id="26" name="25 Grupo"/>
          <p:cNvGrpSpPr/>
          <p:nvPr/>
        </p:nvGrpSpPr>
        <p:grpSpPr>
          <a:xfrm>
            <a:off x="3131998" y="3481032"/>
            <a:ext cx="1800200" cy="1305436"/>
            <a:chOff x="3563888" y="2924944"/>
            <a:chExt cx="1800200" cy="1305436"/>
          </a:xfrm>
        </p:grpSpPr>
        <p:cxnSp>
          <p:nvCxnSpPr>
            <p:cNvPr id="9" name="8 Conector recto"/>
            <p:cNvCxnSpPr/>
            <p:nvPr/>
          </p:nvCxnSpPr>
          <p:spPr>
            <a:xfrm flipV="1">
              <a:off x="3563888" y="3075509"/>
              <a:ext cx="1800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563888" y="4125234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3815916" y="2934235"/>
              <a:ext cx="1296144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i="1" dirty="0" smtClean="0">
                  <a:solidFill>
                    <a:schemeClr val="tx1"/>
                  </a:solidFill>
                </a:rPr>
                <a:t>Oráculo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11 CuadroTexto"/>
                <p:cNvSpPr txBox="1"/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>
            <p:sp>
              <p:nvSpPr>
                <p:cNvPr id="12" name="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14 CuadroTexto"/>
                <p:cNvSpPr txBox="1"/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>
            <p:sp>
              <p:nvSpPr>
                <p:cNvPr id="15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22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" y="2063846"/>
            <a:ext cx="1900339" cy="814197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823613" y="1700808"/>
            <a:ext cx="146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0</a:t>
            </a:r>
            <a:endParaRPr lang="es-ES" i="1" dirty="0"/>
          </a:p>
        </p:txBody>
      </p:sp>
      <p:pic>
        <p:nvPicPr>
          <p:cNvPr id="25" name="24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76" y="2070140"/>
            <a:ext cx="1957224" cy="838589"/>
          </a:xfrm>
          <a:prstGeom prst="rect">
            <a:avLst/>
          </a:prstGeom>
          <a:noFill/>
        </p:spPr>
      </p:pic>
      <p:sp>
        <p:nvSpPr>
          <p:cNvPr id="27" name="26 CuadroTexto"/>
          <p:cNvSpPr txBox="1"/>
          <p:nvPr/>
        </p:nvSpPr>
        <p:spPr>
          <a:xfrm>
            <a:off x="2833656" y="1700808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1</a:t>
            </a:r>
            <a:endParaRPr lang="es-ES" i="1" dirty="0"/>
          </a:p>
        </p:txBody>
      </p:sp>
      <p:pic>
        <p:nvPicPr>
          <p:cNvPr id="28" name="27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70140"/>
            <a:ext cx="1957225" cy="838598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5418399" y="1700808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Identidad</a:t>
            </a:r>
            <a:endParaRPr lang="es-ES" i="1" dirty="0"/>
          </a:p>
        </p:txBody>
      </p:sp>
      <p:pic>
        <p:nvPicPr>
          <p:cNvPr id="30" name="29 Imagen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31" y="2070140"/>
            <a:ext cx="1991457" cy="853482"/>
          </a:xfrm>
          <a:prstGeom prst="rect">
            <a:avLst/>
          </a:prstGeom>
          <a:noFill/>
        </p:spPr>
      </p:pic>
      <p:sp>
        <p:nvSpPr>
          <p:cNvPr id="31" name="30 CuadroTexto"/>
          <p:cNvSpPr txBox="1"/>
          <p:nvPr/>
        </p:nvSpPr>
        <p:spPr>
          <a:xfrm>
            <a:off x="7451915" y="166888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Negación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1245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27584" y="5333146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2643159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131840" y="2060848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Los computadores son incapaces de imitar a la física cuántica eficientemente</a:t>
            </a:r>
            <a:endParaRPr lang="es-ES" sz="2400" dirty="0"/>
          </a:p>
        </p:txBody>
      </p:sp>
      <p:sp>
        <p:nvSpPr>
          <p:cNvPr id="3" name="2 Flecha abajo"/>
          <p:cNvSpPr/>
          <p:nvPr/>
        </p:nvSpPr>
        <p:spPr>
          <a:xfrm>
            <a:off x="5749094" y="2957565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92387" y="3577952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Si fabricamos un ordenador que utilice la física cuántica podrá imitarla con facilidad</a:t>
            </a:r>
            <a:endParaRPr lang="es-ES" sz="2400" dirty="0"/>
          </a:p>
        </p:txBody>
      </p:sp>
      <p:sp>
        <p:nvSpPr>
          <p:cNvPr id="11" name="10 Flecha abajo"/>
          <p:cNvSpPr/>
          <p:nvPr/>
        </p:nvSpPr>
        <p:spPr>
          <a:xfrm>
            <a:off x="5749094" y="4579817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192386" y="5234136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Los computadores cuánticos serán superiores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2370</TotalTime>
  <Words>1734</Words>
  <Application>Microsoft Office PowerPoint</Application>
  <PresentationFormat>Presentación en pantalla (4:3)</PresentationFormat>
  <Paragraphs>371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135</cp:revision>
  <dcterms:created xsi:type="dcterms:W3CDTF">2013-06-18T08:48:40Z</dcterms:created>
  <dcterms:modified xsi:type="dcterms:W3CDTF">2013-06-27T17:53:05Z</dcterms:modified>
</cp:coreProperties>
</file>