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6" r:id="rId10"/>
    <p:sldId id="268" r:id="rId11"/>
    <p:sldId id="273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7" r:id="rId34"/>
    <p:sldId id="298" r:id="rId35"/>
    <p:sldId id="299" r:id="rId36"/>
    <p:sldId id="300" r:id="rId37"/>
    <p:sldId id="301" r:id="rId38"/>
    <p:sldId id="302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6" autoAdjust="0"/>
    <p:restoredTop sz="89922" autoAdjust="0"/>
  </p:normalViewPr>
  <p:slideViewPr>
    <p:cSldViewPr>
      <p:cViewPr>
        <p:scale>
          <a:sx n="50" d="100"/>
          <a:sy n="50" d="100"/>
        </p:scale>
        <p:origin x="-99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600B-983D-4584-B53F-0B1CEA54138F}" type="datetimeFigureOut">
              <a:rPr lang="es-ES" smtClean="0"/>
              <a:t>01/07/2013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58FC-26F2-4614-9B2B-34B873D0D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D58FC-26F2-4614-9B2B-34B873D0D83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8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7CDB-A549-494F-9200-E88BD12A88E7}" type="datetime1">
              <a:rPr lang="es-ES" smtClean="0"/>
              <a:t>01/07/2013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0104-DA63-4337-BC31-D3B39945ADF4}" type="datetime1">
              <a:rPr lang="es-ES" smtClean="0"/>
              <a:t>01/07/2013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2893-1ECD-4E63-8225-107CA719C00F}" type="datetime1">
              <a:rPr lang="es-ES" smtClean="0"/>
              <a:t>01/07/2013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D71C-4882-4477-BBE2-4BD67691D07E}" type="datetime1">
              <a:rPr lang="es-ES" smtClean="0"/>
              <a:t>01/07/2013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7F70-A1F2-4761-94FF-C34EC0B5C26B}" type="datetime1">
              <a:rPr lang="es-ES" smtClean="0"/>
              <a:t>01/07/2013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4200-5903-4DD7-9F81-459CB121BC07}" type="datetime1">
              <a:rPr lang="es-ES" smtClean="0"/>
              <a:t>01/07/2013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FF4F-79FE-4538-B979-A2A984573A10}" type="datetime1">
              <a:rPr lang="es-ES" smtClean="0"/>
              <a:t>01/07/2013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70DA-4DFE-480B-8C7C-DD89595D65B0}" type="datetime1">
              <a:rPr lang="es-ES" smtClean="0"/>
              <a:t>01/07/2013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5170-137E-4220-AAD9-09864698BDE0}" type="datetime1">
              <a:rPr lang="es-ES" smtClean="0"/>
              <a:t>01/07/2013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F552-B44A-45CB-A9F6-1C1DCC86DB82}" type="datetime1">
              <a:rPr lang="es-ES" smtClean="0"/>
              <a:t>01/07/2013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F707-9D58-4A85-9E77-4133DEF04B28}" type="datetime1">
              <a:rPr lang="es-ES" smtClean="0"/>
              <a:t>01/07/2013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5DCF1C9-7720-4238-86A3-5AA26F77ADEA}" type="datetime1">
              <a:rPr lang="es-ES" smtClean="0"/>
              <a:t>01/07/2013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2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4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8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174932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Diseño y simulación de un </a:t>
            </a:r>
          </a:p>
          <a:p>
            <a:pPr algn="ctr"/>
            <a:r>
              <a:rPr lang="es-ES" sz="4000" dirty="0" smtClean="0"/>
              <a:t>procesador cuántico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436096" y="5805264"/>
            <a:ext cx="364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Jaime Mª Coello de Portugal Vázquez</a:t>
            </a:r>
            <a:endParaRPr lang="es-ES" dirty="0"/>
          </a:p>
        </p:txBody>
      </p:sp>
      <p:pic>
        <p:nvPicPr>
          <p:cNvPr id="6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07747"/>
            <a:ext cx="1851650" cy="548783"/>
          </a:xfrm>
          <a:prstGeom prst="rect">
            <a:avLst/>
          </a:prstGeom>
        </p:spPr>
      </p:pic>
      <p:pic>
        <p:nvPicPr>
          <p:cNvPr id="7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40" y="3501008"/>
            <a:ext cx="2218376" cy="2218376"/>
          </a:xfrm>
          <a:prstGeom prst="rect">
            <a:avLst/>
          </a:prstGeom>
        </p:spPr>
      </p:pic>
      <p:pic>
        <p:nvPicPr>
          <p:cNvPr id="1026" name="Picture 2" descr="http://www.informatica.us.es/docs/logo-ETSI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22" y="5226547"/>
            <a:ext cx="1030229" cy="77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04248" y="6165304"/>
            <a:ext cx="224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Ingeniería Informática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p:sp>
        <p:nvSpPr>
          <p:cNvPr id="2" name="1 Triángulo isósceles"/>
          <p:cNvSpPr/>
          <p:nvPr/>
        </p:nvSpPr>
        <p:spPr>
          <a:xfrm rot="5400000">
            <a:off x="1979712" y="4365104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>
            <a:stCxn id="2" idx="3"/>
          </p:cNvCxnSpPr>
          <p:nvPr/>
        </p:nvCxnSpPr>
        <p:spPr>
          <a:xfrm flipH="1">
            <a:off x="1187624" y="490516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2" idx="0"/>
          </p:cNvCxnSpPr>
          <p:nvPr/>
        </p:nvCxnSpPr>
        <p:spPr>
          <a:xfrm>
            <a:off x="2915816" y="490516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46559" y="3861048"/>
            <a:ext cx="325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clásica: inversor lógico</a:t>
            </a:r>
            <a:endParaRPr lang="es-ES" sz="2000" dirty="0"/>
          </a:p>
        </p:txBody>
      </p:sp>
      <p:sp>
        <p:nvSpPr>
          <p:cNvPr id="28" name="27 Triángulo isósceles"/>
          <p:cNvSpPr/>
          <p:nvPr/>
        </p:nvSpPr>
        <p:spPr>
          <a:xfrm rot="5400000">
            <a:off x="1977361" y="5589240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"/>
          <p:cNvCxnSpPr>
            <a:stCxn id="28" idx="3"/>
          </p:cNvCxnSpPr>
          <p:nvPr/>
        </p:nvCxnSpPr>
        <p:spPr>
          <a:xfrm flipH="1">
            <a:off x="1185273" y="61293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8" idx="0"/>
          </p:cNvCxnSpPr>
          <p:nvPr/>
        </p:nvCxnSpPr>
        <p:spPr>
          <a:xfrm>
            <a:off x="2913465" y="61293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Flecha derecha"/>
          <p:cNvSpPr/>
          <p:nvPr/>
        </p:nvSpPr>
        <p:spPr>
          <a:xfrm>
            <a:off x="4561737" y="5085184"/>
            <a:ext cx="936104" cy="648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6012160" y="3861048"/>
            <a:ext cx="207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cuántica: X</a:t>
            </a:r>
            <a:endParaRPr lang="es-ES" sz="2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55576" y="47051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37475" y="47051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768424" y="59292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637475" y="59292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CuadroTexto"/>
              <p:cNvSpPr txBox="1"/>
              <p:nvPr/>
            </p:nvSpPr>
            <p:spPr>
              <a:xfrm>
                <a:off x="6118951" y="4643554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6" name="3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1" y="4643554"/>
                <a:ext cx="185659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36 CuadroTexto"/>
              <p:cNvSpPr txBox="1"/>
              <p:nvPr/>
            </p:nvSpPr>
            <p:spPr>
              <a:xfrm>
                <a:off x="6118952" y="5867690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7" name="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2" y="5867690"/>
                <a:ext cx="185659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2 Grupo"/>
          <p:cNvGrpSpPr/>
          <p:nvPr/>
        </p:nvGrpSpPr>
        <p:grpSpPr>
          <a:xfrm>
            <a:off x="1747250" y="1840175"/>
            <a:ext cx="5628971" cy="1634258"/>
            <a:chOff x="1187624" y="1916832"/>
            <a:chExt cx="6408712" cy="1860640"/>
          </a:xfrm>
        </p:grpSpPr>
        <p:grpSp>
          <p:nvGrpSpPr>
            <p:cNvPr id="24" name="23 Grupo"/>
            <p:cNvGrpSpPr/>
            <p:nvPr/>
          </p:nvGrpSpPr>
          <p:grpSpPr>
            <a:xfrm>
              <a:off x="1583506" y="2329091"/>
              <a:ext cx="5652790" cy="1300532"/>
              <a:chOff x="2831101" y="2101498"/>
              <a:chExt cx="3755811" cy="864096"/>
            </a:xfrm>
          </p:grpSpPr>
          <p:grpSp>
            <p:nvGrpSpPr>
              <p:cNvPr id="25" name="24 Grupo"/>
              <p:cNvGrpSpPr/>
              <p:nvPr/>
            </p:nvGrpSpPr>
            <p:grpSpPr>
              <a:xfrm>
                <a:off x="2831101" y="2101498"/>
                <a:ext cx="864096" cy="864096"/>
                <a:chOff x="1331640" y="2564904"/>
                <a:chExt cx="864096" cy="864096"/>
              </a:xfrm>
            </p:grpSpPr>
            <p:sp>
              <p:nvSpPr>
                <p:cNvPr id="41" name="40 Elipse"/>
                <p:cNvSpPr/>
                <p:nvPr/>
              </p:nvSpPr>
              <p:spPr>
                <a:xfrm>
                  <a:off x="1331640" y="2564904"/>
                  <a:ext cx="864096" cy="864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solidFill>
                      <a:sysClr val="windowText" lastClr="00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41 Rectángulo"/>
                    <p:cNvSpPr/>
                    <p:nvPr/>
                  </p:nvSpPr>
                  <p:spPr>
                    <a:xfrm>
                      <a:off x="1418458" y="2842838"/>
                      <a:ext cx="690459" cy="26584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  <a:ea typeface="Cambria Math"/>
                                  </a:rPr>
                                  <m:t>Ψ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d>
                          </m:oMath>
                        </m:oMathPara>
                      </a14:m>
                      <a:endParaRPr lang="es-ES" sz="2000" dirty="0"/>
                    </a:p>
                  </p:txBody>
                </p:sp>
              </mc:Choice>
              <mc:Fallback xmlns="">
                <p:sp>
                  <p:nvSpPr>
                    <p:cNvPr id="7" name="6 Rectángulo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8458" y="2842838"/>
                      <a:ext cx="690459" cy="26584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24615" r="-47953" b="-1861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25 Grupo"/>
              <p:cNvGrpSpPr/>
              <p:nvPr/>
            </p:nvGrpSpPr>
            <p:grpSpPr>
              <a:xfrm>
                <a:off x="5722816" y="2101498"/>
                <a:ext cx="864096" cy="864096"/>
                <a:chOff x="1331640" y="2564904"/>
                <a:chExt cx="864096" cy="864096"/>
              </a:xfrm>
            </p:grpSpPr>
            <p:sp>
              <p:nvSpPr>
                <p:cNvPr id="39" name="38 Elipse"/>
                <p:cNvSpPr/>
                <p:nvPr/>
              </p:nvSpPr>
              <p:spPr>
                <a:xfrm>
                  <a:off x="1331640" y="2564904"/>
                  <a:ext cx="864096" cy="864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solidFill>
                      <a:sysClr val="windowText" lastClr="00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39 Rectángulo"/>
                    <p:cNvSpPr/>
                    <p:nvPr/>
                  </p:nvSpPr>
                  <p:spPr>
                    <a:xfrm>
                      <a:off x="1416478" y="2864032"/>
                      <a:ext cx="694421" cy="26584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  <a:ea typeface="Cambria Math"/>
                                  </a:rPr>
                                  <m:t>Ψ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d>
                          </m:oMath>
                        </m:oMathPara>
                      </a14:m>
                      <a:endParaRPr lang="es-ES" sz="2000" dirty="0"/>
                    </a:p>
                  </p:txBody>
                </p:sp>
              </mc:Choice>
              <mc:Fallback xmlns="">
                <p:sp>
                  <p:nvSpPr>
                    <p:cNvPr id="11" name="10 Rectángulo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6478" y="2864032"/>
                      <a:ext cx="694421" cy="26584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122727" r="-47953" b="-18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26 Flecha derecha"/>
              <p:cNvSpPr/>
              <p:nvPr/>
            </p:nvSpPr>
            <p:spPr>
              <a:xfrm>
                <a:off x="3742030" y="2220543"/>
                <a:ext cx="1933952" cy="626006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37 CuadroTexto"/>
                  <p:cNvSpPr txBox="1"/>
                  <p:nvPr/>
                </p:nvSpPr>
                <p:spPr>
                  <a:xfrm>
                    <a:off x="4324070" y="2400626"/>
                    <a:ext cx="769870" cy="2658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13" name="12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070" y="2400626"/>
                    <a:ext cx="769870" cy="26584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26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42 Rectángulo"/>
            <p:cNvSpPr/>
            <p:nvPr/>
          </p:nvSpPr>
          <p:spPr>
            <a:xfrm>
              <a:off x="1187624" y="1916832"/>
              <a:ext cx="6408712" cy="186064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1187624" y="1916832"/>
              <a:ext cx="27921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i="1" dirty="0" smtClean="0"/>
                <a:t>Sistema cuántico cerrado</a:t>
              </a:r>
              <a:endParaRPr lang="es-ES" sz="20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44 CuadroTexto"/>
                <p:cNvSpPr txBox="1"/>
                <p:nvPr/>
              </p:nvSpPr>
              <p:spPr>
                <a:xfrm>
                  <a:off x="3347864" y="3262226"/>
                  <a:ext cx="1811137" cy="37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s-ES" i="1" smtClean="0">
                                <a:latin typeface="Cambria Math"/>
                                <a:ea typeface="Cambria Math"/>
                              </a:rPr>
                              <m:t>†</m:t>
                            </m:r>
                          </m:sup>
                        </m:sSup>
                        <m:r>
                          <a:rPr lang="es-ES" b="0" i="1" smtClean="0">
                            <a:latin typeface="Cambria Math"/>
                          </a:rPr>
                          <m:t>𝑈</m:t>
                        </m:r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b="0" i="1" smtClean="0">
                            <a:latin typeface="Cambria Math"/>
                          </a:rPr>
                          <m:t>𝑈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†</m:t>
                            </m:r>
                          </m:sup>
                        </m:sSup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b="0" i="1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45" name="4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3262226"/>
                  <a:ext cx="1811137" cy="37645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8046" b="-740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45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5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9672" r="-35160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21667" r="-31579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9672" r="-36715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21667" r="-33047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CuadroTexto"/>
          <p:cNvSpPr txBox="1"/>
          <p:nvPr/>
        </p:nvSpPr>
        <p:spPr>
          <a:xfrm>
            <a:off x="901404" y="2137841"/>
            <a:ext cx="1860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Puertas de Pauli</a:t>
            </a:r>
            <a:endParaRPr lang="es-ES" sz="2000" i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35896" y="2132856"/>
            <a:ext cx="177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Cambio de fase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9672" r="-29389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blipFill rotWithShape="1">
                <a:blip r:embed="rId9"/>
                <a:stretch>
                  <a:fillRect t="-114516" r="-24601" b="-1822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6084168" y="2137841"/>
            <a:ext cx="235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 de </a:t>
            </a:r>
            <a:r>
              <a:rPr lang="es-ES" sz="2000" i="1" dirty="0" err="1" smtClean="0"/>
              <a:t>Hadamard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|1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CuadroTexto"/>
              <p:cNvSpPr txBox="1"/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s-ES" sz="200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|0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3151478" y="4854351"/>
            <a:ext cx="28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Paralelismo cuántico</a:t>
            </a:r>
            <a:endParaRPr lang="es-ES" sz="24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649285" y="1099355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/>
              <a:t>L</a:t>
            </a:r>
            <a:r>
              <a:rPr lang="es-ES" sz="2800" i="1" dirty="0" smtClean="0"/>
              <a:t>as medidas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610850" y="1988840"/>
            <a:ext cx="397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El sistema deja de ser cerrado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739" t="-124615" r="-88043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Flecha derecha"/>
          <p:cNvSpPr/>
          <p:nvPr/>
        </p:nvSpPr>
        <p:spPr>
          <a:xfrm>
            <a:off x="3382304" y="2877628"/>
            <a:ext cx="2590338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132591" y="3238539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Medida</a:t>
            </a:r>
            <a:endParaRPr lang="es-ES" sz="2000" b="1" dirty="0"/>
          </a:p>
        </p:txBody>
      </p:sp>
      <p:sp>
        <p:nvSpPr>
          <p:cNvPr id="13" name="12 Flecha derecha"/>
          <p:cNvSpPr/>
          <p:nvPr/>
        </p:nvSpPr>
        <p:spPr>
          <a:xfrm>
            <a:off x="3371065" y="3615590"/>
            <a:ext cx="2601577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2826" t="-124615" r="-86957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23 Grupo"/>
          <p:cNvGrpSpPr/>
          <p:nvPr/>
        </p:nvGrpSpPr>
        <p:grpSpPr>
          <a:xfrm>
            <a:off x="2610111" y="4448317"/>
            <a:ext cx="2537953" cy="1179289"/>
            <a:chOff x="2945033" y="4725144"/>
            <a:chExt cx="2964461" cy="1179289"/>
          </a:xfrm>
        </p:grpSpPr>
        <p:sp>
          <p:nvSpPr>
            <p:cNvPr id="19" name="18 Flecha doblada"/>
            <p:cNvSpPr/>
            <p:nvPr/>
          </p:nvSpPr>
          <p:spPr>
            <a:xfrm>
              <a:off x="5045398" y="4725144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19 Flecha doblada"/>
            <p:cNvSpPr/>
            <p:nvPr/>
          </p:nvSpPr>
          <p:spPr>
            <a:xfrm flipV="1">
              <a:off x="5045398" y="5157192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2945033" y="5157191"/>
              <a:ext cx="2313545" cy="31519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668053" y="5114733"/>
              <a:ext cx="10038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Medida</a:t>
              </a:r>
              <a:endParaRPr lang="es-E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2861783" y="5877272"/>
            <a:ext cx="363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La función de onda colapsa</a:t>
            </a:r>
            <a:endParaRPr lang="es-ES" sz="24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4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676458" y="1148644"/>
            <a:ext cx="358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sistemas </a:t>
            </a:r>
            <a:r>
              <a:rPr lang="es-ES" sz="2800" i="1" dirty="0" err="1" smtClean="0"/>
              <a:t>multiqubit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901" t="-122727" r="-81188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9804" t="-124615" r="-79412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Cerrar llave"/>
          <p:cNvSpPr/>
          <p:nvPr/>
        </p:nvSpPr>
        <p:spPr>
          <a:xfrm>
            <a:off x="2021959" y="2348880"/>
            <a:ext cx="245785" cy="104818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329483" y="2672916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Combinados</a:t>
            </a:r>
            <a:endParaRPr lang="es-ES" sz="2000" dirty="0"/>
          </a:p>
        </p:txBody>
      </p:sp>
      <p:cxnSp>
        <p:nvCxnSpPr>
          <p:cNvPr id="12" name="11 Conector recto de flecha"/>
          <p:cNvCxnSpPr>
            <a:stCxn id="10" idx="3"/>
          </p:cNvCxnSpPr>
          <p:nvPr/>
        </p:nvCxnSpPr>
        <p:spPr>
          <a:xfrm>
            <a:off x="3812581" y="2872971"/>
            <a:ext cx="5237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  <m:r>
                      <a:rPr lang="el-GR" sz="2000" b="0" i="1" smtClean="0">
                        <a:latin typeface="Cambria Math"/>
                        <a:ea typeface="Cambria Math"/>
                      </a:rPr>
                      <m:t>⨂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sz="2000" dirty="0" smtClean="0"/>
                  <a:t>, o </a:t>
                </a:r>
                <a:r>
                  <a:rPr lang="en-US" sz="2000" dirty="0" err="1" smtClean="0"/>
                  <a:t>simplemente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812" t="-122727" r="-144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1500964" y="382281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Dos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2000" r="-13980" b="-198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1500964" y="4290096"/>
            <a:ext cx="1317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Tres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s-E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00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  <a:ea typeface="Cambria Math"/>
                          </a:rPr>
                          <m:t>β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00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  <m:r>
                      <a:rPr lang="es-ES" sz="2400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begChr m:val="|"/>
                        <m:endChr m:val="|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01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s-ES" sz="2400" i="1">
                            <a:latin typeface="Cambria Math"/>
                          </a:rPr>
                          <m:t>+</m:t>
                        </m:r>
                        <m:r>
                          <a:rPr lang="el-GR" sz="24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01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s-ES" sz="2400" dirty="0" smtClean="0"/>
                  <a:t>…</a:t>
                </a:r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30263" r="-1582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E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ú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𝒎𝒆𝒓𝒐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𝒅𝒆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𝒒𝒖𝒃𝒊𝒕𝒔</m:t>
                          </m:r>
                        </m:sup>
                      </m:sSup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25 CuadroTexto"/>
          <p:cNvSpPr txBox="1"/>
          <p:nvPr/>
        </p:nvSpPr>
        <p:spPr>
          <a:xfrm>
            <a:off x="1979712" y="5229200"/>
            <a:ext cx="211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Grados de libertad</a:t>
            </a:r>
            <a:endParaRPr lang="es-ES" sz="2000" dirty="0"/>
          </a:p>
        </p:txBody>
      </p:sp>
      <p:sp>
        <p:nvSpPr>
          <p:cNvPr id="27" name="26 Flecha derecha"/>
          <p:cNvSpPr/>
          <p:nvPr/>
        </p:nvSpPr>
        <p:spPr>
          <a:xfrm>
            <a:off x="4146451" y="5334117"/>
            <a:ext cx="641573" cy="1902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7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860598" y="1106796"/>
            <a:ext cx="340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circuitos cuánticos</a:t>
            </a:r>
            <a:endParaRPr lang="es-ES" sz="2800" i="1" dirty="0"/>
          </a:p>
        </p:txBody>
      </p:sp>
      <p:grpSp>
        <p:nvGrpSpPr>
          <p:cNvPr id="16" name="15 Grupo"/>
          <p:cNvGrpSpPr/>
          <p:nvPr/>
        </p:nvGrpSpPr>
        <p:grpSpPr>
          <a:xfrm>
            <a:off x="2267744" y="1844824"/>
            <a:ext cx="4464496" cy="1800200"/>
            <a:chOff x="2267744" y="1844824"/>
            <a:chExt cx="4464496" cy="1800200"/>
          </a:xfrm>
        </p:grpSpPr>
        <p:sp>
          <p:nvSpPr>
            <p:cNvPr id="6" name="5 CuadroTexto"/>
            <p:cNvSpPr txBox="1"/>
            <p:nvPr/>
          </p:nvSpPr>
          <p:spPr>
            <a:xfrm>
              <a:off x="2392242" y="1988840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Qubit</a:t>
              </a:r>
              <a:endParaRPr lang="es-ES" dirty="0"/>
            </a:p>
          </p:txBody>
        </p:sp>
        <p:cxnSp>
          <p:nvCxnSpPr>
            <p:cNvPr id="8" name="7 Conector recto"/>
            <p:cNvCxnSpPr/>
            <p:nvPr/>
          </p:nvCxnSpPr>
          <p:spPr>
            <a:xfrm>
              <a:off x="3256338" y="2173506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2392242" y="2494528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Puerta cuántica</a:t>
              </a:r>
              <a:endParaRPr lang="es-ES" dirty="0"/>
            </a:p>
          </p:txBody>
        </p:sp>
        <p:sp>
          <p:nvSpPr>
            <p:cNvPr id="10" name="16 Rectángulo"/>
            <p:cNvSpPr/>
            <p:nvPr/>
          </p:nvSpPr>
          <p:spPr>
            <a:xfrm>
              <a:off x="4192542" y="2415183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11" name="27 Rectángulo"/>
            <p:cNvSpPr/>
            <p:nvPr/>
          </p:nvSpPr>
          <p:spPr>
            <a:xfrm>
              <a:off x="5086319" y="2420888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12" name="34 Rectángulo"/>
            <p:cNvSpPr/>
            <p:nvPr/>
          </p:nvSpPr>
          <p:spPr>
            <a:xfrm>
              <a:off x="5940152" y="2420352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34061" y="306896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Medida</a:t>
              </a:r>
              <a:endParaRPr lang="es-ES" dirty="0"/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3472362" y="2994744"/>
              <a:ext cx="443547" cy="4435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67744" y="1844824"/>
              <a:ext cx="4464496" cy="18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798556" y="4625736"/>
            <a:ext cx="1949908" cy="1020051"/>
            <a:chOff x="3352435" y="4625736"/>
            <a:chExt cx="1949908" cy="1020051"/>
          </a:xfrm>
        </p:grpSpPr>
        <p:grpSp>
          <p:nvGrpSpPr>
            <p:cNvPr id="17" name="16 Grupo"/>
            <p:cNvGrpSpPr/>
            <p:nvPr/>
          </p:nvGrpSpPr>
          <p:grpSpPr>
            <a:xfrm>
              <a:off x="4023547" y="4756473"/>
              <a:ext cx="1278796" cy="836725"/>
              <a:chOff x="342404" y="2402809"/>
              <a:chExt cx="1278796" cy="836725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342404" y="2456738"/>
                <a:ext cx="1278796" cy="638780"/>
                <a:chOff x="2273362" y="2208218"/>
                <a:chExt cx="1278796" cy="638780"/>
              </a:xfrm>
            </p:grpSpPr>
            <p:cxnSp>
              <p:nvCxnSpPr>
                <p:cNvPr id="22" name="21 Conector recto"/>
                <p:cNvCxnSpPr/>
                <p:nvPr/>
              </p:nvCxnSpPr>
              <p:spPr>
                <a:xfrm>
                  <a:off x="2273362" y="220821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22 Conector recto"/>
                <p:cNvCxnSpPr/>
                <p:nvPr/>
              </p:nvCxnSpPr>
              <p:spPr>
                <a:xfrm>
                  <a:off x="2292728" y="284699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18 Elipse"/>
              <p:cNvSpPr/>
              <p:nvPr/>
            </p:nvSpPr>
            <p:spPr>
              <a:xfrm>
                <a:off x="937556" y="2402809"/>
                <a:ext cx="107858" cy="107858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Elipse"/>
              <p:cNvSpPr/>
              <p:nvPr/>
            </p:nvSpPr>
            <p:spPr>
              <a:xfrm>
                <a:off x="847469" y="2951502"/>
                <a:ext cx="288032" cy="2880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20 Conector recto"/>
              <p:cNvCxnSpPr>
                <a:endCxn id="20" idx="4"/>
              </p:cNvCxnSpPr>
              <p:nvPr/>
            </p:nvCxnSpPr>
            <p:spPr>
              <a:xfrm>
                <a:off x="991485" y="2456738"/>
                <a:ext cx="0" cy="7827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23 Rectángulo"/>
                <p:cNvSpPr/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4" name="2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24 Rectángulo"/>
                <p:cNvSpPr/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5" name="2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25 CuadroTexto"/>
          <p:cNvSpPr txBox="1"/>
          <p:nvPr/>
        </p:nvSpPr>
        <p:spPr>
          <a:xfrm>
            <a:off x="5593504" y="4077072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Puertas controladas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434354" y="48829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=</a:t>
            </a:r>
            <a:endParaRPr lang="es-ES" sz="2800" dirty="0"/>
          </a:p>
        </p:txBody>
      </p:sp>
      <p:grpSp>
        <p:nvGrpSpPr>
          <p:cNvPr id="42" name="41 Grupo"/>
          <p:cNvGrpSpPr/>
          <p:nvPr/>
        </p:nvGrpSpPr>
        <p:grpSpPr>
          <a:xfrm>
            <a:off x="4268550" y="4644347"/>
            <a:ext cx="1949908" cy="1032798"/>
            <a:chOff x="822429" y="4644347"/>
            <a:chExt cx="1949908" cy="1032798"/>
          </a:xfrm>
        </p:grpSpPr>
        <p:grpSp>
          <p:nvGrpSpPr>
            <p:cNvPr id="32" name="31 Grupo"/>
            <p:cNvGrpSpPr/>
            <p:nvPr/>
          </p:nvGrpSpPr>
          <p:grpSpPr>
            <a:xfrm>
              <a:off x="1493541" y="4829013"/>
              <a:ext cx="1278796" cy="638780"/>
              <a:chOff x="2273362" y="2208218"/>
              <a:chExt cx="1278796" cy="638780"/>
            </a:xfrm>
          </p:grpSpPr>
          <p:cxnSp>
            <p:nvCxnSpPr>
              <p:cNvPr id="36" name="35 Conector recto"/>
              <p:cNvCxnSpPr/>
              <p:nvPr/>
            </p:nvCxnSpPr>
            <p:spPr>
              <a:xfrm>
                <a:off x="2273362" y="220821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36 Conector recto"/>
              <p:cNvCxnSpPr/>
              <p:nvPr/>
            </p:nvCxnSpPr>
            <p:spPr>
              <a:xfrm>
                <a:off x="2292728" y="284699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32 Elipse"/>
            <p:cNvSpPr/>
            <p:nvPr/>
          </p:nvSpPr>
          <p:spPr>
            <a:xfrm>
              <a:off x="2088693" y="4775084"/>
              <a:ext cx="107858" cy="10785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34 Conector recto"/>
            <p:cNvCxnSpPr/>
            <p:nvPr/>
          </p:nvCxnSpPr>
          <p:spPr>
            <a:xfrm>
              <a:off x="2142622" y="4829013"/>
              <a:ext cx="0" cy="632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16 Rectángulo"/>
            <p:cNvSpPr/>
            <p:nvPr/>
          </p:nvSpPr>
          <p:spPr>
            <a:xfrm>
              <a:off x="1926598" y="5245097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</p:grpSp>
      <p:sp>
        <p:nvSpPr>
          <p:cNvPr id="74" name="73 Rectángulo"/>
          <p:cNvSpPr/>
          <p:nvPr/>
        </p:nvSpPr>
        <p:spPr>
          <a:xfrm>
            <a:off x="4192542" y="4075494"/>
            <a:ext cx="4699938" cy="2377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76 Grupo"/>
          <p:cNvGrpSpPr/>
          <p:nvPr/>
        </p:nvGrpSpPr>
        <p:grpSpPr>
          <a:xfrm>
            <a:off x="446965" y="4362309"/>
            <a:ext cx="3259837" cy="1805789"/>
            <a:chOff x="386551" y="4506681"/>
            <a:chExt cx="3259837" cy="1805789"/>
          </a:xfrm>
        </p:grpSpPr>
        <p:grpSp>
          <p:nvGrpSpPr>
            <p:cNvPr id="46" name="45 Grupo"/>
            <p:cNvGrpSpPr/>
            <p:nvPr/>
          </p:nvGrpSpPr>
          <p:grpSpPr>
            <a:xfrm>
              <a:off x="985051" y="4706736"/>
              <a:ext cx="778637" cy="860742"/>
              <a:chOff x="2273362" y="2208218"/>
              <a:chExt cx="778637" cy="860742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49 Rectángulo"/>
              <p:cNvSpPr/>
              <p:nvPr/>
            </p:nvSpPr>
            <p:spPr>
              <a:xfrm>
                <a:off x="2471029" y="2636912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53 Rectángulo"/>
                <p:cNvSpPr/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4" name="5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54 Rectángulo"/>
                <p:cNvSpPr/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5" name="5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55 Rectángulo"/>
                <p:cNvSpPr/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6" name="5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56 Rectángulo"/>
                <p:cNvSpPr/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7" name="5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57 Grupo"/>
            <p:cNvGrpSpPr/>
            <p:nvPr/>
          </p:nvGrpSpPr>
          <p:grpSpPr>
            <a:xfrm>
              <a:off x="2308752" y="4506681"/>
              <a:ext cx="778637" cy="854804"/>
              <a:chOff x="2273362" y="1992194"/>
              <a:chExt cx="778637" cy="854804"/>
            </a:xfrm>
          </p:grpSpPr>
          <p:cxnSp>
            <p:nvCxnSpPr>
              <p:cNvPr id="59" name="58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60 Rectángulo"/>
              <p:cNvSpPr/>
              <p:nvPr/>
            </p:nvSpPr>
            <p:spPr>
              <a:xfrm>
                <a:off x="2446656" y="1992194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61 Rectángulo"/>
                <p:cNvSpPr/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2" name="6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62 Rectángulo"/>
                <p:cNvSpPr/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3" name="6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74 Flecha derecha"/>
            <p:cNvSpPr/>
            <p:nvPr/>
          </p:nvSpPr>
          <p:spPr>
            <a:xfrm>
              <a:off x="1304372" y="5664398"/>
              <a:ext cx="1477629" cy="648072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Tiempo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75 Rectángulo"/>
          <p:cNvSpPr/>
          <p:nvPr/>
        </p:nvSpPr>
        <p:spPr>
          <a:xfrm>
            <a:off x="237860" y="4077072"/>
            <a:ext cx="3678049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𝐶𝑁𝑂𝑇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𝑠𝑖</m:t>
                      </m:r>
                      <m:r>
                        <a:rPr lang="es-ES" b="0" i="1" smtClean="0">
                          <a:latin typeface="Cambria Math"/>
                        </a:rPr>
                        <m:t>(|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=1)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119672" r="-1370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63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2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45651" y="1124744"/>
            <a:ext cx="2685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3</a:t>
            </a:r>
          </a:p>
          <a:p>
            <a:pPr algn="ctr"/>
            <a:r>
              <a:rPr lang="es-ES" sz="4400" dirty="0" smtClean="0"/>
              <a:t>Simulación</a:t>
            </a:r>
            <a:endParaRPr lang="es-ES" sz="44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3629838" y="2851023"/>
            <a:ext cx="1916977" cy="1673981"/>
            <a:chOff x="6726208" y="3404635"/>
            <a:chExt cx="1916977" cy="1673981"/>
          </a:xfrm>
        </p:grpSpPr>
        <p:pic>
          <p:nvPicPr>
            <p:cNvPr id="4" name="Picture 2" descr="http://micro.magnet.fsu.edu/chipshots/mips/images/mipsr3000die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208" y="3404635"/>
              <a:ext cx="1916977" cy="1673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1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42" y="3541985"/>
              <a:ext cx="858861" cy="839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860" y="4551643"/>
            <a:ext cx="2536934" cy="204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Flecha a la derecha con bandas"/>
          <p:cNvSpPr/>
          <p:nvPr/>
        </p:nvSpPr>
        <p:spPr>
          <a:xfrm rot="5400000">
            <a:off x="4077987" y="4665938"/>
            <a:ext cx="1020677" cy="792088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6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572000" y="2420888"/>
            <a:ext cx="4320480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09577" y="2420888"/>
            <a:ext cx="4262423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7544" y="4797152"/>
            <a:ext cx="568863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estados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372200" y="4797152"/>
            <a:ext cx="230425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hardware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7544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circuitos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44008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del procesador </a:t>
            </a:r>
            <a:r>
              <a:rPr lang="es-ES" sz="2400" i="1" dirty="0" smtClean="0">
                <a:solidFill>
                  <a:schemeClr val="tx1"/>
                </a:solidFill>
              </a:rPr>
              <a:t>clásico-cuántico</a:t>
            </a:r>
            <a:endParaRPr lang="es-ES" sz="2400" i="1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52939" y="2651621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Qubit101</a:t>
            </a:r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227133" y="265122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qMIPS</a:t>
            </a:r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88793" y="1106796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simuladores</a:t>
            </a:r>
            <a:endParaRPr lang="es-ES" sz="2800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7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2444170" y="1988840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170" y="1988840"/>
                <a:ext cx="4273478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30263" r="-13980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1808291" y="2810321"/>
                <a:ext cx="5506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00</m:t>
                              </m:r>
                              <m:r>
                                <a:rPr lang="es-ES" sz="24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11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1" y="2810321"/>
                <a:ext cx="550689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9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60" y="3752532"/>
            <a:ext cx="3681317" cy="298883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179512" y="4832652"/>
                <a:ext cx="2460417" cy="728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s-ES" sz="2000" i="1">
                              <a:latin typeface="Cambria Math"/>
                            </a:rPr>
                            <m:t>00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|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832652"/>
                <a:ext cx="2460417" cy="72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6300192" y="4869160"/>
                <a:ext cx="2822247" cy="622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000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6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E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4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ES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869160"/>
                <a:ext cx="2822247" cy="62260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Flecha derecha"/>
          <p:cNvSpPr/>
          <p:nvPr/>
        </p:nvSpPr>
        <p:spPr>
          <a:xfrm>
            <a:off x="2655189" y="4890408"/>
            <a:ext cx="188619" cy="612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>
            <a:off x="6156176" y="4890408"/>
            <a:ext cx="188619" cy="612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1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636581" y="1866889"/>
                <a:ext cx="20403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 smtClean="0"/>
                  <a:t>Puerta </a:t>
                </a:r>
                <a:r>
                  <a:rPr lang="es-ES" sz="2400" i="1" dirty="0" smtClean="0"/>
                  <a:t>P</a:t>
                </a:r>
                <a:r>
                  <a:rPr lang="es-ES" sz="2400" dirty="0" smtClean="0"/>
                  <a:t> sobre qubit </a:t>
                </a:r>
                <a:r>
                  <a:rPr lang="es-ES" sz="2400" i="1" dirty="0" smtClean="0"/>
                  <a:t>q</a:t>
                </a:r>
                <a:r>
                  <a:rPr lang="es-ES" sz="2400" dirty="0" smtClean="0"/>
                  <a:t> del estado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581" y="1866889"/>
                <a:ext cx="2040399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3284" t="-4061" r="-19701" b="-746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2676753" y="5786649"/>
                <a:ext cx="38345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0, 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00</m:t>
                              </m:r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753" y="5786649"/>
                <a:ext cx="383451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Flecha derecha"/>
          <p:cNvSpPr/>
          <p:nvPr/>
        </p:nvSpPr>
        <p:spPr>
          <a:xfrm>
            <a:off x="3877660" y="2351638"/>
            <a:ext cx="1368152" cy="230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5315378" y="2236221"/>
                <a:ext cx="23599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dirty="0" smtClean="0"/>
                  <a:t>Subrutina </a:t>
                </a:r>
                <a:r>
                  <a:rPr lang="es-ES" sz="2400" i="1" dirty="0" smtClean="0"/>
                  <a:t>P</a:t>
                </a:r>
                <a:r>
                  <a:rPr lang="es-ES" sz="2400" dirty="0" smtClean="0"/>
                  <a:t>(</a:t>
                </a:r>
                <a:r>
                  <a:rPr lang="es-ES" sz="2400" i="1" dirty="0" smtClean="0"/>
                  <a:t>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Ψ</m:t>
                    </m:r>
                  </m:oMath>
                </a14:m>
                <a:r>
                  <a:rPr lang="es-ES" sz="2400" dirty="0" smtClean="0"/>
                  <a:t>)</a:t>
                </a:r>
                <a:endParaRPr lang="es-ES" sz="2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8" y="2236221"/>
                <a:ext cx="235994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134" t="-10526" r="-2842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9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55" y="3573016"/>
            <a:ext cx="5850309" cy="1584176"/>
          </a:xfrm>
          <a:prstGeom prst="rect">
            <a:avLst/>
          </a:prstGeom>
          <a:noFill/>
        </p:spPr>
      </p:pic>
      <p:cxnSp>
        <p:nvCxnSpPr>
          <p:cNvPr id="12" name="11 Conector recto"/>
          <p:cNvCxnSpPr/>
          <p:nvPr/>
        </p:nvCxnSpPr>
        <p:spPr>
          <a:xfrm>
            <a:off x="683568" y="3262830"/>
            <a:ext cx="7776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2644480" y="6197242"/>
                <a:ext cx="38345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2, 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</a:rPr>
                                    <m:t>100</m:t>
                                  </m:r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480" y="6197242"/>
                <a:ext cx="383451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Flecha abajo"/>
          <p:cNvSpPr/>
          <p:nvPr/>
        </p:nvSpPr>
        <p:spPr>
          <a:xfrm>
            <a:off x="4113087" y="5078806"/>
            <a:ext cx="961844" cy="5574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5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110136" y="1106796"/>
            <a:ext cx="490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circuitos</a:t>
            </a:r>
            <a:endParaRPr lang="es-ES" sz="2800" i="1" dirty="0"/>
          </a:p>
        </p:txBody>
      </p:sp>
      <p:cxnSp>
        <p:nvCxnSpPr>
          <p:cNvPr id="6" name="5 Conector recto"/>
          <p:cNvCxnSpPr/>
          <p:nvPr/>
        </p:nvCxnSpPr>
        <p:spPr>
          <a:xfrm flipV="1">
            <a:off x="2373422" y="2663351"/>
            <a:ext cx="4752528" cy="1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2373422" y="3721644"/>
            <a:ext cx="47525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843808" y="2489997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843808" y="3536398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080724" y="2489997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199182" y="2489034"/>
            <a:ext cx="360040" cy="35994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32" name="31 Elipse"/>
          <p:cNvSpPr/>
          <p:nvPr/>
        </p:nvSpPr>
        <p:spPr>
          <a:xfrm>
            <a:off x="4075481" y="2621314"/>
            <a:ext cx="107858" cy="10785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Elipse"/>
          <p:cNvSpPr/>
          <p:nvPr/>
        </p:nvSpPr>
        <p:spPr>
          <a:xfrm>
            <a:off x="3995936" y="357762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33 Conector recto"/>
          <p:cNvCxnSpPr>
            <a:stCxn id="32" idx="4"/>
          </p:cNvCxnSpPr>
          <p:nvPr/>
        </p:nvCxnSpPr>
        <p:spPr>
          <a:xfrm>
            <a:off x="4129410" y="2729172"/>
            <a:ext cx="10542" cy="1136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2464599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3583057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4701515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5819973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627510" y="1778104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err="1" smtClean="0"/>
              <a:t>Array</a:t>
            </a:r>
            <a:r>
              <a:rPr lang="es-ES" sz="2000" dirty="0"/>
              <a:t>{</a:t>
            </a:r>
            <a:endParaRPr lang="es-ES" sz="2000" i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8214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0</a:t>
            </a:r>
            <a:endParaRPr lang="es-ES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3655094" y="1774847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1</a:t>
            </a:r>
            <a:endParaRPr lang="es-ES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781157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2</a:t>
            </a:r>
            <a:endParaRPr lang="es-ES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899615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3</a:t>
            </a:r>
            <a:endParaRPr lang="es-ES" sz="20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6938431" y="1774847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}</a:t>
            </a:r>
            <a:endParaRPr lang="es-ES" sz="20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39108" y="1790916"/>
            <a:ext cx="1188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Circuito =</a:t>
            </a:r>
            <a:endParaRPr lang="es-ES" sz="2000" b="1" dirty="0"/>
          </a:p>
        </p:txBody>
      </p:sp>
      <p:grpSp>
        <p:nvGrpSpPr>
          <p:cNvPr id="74" name="73 Grupo"/>
          <p:cNvGrpSpPr/>
          <p:nvPr/>
        </p:nvGrpSpPr>
        <p:grpSpPr>
          <a:xfrm>
            <a:off x="4283968" y="4613066"/>
            <a:ext cx="2516076" cy="1840270"/>
            <a:chOff x="2631988" y="4817039"/>
            <a:chExt cx="2516076" cy="1840270"/>
          </a:xfrm>
        </p:grpSpPr>
        <p:sp>
          <p:nvSpPr>
            <p:cNvPr id="52" name="51 CuadroTexto"/>
            <p:cNvSpPr txBox="1"/>
            <p:nvPr/>
          </p:nvSpPr>
          <p:spPr>
            <a:xfrm>
              <a:off x="2631988" y="4818806"/>
              <a:ext cx="968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Etapa =</a:t>
              </a:r>
              <a:endParaRPr lang="es-ES" sz="2000" b="1" dirty="0"/>
            </a:p>
          </p:txBody>
        </p:sp>
        <p:cxnSp>
          <p:nvCxnSpPr>
            <p:cNvPr id="57" name="56 Conector recto"/>
            <p:cNvCxnSpPr/>
            <p:nvPr/>
          </p:nvCxnSpPr>
          <p:spPr>
            <a:xfrm>
              <a:off x="4457725" y="5572693"/>
              <a:ext cx="690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457725" y="6299580"/>
              <a:ext cx="690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58 Rectángulo"/>
            <p:cNvSpPr/>
            <p:nvPr/>
          </p:nvSpPr>
          <p:spPr>
            <a:xfrm>
              <a:off x="4646379" y="5388025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4646379" y="6114333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3457320" y="5373216"/>
              <a:ext cx="1064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Puerta 0</a:t>
              </a:r>
              <a:endParaRPr lang="es-ES" sz="2000" dirty="0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3457320" y="6099525"/>
              <a:ext cx="1064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Puerta 1</a:t>
              </a:r>
              <a:endParaRPr lang="es-ES" sz="2000" dirty="0"/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3496084" y="4817039"/>
              <a:ext cx="756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i="1" dirty="0" err="1" smtClean="0"/>
                <a:t>Array</a:t>
              </a:r>
              <a:endParaRPr lang="es-ES" sz="2000" i="1" dirty="0" smtClean="0"/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3665678" y="5200733"/>
              <a:ext cx="492443" cy="1724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s-ES" sz="2000" dirty="0" smtClean="0"/>
                <a:t>{</a:t>
              </a:r>
              <a:endParaRPr lang="es-ES" dirty="0"/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3690896" y="6484826"/>
              <a:ext cx="492443" cy="1724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s-ES" sz="2000" dirty="0"/>
                <a:t>}</a:t>
              </a:r>
              <a:endParaRPr lang="es-ES" dirty="0"/>
            </a:p>
          </p:txBody>
        </p:sp>
      </p:grpSp>
      <p:cxnSp>
        <p:nvCxnSpPr>
          <p:cNvPr id="76" name="75 Conector angular"/>
          <p:cNvCxnSpPr>
            <a:stCxn id="36" idx="2"/>
            <a:endCxn id="52" idx="1"/>
          </p:cNvCxnSpPr>
          <p:nvPr/>
        </p:nvCxnSpPr>
        <p:spPr>
          <a:xfrm rot="16200000" flipH="1">
            <a:off x="3342045" y="3872964"/>
            <a:ext cx="623707" cy="12601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76 Rectángulo"/>
              <p:cNvSpPr/>
              <p:nvPr/>
            </p:nvSpPr>
            <p:spPr>
              <a:xfrm>
                <a:off x="1136737" y="2998403"/>
                <a:ext cx="1236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𝑒𝑛𝑡𝑟𝑎𝑑𝑎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7" name="7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37" y="2998403"/>
                <a:ext cx="12366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21667" r="-38424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6938430" y="2998403"/>
                <a:ext cx="1042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𝑠𝑎𝑙𝑖𝑑𝑎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30" y="2998403"/>
                <a:ext cx="10427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21667" r="-45614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1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83209" y="1124744"/>
            <a:ext cx="50102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1</a:t>
            </a:r>
          </a:p>
          <a:p>
            <a:pPr algn="ctr"/>
            <a:r>
              <a:rPr lang="es-ES" sz="4400" dirty="0" smtClean="0"/>
              <a:t>Información cuántica</a:t>
            </a:r>
            <a:endParaRPr lang="es-ES" sz="4400" dirty="0"/>
          </a:p>
        </p:txBody>
      </p:sp>
      <p:pic>
        <p:nvPicPr>
          <p:cNvPr id="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53" y="3789040"/>
            <a:ext cx="6775319" cy="1549998"/>
          </a:xfrm>
          <a:prstGeom prst="rect">
            <a:avLst/>
          </a:prstGeom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0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008570" y="1098512"/>
            <a:ext cx="510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hardware</a:t>
            </a:r>
            <a:endParaRPr lang="es-ES" sz="2800" i="1" dirty="0"/>
          </a:p>
        </p:txBody>
      </p:sp>
      <p:grpSp>
        <p:nvGrpSpPr>
          <p:cNvPr id="5" name="4 Grupo"/>
          <p:cNvGrpSpPr/>
          <p:nvPr/>
        </p:nvGrpSpPr>
        <p:grpSpPr>
          <a:xfrm>
            <a:off x="2210502" y="1907761"/>
            <a:ext cx="4702470" cy="800089"/>
            <a:chOff x="2173786" y="1912832"/>
            <a:chExt cx="4702470" cy="800089"/>
          </a:xfrm>
        </p:grpSpPr>
        <p:sp>
          <p:nvSpPr>
            <p:cNvPr id="3" name="2 Flecha derecha"/>
            <p:cNvSpPr/>
            <p:nvPr/>
          </p:nvSpPr>
          <p:spPr>
            <a:xfrm>
              <a:off x="5436096" y="1912832"/>
              <a:ext cx="1440160" cy="80008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Respuesta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1 Rectángulo"/>
            <p:cNvSpPr/>
            <p:nvPr/>
          </p:nvSpPr>
          <p:spPr>
            <a:xfrm>
              <a:off x="3635896" y="1988840"/>
              <a:ext cx="1800200" cy="64807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i="1" dirty="0" err="1" smtClean="0">
                  <a:solidFill>
                    <a:schemeClr val="tx1"/>
                  </a:solidFill>
                </a:rPr>
                <a:t>Device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  <p:sp>
          <p:nvSpPr>
            <p:cNvPr id="4" name="3 Flecha derecha"/>
            <p:cNvSpPr/>
            <p:nvPr/>
          </p:nvSpPr>
          <p:spPr>
            <a:xfrm>
              <a:off x="2173786" y="1912832"/>
              <a:ext cx="1440158" cy="80008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Estímulo</a:t>
              </a:r>
            </a:p>
          </p:txBody>
        </p:sp>
      </p:grpSp>
      <p:sp>
        <p:nvSpPr>
          <p:cNvPr id="6" name="5 Elipse"/>
          <p:cNvSpPr/>
          <p:nvPr/>
        </p:nvSpPr>
        <p:spPr>
          <a:xfrm>
            <a:off x="1331640" y="4388540"/>
            <a:ext cx="1036970" cy="1036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ysClr val="windowText" lastClr="000000"/>
                </a:solidFill>
              </a:rPr>
              <a:t>Reloj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425831" y="3690035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D1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425831" y="4777438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D2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425830" y="5878342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D3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851225" y="4262540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D4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244544" y="5442481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D5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6507410" y="4518127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D6</a:t>
            </a:r>
            <a:endParaRPr lang="es-ES" sz="2400" dirty="0">
              <a:solidFill>
                <a:schemeClr val="tx1"/>
              </a:solidFill>
            </a:endParaRPr>
          </a:p>
        </p:txBody>
      </p:sp>
      <p:cxnSp>
        <p:nvCxnSpPr>
          <p:cNvPr id="9" name="8 Conector angular"/>
          <p:cNvCxnSpPr>
            <a:stCxn id="6" idx="6"/>
            <a:endCxn id="7" idx="1"/>
          </p:cNvCxnSpPr>
          <p:nvPr/>
        </p:nvCxnSpPr>
        <p:spPr>
          <a:xfrm flipV="1">
            <a:off x="2368610" y="4014071"/>
            <a:ext cx="1057221" cy="892954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6" idx="6"/>
            <a:endCxn id="11" idx="1"/>
          </p:cNvCxnSpPr>
          <p:nvPr/>
        </p:nvCxnSpPr>
        <p:spPr>
          <a:xfrm>
            <a:off x="2368610" y="4907025"/>
            <a:ext cx="1057220" cy="1295353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6" idx="6"/>
            <a:endCxn id="10" idx="1"/>
          </p:cNvCxnSpPr>
          <p:nvPr/>
        </p:nvCxnSpPr>
        <p:spPr>
          <a:xfrm>
            <a:off x="2368610" y="4907025"/>
            <a:ext cx="1057221" cy="194449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7" idx="3"/>
            <a:endCxn id="12" idx="1"/>
          </p:cNvCxnSpPr>
          <p:nvPr/>
        </p:nvCxnSpPr>
        <p:spPr>
          <a:xfrm>
            <a:off x="4145910" y="4014071"/>
            <a:ext cx="705315" cy="5725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10" idx="3"/>
            <a:endCxn id="12" idx="1"/>
          </p:cNvCxnSpPr>
          <p:nvPr/>
        </p:nvCxnSpPr>
        <p:spPr>
          <a:xfrm flipV="1">
            <a:off x="4145910" y="4586576"/>
            <a:ext cx="705315" cy="5148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12" idx="3"/>
            <a:endCxn id="14" idx="1"/>
          </p:cNvCxnSpPr>
          <p:nvPr/>
        </p:nvCxnSpPr>
        <p:spPr>
          <a:xfrm>
            <a:off x="5571304" y="4586576"/>
            <a:ext cx="936106" cy="2555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11" idx="3"/>
            <a:endCxn id="13" idx="1"/>
          </p:cNvCxnSpPr>
          <p:nvPr/>
        </p:nvCxnSpPr>
        <p:spPr>
          <a:xfrm flipV="1">
            <a:off x="4145909" y="5766517"/>
            <a:ext cx="1098635" cy="4358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3203848" y="3517298"/>
            <a:ext cx="1080832" cy="31683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Rectángulo"/>
          <p:cNvSpPr/>
          <p:nvPr/>
        </p:nvSpPr>
        <p:spPr>
          <a:xfrm>
            <a:off x="4572000" y="3517298"/>
            <a:ext cx="1467357" cy="31683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6300192" y="3517298"/>
            <a:ext cx="1080120" cy="31683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CuadroTexto"/>
          <p:cNvSpPr txBox="1"/>
          <p:nvPr/>
        </p:nvSpPr>
        <p:spPr>
          <a:xfrm>
            <a:off x="3067284" y="2852936"/>
            <a:ext cx="1353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/>
              <a:t>1</a:t>
            </a:r>
            <a:r>
              <a:rPr lang="es-ES" sz="2000" dirty="0" smtClean="0"/>
              <a:t>º</a:t>
            </a:r>
          </a:p>
          <a:p>
            <a:pPr algn="ctr"/>
            <a:r>
              <a:rPr lang="es-ES" sz="2000" dirty="0" smtClean="0"/>
              <a:t>(Síncronos)</a:t>
            </a:r>
            <a:endParaRPr lang="es-ES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093921" y="311718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/>
              <a:t>2º</a:t>
            </a:r>
            <a:endParaRPr lang="es-ES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655692" y="311718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/>
              <a:t>3º</a:t>
            </a:r>
            <a:endParaRPr lang="es-ES" sz="20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253237" y="1124744"/>
            <a:ext cx="46701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4</a:t>
            </a:r>
          </a:p>
          <a:p>
            <a:pPr algn="ctr"/>
            <a:r>
              <a:rPr lang="es-ES" sz="4400" dirty="0" smtClean="0"/>
              <a:t>Arquitectura </a:t>
            </a:r>
            <a:r>
              <a:rPr lang="es-ES" sz="4400" dirty="0" err="1" smtClean="0"/>
              <a:t>qMIPS</a:t>
            </a:r>
            <a:endParaRPr lang="es-ES" sz="4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21</a:t>
            </a:fld>
            <a:endParaRPr lang="es-ES"/>
          </a:p>
        </p:txBody>
      </p:sp>
      <p:grpSp>
        <p:nvGrpSpPr>
          <p:cNvPr id="3" name="2 Grupo"/>
          <p:cNvGrpSpPr/>
          <p:nvPr/>
        </p:nvGrpSpPr>
        <p:grpSpPr>
          <a:xfrm>
            <a:off x="1901052" y="3356992"/>
            <a:ext cx="5374558" cy="1080120"/>
            <a:chOff x="2123728" y="3356992"/>
            <a:chExt cx="5374558" cy="108012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836" y="3460789"/>
              <a:ext cx="436245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356992"/>
              <a:ext cx="1080120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54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43665" y="1106796"/>
            <a:ext cx="3236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arquitectura MIPS</a:t>
            </a:r>
            <a:endParaRPr lang="es-ES" sz="2800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201072" y="2492896"/>
            <a:ext cx="6721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Arquitectura RISC estricta: </a:t>
            </a:r>
            <a:r>
              <a:rPr lang="es-ES" sz="2000" i="1" dirty="0" err="1" smtClean="0"/>
              <a:t>Reduced</a:t>
            </a:r>
            <a:r>
              <a:rPr lang="es-ES" sz="2000" i="1" dirty="0" smtClean="0"/>
              <a:t> </a:t>
            </a:r>
            <a:r>
              <a:rPr lang="es-ES" sz="2000" i="1" dirty="0" err="1"/>
              <a:t>I</a:t>
            </a:r>
            <a:r>
              <a:rPr lang="es-ES" sz="2000" i="1" dirty="0" err="1" smtClean="0"/>
              <a:t>nstruction</a:t>
            </a:r>
            <a:r>
              <a:rPr lang="es-ES" sz="2000" i="1" dirty="0" smtClean="0"/>
              <a:t> Set </a:t>
            </a:r>
            <a:r>
              <a:rPr lang="es-ES" sz="2000" i="1" dirty="0"/>
              <a:t>C</a:t>
            </a:r>
            <a:r>
              <a:rPr lang="es-ES" sz="2000" i="1" dirty="0" smtClean="0"/>
              <a:t>omputing</a:t>
            </a:r>
            <a:r>
              <a:rPr lang="es-ES" sz="2000" b="1" dirty="0" smtClean="0"/>
              <a:t> </a:t>
            </a:r>
            <a:endParaRPr lang="es-ES" sz="2000" b="1" dirty="0"/>
          </a:p>
        </p:txBody>
      </p:sp>
      <p:sp>
        <p:nvSpPr>
          <p:cNvPr id="6" name="5 Rectángulo"/>
          <p:cNvSpPr/>
          <p:nvPr/>
        </p:nvSpPr>
        <p:spPr>
          <a:xfrm>
            <a:off x="1204211" y="3767841"/>
            <a:ext cx="2798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Ejecución en cinco fases: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160382" y="3247816"/>
            <a:ext cx="25718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IF: </a:t>
            </a:r>
            <a:r>
              <a:rPr lang="es-ES" i="1" dirty="0" err="1" smtClean="0"/>
              <a:t>Instruction</a:t>
            </a:r>
            <a:r>
              <a:rPr lang="es-ES" i="1" dirty="0" smtClean="0"/>
              <a:t> </a:t>
            </a:r>
            <a:r>
              <a:rPr lang="es-ES" i="1" dirty="0" err="1" smtClean="0"/>
              <a:t>Fetch</a:t>
            </a:r>
            <a:endParaRPr lang="es-E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ID: </a:t>
            </a:r>
            <a:r>
              <a:rPr lang="es-ES" i="1" dirty="0" err="1" smtClean="0"/>
              <a:t>Instruction</a:t>
            </a:r>
            <a:r>
              <a:rPr lang="es-ES" i="1" dirty="0" smtClean="0"/>
              <a:t> </a:t>
            </a:r>
            <a:r>
              <a:rPr lang="es-ES" i="1" dirty="0" err="1" smtClean="0"/>
              <a:t>Decode</a:t>
            </a:r>
            <a:endParaRPr lang="es-E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EXE: </a:t>
            </a:r>
            <a:r>
              <a:rPr lang="es-ES" i="1" dirty="0" err="1" smtClean="0"/>
              <a:t>Execution</a:t>
            </a:r>
            <a:endParaRPr lang="es-E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MEM: </a:t>
            </a:r>
            <a:r>
              <a:rPr lang="es-ES" i="1" dirty="0" err="1" smtClean="0"/>
              <a:t>Memory</a:t>
            </a:r>
            <a:endParaRPr lang="es-E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WB: </a:t>
            </a:r>
            <a:r>
              <a:rPr lang="es-ES" i="1" dirty="0" err="1" smtClean="0"/>
              <a:t>Write</a:t>
            </a:r>
            <a:r>
              <a:rPr lang="es-ES" i="1" dirty="0" smtClean="0"/>
              <a:t> Back</a:t>
            </a:r>
            <a:endParaRPr lang="es-ES" i="1" dirty="0"/>
          </a:p>
        </p:txBody>
      </p:sp>
      <p:sp>
        <p:nvSpPr>
          <p:cNvPr id="8" name="7 Abrir llave"/>
          <p:cNvSpPr/>
          <p:nvPr/>
        </p:nvSpPr>
        <p:spPr>
          <a:xfrm>
            <a:off x="4016366" y="3247816"/>
            <a:ext cx="288032" cy="144016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1201072" y="5013176"/>
            <a:ext cx="3569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Arquitectura sencilla y didáctica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653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850690" y="1106796"/>
            <a:ext cx="3422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Arquitectura simulada</a:t>
            </a:r>
            <a:endParaRPr lang="es-ES" sz="2800" i="1" dirty="0"/>
          </a:p>
        </p:txBody>
      </p:sp>
      <p:pic>
        <p:nvPicPr>
          <p:cNvPr id="1026" name="Picture 2" descr="C:\Users\Jaime\Desktop\qMI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5" y="1652092"/>
            <a:ext cx="8279802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89062" y="1106796"/>
            <a:ext cx="314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unidad de control</a:t>
            </a:r>
            <a:endParaRPr lang="es-ES" sz="28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35" y="2060848"/>
            <a:ext cx="7707201" cy="452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ime\Desktop\im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1700808"/>
            <a:ext cx="61436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400282" y="1091538"/>
            <a:ext cx="4343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unidad funcional cuántica</a:t>
            </a:r>
            <a:endParaRPr lang="es-ES" sz="2800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5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653938" y="1106796"/>
            <a:ext cx="381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instrucciones clásicas</a:t>
            </a:r>
            <a:endParaRPr lang="es-ES" sz="2800" i="1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86357"/>
              </p:ext>
            </p:extLst>
          </p:nvPr>
        </p:nvGraphicFramePr>
        <p:xfrm>
          <a:off x="2242185" y="1760176"/>
          <a:ext cx="4659630" cy="4837176"/>
        </p:xfrm>
        <a:graphic>
          <a:graphicData uri="http://schemas.openxmlformats.org/drawingml/2006/table">
            <a:tbl>
              <a:tblPr firstRow="1" firstCol="1" bandRow="1"/>
              <a:tblGrid>
                <a:gridCol w="1689100"/>
                <a:gridCol w="297053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Instrucción</a:t>
                      </a: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30175" indent="-130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Resumen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+ Rt (con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addu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+ Rt (sin 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sub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- Rt (con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subu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- Rt (sin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mult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x Rt(bajos); RHigh &lt;- Rs x Rt (altos)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div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/ Rt(entera); RHigh &lt;- Rs / Rt (resto)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divu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/ Rt(entera); RHigh &lt;- Rs / Rt (resto)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and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AND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or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OR 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xor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XOR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nor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NOR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slt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&lt;- 1 si Rs &gt; Rt; sino Rd &lt;- 0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addi Rd, Rs,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+ C (con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lw Rd, C(Rs)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mem[Rs + C]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sw C(Rd),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mem[Rd + C] &lt;-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jr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j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jal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R31 &lt;- PC + 4; PC &lt;-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beq Rs, Rt,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PC + C si Rs =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bne Rs, Rt,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PC + C si Rs ≠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trap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Excepcion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mfhi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Rs</a:t>
                      </a:r>
                      <a:r>
                        <a:rPr lang="es-E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&lt;- </a:t>
                      </a:r>
                      <a:r>
                        <a:rPr lang="es-ES" sz="12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RHigh</a:t>
                      </a: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5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521850" y="1106796"/>
            <a:ext cx="407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instrucciones cuánticas</a:t>
            </a:r>
            <a:endParaRPr lang="es-ES" sz="2800" i="1" dirty="0"/>
          </a:p>
        </p:txBody>
      </p:sp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78" y="1700808"/>
            <a:ext cx="774002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27</a:t>
            </a:fld>
            <a:endParaRPr lang="es-ES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70445"/>
              </p:ext>
            </p:extLst>
          </p:nvPr>
        </p:nvGraphicFramePr>
        <p:xfrm>
          <a:off x="1403978" y="5828112"/>
          <a:ext cx="6480390" cy="841248"/>
        </p:xfrm>
        <a:graphic>
          <a:graphicData uri="http://schemas.openxmlformats.org/drawingml/2006/table">
            <a:tbl>
              <a:tblPr firstRow="1" firstCol="1" bandRow="1"/>
              <a:tblGrid>
                <a:gridCol w="1583846"/>
                <a:gridCol w="4896544"/>
              </a:tblGrid>
              <a:tr h="164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Instrucción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30175" indent="-130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Resumen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qoff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Desplazamiento de etiquetas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qcnt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Selector de qubit de control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1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64004" y="1124744"/>
            <a:ext cx="56486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/>
              <a:t>5</a:t>
            </a:r>
            <a:endParaRPr lang="es-ES" sz="4400" dirty="0" smtClean="0"/>
          </a:p>
          <a:p>
            <a:pPr algn="ctr"/>
            <a:r>
              <a:rPr lang="es-ES" sz="4400" dirty="0" smtClean="0"/>
              <a:t>El algoritmo de </a:t>
            </a:r>
            <a:r>
              <a:rPr lang="es-ES" sz="4400" dirty="0" err="1" smtClean="0"/>
              <a:t>Deutsch</a:t>
            </a:r>
            <a:endParaRPr lang="es-ES" sz="4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28</a:t>
            </a:fld>
            <a:endParaRPr lang="es-ES"/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42" y="3284984"/>
            <a:ext cx="4752986" cy="2237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92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744985" y="1112550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problema de </a:t>
            </a:r>
            <a:r>
              <a:rPr lang="es-ES" sz="2800" i="1" dirty="0" err="1" smtClean="0"/>
              <a:t>Deutsch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456477" y="2161888"/>
            <a:ext cx="418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Las cuatro funciones binarias de un bit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683568" y="2924944"/>
                <a:ext cx="3464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𝐶𝑜𝑛𝑠𝑡𝑎𝑛𝑡𝑒</m:t>
                      </m:r>
                      <m:r>
                        <a:rPr lang="es-ES" sz="2400" b="0" i="1" smtClean="0">
                          <a:latin typeface="Cambria Math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</a:rPr>
                        <m:t>𝑎</m:t>
                      </m:r>
                      <m:r>
                        <a:rPr lang="es-ES" sz="2400" b="0" i="1" smtClean="0">
                          <a:latin typeface="Cambria Math"/>
                        </a:rPr>
                        <m:t> 0: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24944"/>
                <a:ext cx="346492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701502" y="3727375"/>
                <a:ext cx="3464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𝐶𝑜𝑛𝑠𝑡𝑎𝑛𝑡𝑒</m:t>
                      </m:r>
                      <m:r>
                        <a:rPr lang="es-ES" sz="2400" b="0" i="1" smtClean="0">
                          <a:latin typeface="Cambria Math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</a:rPr>
                        <m:t>𝑎</m:t>
                      </m:r>
                      <m:r>
                        <a:rPr lang="es-ES" sz="2400" b="0" i="1" smtClean="0">
                          <a:latin typeface="Cambria Math"/>
                        </a:rPr>
                        <m:t> 1: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02" y="3727375"/>
                <a:ext cx="346492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5381057" y="2924944"/>
                <a:ext cx="2947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𝐼𝑑𝑒𝑛𝑡𝑖𝑑𝑎𝑑</m:t>
                      </m:r>
                      <m:r>
                        <a:rPr lang="es-ES" sz="2400" b="0" i="1" smtClean="0">
                          <a:latin typeface="Cambria Math"/>
                        </a:rPr>
                        <m:t>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</m:t>
                      </m:r>
                      <m:r>
                        <a:rPr lang="es-E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057" y="2924944"/>
                <a:ext cx="29471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5440047" y="3727375"/>
                <a:ext cx="2888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𝑁𝑒𝑔𝑎𝑐𝑖</m:t>
                      </m:r>
                      <m:r>
                        <a:rPr lang="es-ES" sz="2400" b="0" i="1" smtClean="0">
                          <a:latin typeface="Cambria Math"/>
                        </a:rPr>
                        <m:t>ó</m:t>
                      </m:r>
                      <m:r>
                        <a:rPr lang="es-ES" sz="2400" b="0" i="1" smtClean="0">
                          <a:latin typeface="Cambria Math"/>
                        </a:rPr>
                        <m:t>𝑛</m:t>
                      </m:r>
                      <m:r>
                        <a:rPr lang="es-ES" sz="2400" b="0" i="1" smtClean="0">
                          <a:latin typeface="Cambria Math"/>
                        </a:rPr>
                        <m:t>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47" y="3727375"/>
                <a:ext cx="2888163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1181"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CuadroTexto"/>
          <p:cNvSpPr txBox="1"/>
          <p:nvPr/>
        </p:nvSpPr>
        <p:spPr>
          <a:xfrm>
            <a:off x="1500169" y="4521438"/>
            <a:ext cx="183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Constantes</a:t>
            </a:r>
            <a:endParaRPr lang="es-ES" sz="28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851153" y="4521438"/>
            <a:ext cx="200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Equilibradas</a:t>
            </a:r>
            <a:endParaRPr lang="es-ES" sz="28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92677" y="5229200"/>
            <a:ext cx="7079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 smtClean="0"/>
              <a:t>“Dado un oráculo (o caja negra) que ejecuta una de las cuatro funciones binarias de un bit, decidir si esta es constante o equilibrada”</a:t>
            </a:r>
            <a:endParaRPr lang="es-ES" sz="2400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5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282112" y="2283813"/>
            <a:ext cx="226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clásica</a:t>
            </a:r>
            <a:endParaRPr lang="es-ES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26107" y="5364505"/>
            <a:ext cx="2581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cuántica</a:t>
            </a:r>
            <a:endParaRPr lang="es-ES" sz="3200" dirty="0"/>
          </a:p>
        </p:txBody>
      </p:sp>
      <p:sp>
        <p:nvSpPr>
          <p:cNvPr id="11" name="10 Flecha abajo"/>
          <p:cNvSpPr/>
          <p:nvPr/>
        </p:nvSpPr>
        <p:spPr>
          <a:xfrm>
            <a:off x="1837845" y="2883446"/>
            <a:ext cx="1158320" cy="2495917"/>
          </a:xfrm>
          <a:prstGeom prst="down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2400" b="1" dirty="0" smtClean="0">
                <a:solidFill>
                  <a:sysClr val="windowText" lastClr="000000"/>
                </a:solidFill>
              </a:rPr>
              <a:t>Miniaturización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157329" y="1143611"/>
            <a:ext cx="478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¿límite? en la miniaturización</a:t>
            </a:r>
            <a:endParaRPr lang="es-ES" sz="2800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298094" y="2060848"/>
            <a:ext cx="24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Partículas bien definidas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549619" y="2446784"/>
            <a:ext cx="322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Sistemas fácilmente observables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95936" y="2918003"/>
            <a:ext cx="17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robustos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503657" y="4936986"/>
            <a:ext cx="192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¿Partícula o onda?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95936" y="5169478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extremadamente frágiles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835636" y="5579948"/>
            <a:ext cx="31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Observar un sistema lo modifica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399412" y="3259037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Posición y velocidad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865232" y="613537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2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169268" y="1112550"/>
            <a:ext cx="2761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Un intento clásico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2132856"/>
            <a:ext cx="5597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Se </a:t>
            </a:r>
            <a:r>
              <a:rPr lang="es-ES" sz="2000" b="1" dirty="0" smtClean="0"/>
              <a:t>llama al oráculo </a:t>
            </a:r>
            <a:r>
              <a:rPr lang="es-ES" sz="2000" dirty="0" smtClean="0"/>
              <a:t>mandándole un 0 como entrada.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898" y="2627620"/>
            <a:ext cx="3610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Se obtiene una respuesta f(0) = a</a:t>
            </a:r>
            <a:endParaRPr lang="es-ES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36898" y="3155454"/>
            <a:ext cx="8041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Como necesitamos más información </a:t>
            </a:r>
            <a:r>
              <a:rPr lang="es-ES" sz="2000" b="1" dirty="0" smtClean="0"/>
              <a:t>llamamos al oráculo</a:t>
            </a:r>
            <a:r>
              <a:rPr lang="es-ES" sz="2000" dirty="0" smtClean="0"/>
              <a:t> mandándole un 1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39552" y="3717032"/>
            <a:ext cx="3622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Se obtiene una respuesta f(1) = b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39552" y="4277072"/>
            <a:ext cx="6930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Si a = b la función es constante y si a ≠ b la función es equilibrada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194531" y="5463529"/>
            <a:ext cx="482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Son necesarias 2 llamadas al oráculo</a:t>
            </a:r>
            <a:endParaRPr lang="es-ES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92800" y="6021288"/>
            <a:ext cx="7631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El algoritmo cuántico lo consigue con tan solo una llamada</a:t>
            </a:r>
            <a:endParaRPr lang="es-ES" sz="24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7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585760" y="111255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Primer paso</a:t>
            </a:r>
            <a:endParaRPr lang="es-ES" sz="2800" i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712681" y="2634879"/>
            <a:ext cx="701620" cy="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910245" y="2450211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1136619" y="4270409"/>
                <a:ext cx="52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19" y="4270409"/>
                <a:ext cx="52251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9767" t="-121667" r="-90698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Rectángulo"/>
              <p:cNvSpPr/>
              <p:nvPr/>
            </p:nvSpPr>
            <p:spPr>
              <a:xfrm>
                <a:off x="1136619" y="2438318"/>
                <a:ext cx="52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19" y="2438318"/>
                <a:ext cx="52251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767" t="-119672" r="-906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CuadroTexto"/>
          <p:cNvSpPr txBox="1"/>
          <p:nvPr/>
        </p:nvSpPr>
        <p:spPr>
          <a:xfrm>
            <a:off x="611560" y="243831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Q0:</a:t>
            </a:r>
            <a:endParaRPr lang="es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11560" y="42210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Q1:</a:t>
            </a:r>
            <a:endParaRPr lang="es-ES" b="1" dirty="0"/>
          </a:p>
        </p:txBody>
      </p:sp>
      <p:cxnSp>
        <p:nvCxnSpPr>
          <p:cNvPr id="26" name="25 Conector recto"/>
          <p:cNvCxnSpPr/>
          <p:nvPr/>
        </p:nvCxnSpPr>
        <p:spPr>
          <a:xfrm>
            <a:off x="1712681" y="4453916"/>
            <a:ext cx="701620" cy="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1910245" y="4269248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27 Rectángulo"/>
              <p:cNvSpPr/>
              <p:nvPr/>
            </p:nvSpPr>
            <p:spPr>
              <a:xfrm>
                <a:off x="3199107" y="2281097"/>
                <a:ext cx="182158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07" y="2281097"/>
                <a:ext cx="1821589" cy="7087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Rectángulo"/>
              <p:cNvSpPr/>
              <p:nvPr/>
            </p:nvSpPr>
            <p:spPr>
              <a:xfrm>
                <a:off x="3199107" y="4051394"/>
                <a:ext cx="182158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 b="0" i="0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07" y="4051394"/>
                <a:ext cx="1821589" cy="708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29 Flecha derecha"/>
          <p:cNvSpPr/>
          <p:nvPr/>
        </p:nvSpPr>
        <p:spPr>
          <a:xfrm>
            <a:off x="2745187" y="2450211"/>
            <a:ext cx="453920" cy="3574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Flecha derecha"/>
          <p:cNvSpPr/>
          <p:nvPr/>
        </p:nvSpPr>
        <p:spPr>
          <a:xfrm>
            <a:off x="2785277" y="4282302"/>
            <a:ext cx="453920" cy="3574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31 Rectángulo"/>
              <p:cNvSpPr/>
              <p:nvPr/>
            </p:nvSpPr>
            <p:spPr>
              <a:xfrm>
                <a:off x="1530125" y="5744616"/>
                <a:ext cx="6306598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 b="0" i="0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25" y="5744616"/>
                <a:ext cx="6306598" cy="7087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34 Cerrar llave"/>
          <p:cNvSpPr/>
          <p:nvPr/>
        </p:nvSpPr>
        <p:spPr>
          <a:xfrm>
            <a:off x="5006589" y="2209089"/>
            <a:ext cx="273925" cy="273207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Rectángulo"/>
              <p:cNvSpPr/>
              <p:nvPr/>
            </p:nvSpPr>
            <p:spPr>
              <a:xfrm>
                <a:off x="5441611" y="3220768"/>
                <a:ext cx="3444084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6" name="3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11" y="3220768"/>
                <a:ext cx="3444084" cy="7087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37 Conector recto"/>
          <p:cNvCxnSpPr/>
          <p:nvPr/>
        </p:nvCxnSpPr>
        <p:spPr>
          <a:xfrm>
            <a:off x="611560" y="5445224"/>
            <a:ext cx="78488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31</a:t>
            </a:fld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6120136" y="25907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Q0</a:t>
            </a:r>
            <a:endParaRPr lang="es-ES" b="1" dirty="0"/>
          </a:p>
        </p:txBody>
      </p:sp>
      <p:sp>
        <p:nvSpPr>
          <p:cNvPr id="3" name="2 Abrir llave"/>
          <p:cNvSpPr/>
          <p:nvPr/>
        </p:nvSpPr>
        <p:spPr>
          <a:xfrm rot="5400000" flipV="1">
            <a:off x="6275284" y="2375509"/>
            <a:ext cx="150086" cy="154043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Abrir llave"/>
          <p:cNvSpPr/>
          <p:nvPr/>
        </p:nvSpPr>
        <p:spPr>
          <a:xfrm rot="5400000" flipV="1">
            <a:off x="7874924" y="2375510"/>
            <a:ext cx="150086" cy="154043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7719776" y="25907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Q1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299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640790" y="1112550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Segundo paso: el oráculo</a:t>
            </a:r>
            <a:endParaRPr lang="es-ES" sz="2800" i="1" dirty="0"/>
          </a:p>
        </p:txBody>
      </p:sp>
      <p:grpSp>
        <p:nvGrpSpPr>
          <p:cNvPr id="26" name="25 Grupo"/>
          <p:cNvGrpSpPr/>
          <p:nvPr/>
        </p:nvGrpSpPr>
        <p:grpSpPr>
          <a:xfrm>
            <a:off x="3741924" y="3573016"/>
            <a:ext cx="1800200" cy="1305436"/>
            <a:chOff x="3563888" y="2924944"/>
            <a:chExt cx="1800200" cy="1305436"/>
          </a:xfrm>
        </p:grpSpPr>
        <p:cxnSp>
          <p:nvCxnSpPr>
            <p:cNvPr id="9" name="8 Conector recto"/>
            <p:cNvCxnSpPr/>
            <p:nvPr/>
          </p:nvCxnSpPr>
          <p:spPr>
            <a:xfrm flipV="1">
              <a:off x="3563888" y="3075509"/>
              <a:ext cx="1800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563888" y="4125234"/>
              <a:ext cx="180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Rectángulo"/>
            <p:cNvSpPr/>
            <p:nvPr/>
          </p:nvSpPr>
          <p:spPr>
            <a:xfrm>
              <a:off x="3815916" y="2934235"/>
              <a:ext cx="1296144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i="1" dirty="0" smtClean="0">
                  <a:solidFill>
                    <a:schemeClr val="tx1"/>
                  </a:solidFill>
                </a:rPr>
                <a:t>Oráculo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11 CuadroTexto"/>
                <p:cNvSpPr txBox="1"/>
                <p:nvPr/>
              </p:nvSpPr>
              <p:spPr>
                <a:xfrm>
                  <a:off x="3779914" y="2924944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2" name="1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4" y="2924944"/>
                  <a:ext cx="326371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4821694" y="2924944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694" y="2924944"/>
                  <a:ext cx="326371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13 CuadroTexto"/>
                <p:cNvSpPr txBox="1"/>
                <p:nvPr/>
              </p:nvSpPr>
              <p:spPr>
                <a:xfrm>
                  <a:off x="3779912" y="3922603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4" name="1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3922603"/>
                  <a:ext cx="32880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14 CuadroTexto"/>
                <p:cNvSpPr txBox="1"/>
                <p:nvPr/>
              </p:nvSpPr>
              <p:spPr>
                <a:xfrm>
                  <a:off x="4211960" y="3922603"/>
                  <a:ext cx="9417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s-ES" sz="1400" b="0" i="1" smtClean="0">
                            <a:latin typeface="Cambria Math"/>
                            <a:ea typeface="Cambria Math"/>
                          </a:rPr>
                          <m:t>⊕</m:t>
                        </m:r>
                        <m:r>
                          <a:rPr lang="es-ES" sz="1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5" name="1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3922603"/>
                  <a:ext cx="941796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22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70" y="2599821"/>
            <a:ext cx="1900339" cy="814197"/>
          </a:xfrm>
          <a:prstGeom prst="rect">
            <a:avLst/>
          </a:prstGeom>
          <a:noFill/>
        </p:spPr>
      </p:pic>
      <p:sp>
        <p:nvSpPr>
          <p:cNvPr id="24" name="23 CuadroTexto"/>
          <p:cNvSpPr txBox="1"/>
          <p:nvPr/>
        </p:nvSpPr>
        <p:spPr>
          <a:xfrm>
            <a:off x="679597" y="2236783"/>
            <a:ext cx="146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Constante a 0</a:t>
            </a:r>
            <a:endParaRPr lang="es-ES" i="1" dirty="0"/>
          </a:p>
        </p:txBody>
      </p:sp>
      <p:pic>
        <p:nvPicPr>
          <p:cNvPr id="25" name="24 Imagen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60" y="2606115"/>
            <a:ext cx="1957224" cy="838589"/>
          </a:xfrm>
          <a:prstGeom prst="rect">
            <a:avLst/>
          </a:prstGeom>
          <a:noFill/>
        </p:spPr>
      </p:pic>
      <p:sp>
        <p:nvSpPr>
          <p:cNvPr id="27" name="26 CuadroTexto"/>
          <p:cNvSpPr txBox="1"/>
          <p:nvPr/>
        </p:nvSpPr>
        <p:spPr>
          <a:xfrm>
            <a:off x="2689640" y="2236783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Constante a 1</a:t>
            </a:r>
            <a:endParaRPr lang="es-ES" i="1" dirty="0"/>
          </a:p>
        </p:txBody>
      </p:sp>
      <p:pic>
        <p:nvPicPr>
          <p:cNvPr id="28" name="27 Image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06115"/>
            <a:ext cx="1957225" cy="838598"/>
          </a:xfrm>
          <a:prstGeom prst="rect">
            <a:avLst/>
          </a:prstGeom>
          <a:noFill/>
        </p:spPr>
      </p:pic>
      <p:sp>
        <p:nvSpPr>
          <p:cNvPr id="29" name="28 CuadroTexto"/>
          <p:cNvSpPr txBox="1"/>
          <p:nvPr/>
        </p:nvSpPr>
        <p:spPr>
          <a:xfrm>
            <a:off x="5274383" y="2236783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Identidad</a:t>
            </a:r>
            <a:endParaRPr lang="es-ES" i="1" dirty="0"/>
          </a:p>
        </p:txBody>
      </p:sp>
      <p:pic>
        <p:nvPicPr>
          <p:cNvPr id="30" name="29 Imagen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15" y="2606115"/>
            <a:ext cx="1991457" cy="853482"/>
          </a:xfrm>
          <a:prstGeom prst="rect">
            <a:avLst/>
          </a:prstGeom>
          <a:noFill/>
        </p:spPr>
      </p:pic>
      <p:sp>
        <p:nvSpPr>
          <p:cNvPr id="31" name="30 CuadroTexto"/>
          <p:cNvSpPr txBox="1"/>
          <p:nvPr/>
        </p:nvSpPr>
        <p:spPr>
          <a:xfrm>
            <a:off x="7307899" y="220486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Negación</a:t>
            </a:r>
            <a:endParaRPr lang="es-ES" i="1" dirty="0"/>
          </a:p>
        </p:txBody>
      </p:sp>
      <p:sp>
        <p:nvSpPr>
          <p:cNvPr id="2" name="1 Abrir llave"/>
          <p:cNvSpPr/>
          <p:nvPr/>
        </p:nvSpPr>
        <p:spPr>
          <a:xfrm rot="16200000">
            <a:off x="4562641" y="-499591"/>
            <a:ext cx="158766" cy="792485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2853604" y="1771509"/>
            <a:ext cx="339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“Si f(Q0)=1 entonces niega Q1”</a:t>
            </a:r>
            <a:endParaRPr lang="es-ES" sz="2000" i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32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32 Rectángulo"/>
              <p:cNvSpPr/>
              <p:nvPr/>
            </p:nvSpPr>
            <p:spPr>
              <a:xfrm>
                <a:off x="1899176" y="5358242"/>
                <a:ext cx="5301901" cy="1233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|0</m:t>
                              </m:r>
                            </m:e>
                          </m:d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i="1">
                          <a:latin typeface="Cambria Math"/>
                        </a:rPr>
                        <m:t>+</m:t>
                      </m:r>
                      <m:r>
                        <a:rPr lang="es-E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s-E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(0)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|0</m:t>
                          </m:r>
                        </m:e>
                      </m:d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|0</m:t>
                              </m:r>
                            </m:e>
                          </m:d>
                          <m:r>
                            <a:rPr lang="es-ES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s-ES" i="1">
                              <a:latin typeface="Cambria Math"/>
                            </a:rPr>
                            <m:t>𝑓</m:t>
                          </m:r>
                          <m:r>
                            <a:rPr lang="es-ES" i="1">
                              <a:latin typeface="Cambria Math"/>
                            </a:rPr>
                            <m:t>(1)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|0</m:t>
                              </m:r>
                            </m:e>
                          </m:d>
                          <m:r>
                            <a:rPr lang="es-ES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76" y="5358242"/>
                <a:ext cx="5301901" cy="1233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19 Grupo"/>
          <p:cNvGrpSpPr/>
          <p:nvPr/>
        </p:nvGrpSpPr>
        <p:grpSpPr>
          <a:xfrm>
            <a:off x="2699792" y="5013176"/>
            <a:ext cx="1361047" cy="601669"/>
            <a:chOff x="693105" y="5625556"/>
            <a:chExt cx="1361047" cy="601669"/>
          </a:xfrm>
        </p:grpSpPr>
        <p:sp>
          <p:nvSpPr>
            <p:cNvPr id="6" name="5 CuadroTexto"/>
            <p:cNvSpPr txBox="1"/>
            <p:nvPr/>
          </p:nvSpPr>
          <p:spPr>
            <a:xfrm>
              <a:off x="693105" y="5625556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Q0</a:t>
              </a:r>
              <a:endParaRPr lang="es-ES" b="1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1362190" y="562555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Q1</a:t>
              </a:r>
              <a:endParaRPr lang="es-ES" b="1" dirty="0"/>
            </a:p>
          </p:txBody>
        </p:sp>
        <p:cxnSp>
          <p:nvCxnSpPr>
            <p:cNvPr id="8" name="7 Conector recto de flecha"/>
            <p:cNvCxnSpPr/>
            <p:nvPr/>
          </p:nvCxnSpPr>
          <p:spPr>
            <a:xfrm>
              <a:off x="902024" y="5949280"/>
              <a:ext cx="0" cy="277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Abrir llave"/>
            <p:cNvSpPr/>
            <p:nvPr/>
          </p:nvSpPr>
          <p:spPr>
            <a:xfrm rot="5400000">
              <a:off x="1534009" y="5591491"/>
              <a:ext cx="116745" cy="92354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4932040" y="4987571"/>
            <a:ext cx="1361047" cy="601669"/>
            <a:chOff x="693105" y="5625556"/>
            <a:chExt cx="1361047" cy="601669"/>
          </a:xfrm>
        </p:grpSpPr>
        <p:sp>
          <p:nvSpPr>
            <p:cNvPr id="41" name="40 CuadroTexto"/>
            <p:cNvSpPr txBox="1"/>
            <p:nvPr/>
          </p:nvSpPr>
          <p:spPr>
            <a:xfrm>
              <a:off x="693105" y="5625556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Q0</a:t>
              </a:r>
              <a:endParaRPr lang="es-ES" b="1" dirty="0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1362190" y="562555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Q1</a:t>
              </a:r>
              <a:endParaRPr lang="es-ES" b="1" dirty="0"/>
            </a:p>
          </p:txBody>
        </p:sp>
        <p:cxnSp>
          <p:nvCxnSpPr>
            <p:cNvPr id="43" name="42 Conector recto de flecha"/>
            <p:cNvCxnSpPr/>
            <p:nvPr/>
          </p:nvCxnSpPr>
          <p:spPr>
            <a:xfrm>
              <a:off x="902024" y="5949280"/>
              <a:ext cx="0" cy="277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43 Abrir llave"/>
            <p:cNvSpPr/>
            <p:nvPr/>
          </p:nvSpPr>
          <p:spPr>
            <a:xfrm rot="5400000">
              <a:off x="1534009" y="5591491"/>
              <a:ext cx="116745" cy="92354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124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528575" y="1122720"/>
            <a:ext cx="3942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Tercer paso: interferencia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1884653" y="1635770"/>
                <a:ext cx="5330947" cy="136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/>
                                  </a:rPr>
                                  <m:t>±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+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/>
                                  </a:rPr>
                                  <m:t>±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 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653" y="1635770"/>
                <a:ext cx="5330947" cy="13649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2528575" y="4869160"/>
                <a:ext cx="4044697" cy="136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/>
                                  </a:rPr>
                                  <m:t>±</m:t>
                                </m:r>
                                <m:r>
                                  <a:rPr lang="es-ES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|0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/>
                                  </a:rPr>
                                  <m:t>±</m:t>
                                </m:r>
                                <m:r>
                                  <a:rPr lang="es-ES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|1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 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75" y="4869160"/>
                <a:ext cx="4044697" cy="13649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14 Grupo"/>
          <p:cNvGrpSpPr/>
          <p:nvPr/>
        </p:nvGrpSpPr>
        <p:grpSpPr>
          <a:xfrm>
            <a:off x="4124436" y="3677530"/>
            <a:ext cx="890759" cy="628134"/>
            <a:chOff x="5148064" y="3016890"/>
            <a:chExt cx="890759" cy="628134"/>
          </a:xfrm>
        </p:grpSpPr>
        <p:cxnSp>
          <p:nvCxnSpPr>
            <p:cNvPr id="9" name="8 Conector recto"/>
            <p:cNvCxnSpPr/>
            <p:nvPr/>
          </p:nvCxnSpPr>
          <p:spPr>
            <a:xfrm>
              <a:off x="5148064" y="3213449"/>
              <a:ext cx="889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Rectángulo"/>
            <p:cNvSpPr/>
            <p:nvPr/>
          </p:nvSpPr>
          <p:spPr>
            <a:xfrm>
              <a:off x="5414222" y="3016890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13 Conector recto"/>
            <p:cNvCxnSpPr/>
            <p:nvPr/>
          </p:nvCxnSpPr>
          <p:spPr>
            <a:xfrm>
              <a:off x="5149660" y="3645024"/>
              <a:ext cx="889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Rectángulo"/>
          <p:cNvSpPr/>
          <p:nvPr/>
        </p:nvSpPr>
        <p:spPr>
          <a:xfrm>
            <a:off x="4453567" y="3140968"/>
            <a:ext cx="230900" cy="3562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abajo"/>
          <p:cNvSpPr/>
          <p:nvPr/>
        </p:nvSpPr>
        <p:spPr>
          <a:xfrm>
            <a:off x="4355976" y="4437112"/>
            <a:ext cx="432048" cy="3562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3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945360" y="1112550"/>
            <a:ext cx="320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Último paso: medida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2552805" y="1772816"/>
                <a:ext cx="4044697" cy="136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/>
                                  </a:rPr>
                                  <m:t>±</m:t>
                                </m:r>
                                <m:r>
                                  <a:rPr lang="es-ES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|0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/>
                                  </a:rPr>
                                  <m:t>±</m:t>
                                </m:r>
                                <m:r>
                                  <a:rPr lang="es-ES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|1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i="1">
                                                <a:latin typeface="Cambria Math"/>
                                              </a:rPr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𝑠𝑖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s-ES" i="1">
                                    <a:latin typeface="Cambria Math"/>
                                  </a:rPr>
                                  <m:t> ≠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s-ES" i="1">
                                    <a:latin typeface="Cambria Math"/>
                                  </a:rPr>
                                  <m:t>(1)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805" y="1772816"/>
                <a:ext cx="4044697" cy="13649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15 Grupo"/>
          <p:cNvGrpSpPr/>
          <p:nvPr/>
        </p:nvGrpSpPr>
        <p:grpSpPr>
          <a:xfrm>
            <a:off x="4113289" y="3212976"/>
            <a:ext cx="890759" cy="1296145"/>
            <a:chOff x="4124436" y="3319116"/>
            <a:chExt cx="890759" cy="1296145"/>
          </a:xfrm>
        </p:grpSpPr>
        <p:grpSp>
          <p:nvGrpSpPr>
            <p:cNvPr id="13" name="12 Grupo"/>
            <p:cNvGrpSpPr/>
            <p:nvPr/>
          </p:nvGrpSpPr>
          <p:grpSpPr>
            <a:xfrm>
              <a:off x="4124436" y="3694116"/>
              <a:ext cx="890759" cy="611548"/>
              <a:chOff x="4124436" y="3694116"/>
              <a:chExt cx="890759" cy="611548"/>
            </a:xfrm>
          </p:grpSpPr>
          <p:cxnSp>
            <p:nvCxnSpPr>
              <p:cNvPr id="9" name="8 Conector recto"/>
              <p:cNvCxnSpPr/>
              <p:nvPr/>
            </p:nvCxnSpPr>
            <p:spPr>
              <a:xfrm>
                <a:off x="4124436" y="3874089"/>
                <a:ext cx="889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4126032" y="4305664"/>
                <a:ext cx="889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15 Rectángulo"/>
              <p:cNvSpPr/>
              <p:nvPr/>
            </p:nvSpPr>
            <p:spPr>
              <a:xfrm>
                <a:off x="4395133" y="3694116"/>
                <a:ext cx="360040" cy="359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4" name="13 Rectángulo"/>
            <p:cNvSpPr/>
            <p:nvPr/>
          </p:nvSpPr>
          <p:spPr>
            <a:xfrm>
              <a:off x="4453567" y="3319116"/>
              <a:ext cx="230900" cy="1781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Flecha abajo"/>
            <p:cNvSpPr/>
            <p:nvPr/>
          </p:nvSpPr>
          <p:spPr>
            <a:xfrm>
              <a:off x="4355976" y="4437113"/>
              <a:ext cx="432048" cy="17814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6 Abrir llave"/>
          <p:cNvSpPr/>
          <p:nvPr/>
        </p:nvSpPr>
        <p:spPr>
          <a:xfrm rot="5400000" flipV="1">
            <a:off x="4495769" y="2848257"/>
            <a:ext cx="158767" cy="37685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197981" y="4956918"/>
            <a:ext cx="2985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i="1" dirty="0" smtClean="0"/>
              <a:t>0</a:t>
            </a:r>
            <a:r>
              <a:rPr lang="es-ES" sz="2000" i="1" dirty="0" smtClean="0"/>
              <a:t> si el oráculo es constante</a:t>
            </a:r>
            <a:endParaRPr lang="es-ES" sz="2000" i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233764" y="4956918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i="1" dirty="0"/>
              <a:t>1</a:t>
            </a:r>
            <a:r>
              <a:rPr lang="es-ES" sz="2000" i="1" dirty="0" smtClean="0"/>
              <a:t> si el oráculo es equilibrado</a:t>
            </a:r>
            <a:endParaRPr lang="es-ES" sz="2000" i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199480" y="5823793"/>
            <a:ext cx="472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 tan solo una llamada al oráculo</a:t>
            </a:r>
            <a:endParaRPr lang="es-ES" sz="24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5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16034" y="1124744"/>
            <a:ext cx="53446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6</a:t>
            </a:r>
          </a:p>
          <a:p>
            <a:pPr algn="ctr"/>
            <a:r>
              <a:rPr lang="es-ES" sz="4400" dirty="0" smtClean="0"/>
              <a:t>El algoritmo de </a:t>
            </a:r>
            <a:r>
              <a:rPr lang="es-ES" sz="4400" dirty="0" err="1" smtClean="0"/>
              <a:t>Grover</a:t>
            </a:r>
            <a:endParaRPr lang="es-ES" sz="4400" dirty="0"/>
          </a:p>
        </p:txBody>
      </p:sp>
      <p:grpSp>
        <p:nvGrpSpPr>
          <p:cNvPr id="38" name="37 Grupo"/>
          <p:cNvGrpSpPr/>
          <p:nvPr/>
        </p:nvGrpSpPr>
        <p:grpSpPr>
          <a:xfrm>
            <a:off x="2233517" y="2996952"/>
            <a:ext cx="4709638" cy="3312368"/>
            <a:chOff x="2233517" y="2996952"/>
            <a:chExt cx="4709638" cy="3312368"/>
          </a:xfrm>
        </p:grpSpPr>
        <p:grpSp>
          <p:nvGrpSpPr>
            <p:cNvPr id="6" name="5 Grupo"/>
            <p:cNvGrpSpPr/>
            <p:nvPr/>
          </p:nvGrpSpPr>
          <p:grpSpPr>
            <a:xfrm>
              <a:off x="2233517" y="2996952"/>
              <a:ext cx="4709638" cy="3312368"/>
              <a:chOff x="2540697" y="3140968"/>
              <a:chExt cx="4709638" cy="3312368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0697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2085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9261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0649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8412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9800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6976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8364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7164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728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3491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79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2055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3443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7164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4340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728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3491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79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2055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3443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7164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4340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728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3491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79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2055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3443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076" name="Picture 4" descr="http://playingcards.wdfiles.com/local--files/bicycle/Bicycle%20Ac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345" y="3842064"/>
              <a:ext cx="560155" cy="797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9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115709" y="404664"/>
            <a:ext cx="4868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Grover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606323" y="1112550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algoritmo de búsqueda</a:t>
            </a:r>
            <a:endParaRPr lang="es-ES" sz="2800" i="1" dirty="0"/>
          </a:p>
        </p:txBody>
      </p:sp>
      <p:pic>
        <p:nvPicPr>
          <p:cNvPr id="7" name="6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29319"/>
            <a:ext cx="4333875" cy="2230120"/>
          </a:xfrm>
          <a:prstGeom prst="rect">
            <a:avLst/>
          </a:prstGeom>
          <a:noFill/>
        </p:spPr>
      </p:pic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11" y="4083784"/>
            <a:ext cx="5229225" cy="136144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267540" y="5856897"/>
                <a:ext cx="8565165" cy="496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 smtClean="0"/>
                  <a:t>Encuentra un dato en una lista desordenada en un tiempo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/>
                      </a:rPr>
                      <m:t>𝑶</m:t>
                    </m:r>
                    <m:r>
                      <a:rPr lang="es-ES" sz="2400" b="1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s-ES" sz="2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s-ES" sz="2400" b="1" i="1" smtClean="0">
                            <a:latin typeface="Cambria Math"/>
                          </a:rPr>
                          <m:t>𝑵</m:t>
                        </m:r>
                      </m:e>
                    </m:rad>
                    <m:r>
                      <a:rPr lang="es-ES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0" y="5856897"/>
                <a:ext cx="8565165" cy="496418"/>
              </a:xfrm>
              <a:prstGeom prst="rect">
                <a:avLst/>
              </a:prstGeom>
              <a:blipFill rotWithShape="1">
                <a:blip r:embed="rId4"/>
                <a:stretch>
                  <a:fillRect l="-1139" t="-2469" b="-283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5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991587" y="1124744"/>
            <a:ext cx="31935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/>
              <a:t>7</a:t>
            </a:r>
            <a:endParaRPr lang="es-ES" sz="4400" dirty="0" smtClean="0"/>
          </a:p>
          <a:p>
            <a:pPr algn="ctr"/>
            <a:r>
              <a:rPr lang="es-ES" sz="4400" dirty="0" smtClean="0"/>
              <a:t>Conclusiones</a:t>
            </a:r>
            <a:endParaRPr lang="es-ES" sz="4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37</a:t>
            </a:fld>
            <a:endParaRPr lang="es-ES"/>
          </a:p>
        </p:txBody>
      </p:sp>
      <p:grpSp>
        <p:nvGrpSpPr>
          <p:cNvPr id="3" name="2 Grupo"/>
          <p:cNvGrpSpPr/>
          <p:nvPr/>
        </p:nvGrpSpPr>
        <p:grpSpPr>
          <a:xfrm>
            <a:off x="1945589" y="3068960"/>
            <a:ext cx="5285498" cy="2437567"/>
            <a:chOff x="899592" y="3472849"/>
            <a:chExt cx="5285498" cy="243756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501008"/>
              <a:ext cx="2381250" cy="238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 descr="C:\Users\Jaime\Desktop\BACKUP PEN\Qubit101\Qubit101\icons\Qubit101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523" y="3472849"/>
              <a:ext cx="2437567" cy="2437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49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97580" y="404664"/>
            <a:ext cx="2914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Conclusiones</a:t>
            </a:r>
            <a:endParaRPr lang="es-ES" sz="4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38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912707" y="1268760"/>
            <a:ext cx="1284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 smtClean="0"/>
              <a:t>qMIPS</a:t>
            </a:r>
            <a:endParaRPr lang="es-ES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27169" y="2002468"/>
            <a:ext cx="82554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Simulación de una arquitectura clásico-cuántica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Versatilidad a la hora de programar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Experimentación de la implementación física de los algoritmos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Herramienta didáctica sobre computación cuántica</a:t>
            </a:r>
            <a:endParaRPr lang="es-ES" sz="2400" dirty="0"/>
          </a:p>
        </p:txBody>
      </p:sp>
      <p:sp>
        <p:nvSpPr>
          <p:cNvPr id="6" name="5 Rectángulo"/>
          <p:cNvSpPr/>
          <p:nvPr/>
        </p:nvSpPr>
        <p:spPr>
          <a:xfrm>
            <a:off x="179512" y="1268760"/>
            <a:ext cx="8712968" cy="2447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98386" y="4077072"/>
            <a:ext cx="8712968" cy="2447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667447" y="4149080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Qubit101</a:t>
            </a:r>
            <a:endParaRPr lang="es-ES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8295" y="4811668"/>
            <a:ext cx="72757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Simulación de circuitos cuánticos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Facilidad para construir circuitos de alta complejidad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Muy eficiente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Banco de desarrollo y pruebas de algoritmos cuánticos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682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7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-108520" y="3154885"/>
            <a:ext cx="4104456" cy="2840124"/>
            <a:chOff x="1331640" y="2667000"/>
            <a:chExt cx="4104456" cy="2840124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2195736" y="4251176"/>
              <a:ext cx="15121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V="1">
              <a:off x="3707904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707904" y="2667000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995936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3995936" y="4251176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Arco"/>
            <p:cNvSpPr/>
            <p:nvPr/>
          </p:nvSpPr>
          <p:spPr>
            <a:xfrm>
              <a:off x="1331640" y="3647492"/>
              <a:ext cx="1032148" cy="1207368"/>
            </a:xfrm>
            <a:prstGeom prst="arc">
              <a:avLst>
                <a:gd name="adj1" fmla="val 1762465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Arco"/>
            <p:cNvSpPr/>
            <p:nvPr/>
          </p:nvSpPr>
          <p:spPr>
            <a:xfrm flipH="1">
              <a:off x="2363788" y="2995228"/>
              <a:ext cx="2295872" cy="251189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3331704" y="28152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3" name="32 Conector recto"/>
          <p:cNvCxnSpPr/>
          <p:nvPr/>
        </p:nvCxnSpPr>
        <p:spPr>
          <a:xfrm>
            <a:off x="755576" y="3507403"/>
            <a:ext cx="76687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031651" y="3276570"/>
            <a:ext cx="1116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Energía</a:t>
            </a:r>
            <a:endParaRPr lang="es-ES" sz="24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5183954" y="3154885"/>
            <a:ext cx="3240360" cy="1584177"/>
            <a:chOff x="5183954" y="3154885"/>
            <a:chExt cx="3240360" cy="1584177"/>
          </a:xfrm>
        </p:grpSpPr>
        <p:grpSp>
          <p:nvGrpSpPr>
            <p:cNvPr id="38" name="37 Grupo"/>
            <p:cNvGrpSpPr/>
            <p:nvPr/>
          </p:nvGrpSpPr>
          <p:grpSpPr>
            <a:xfrm>
              <a:off x="5183954" y="3154885"/>
              <a:ext cx="3240360" cy="1584176"/>
              <a:chOff x="4932040" y="2237538"/>
              <a:chExt cx="3240360" cy="1584176"/>
            </a:xfrm>
          </p:grpSpPr>
          <p:cxnSp>
            <p:nvCxnSpPr>
              <p:cNvPr id="24" name="23 Conector recto"/>
              <p:cNvCxnSpPr/>
              <p:nvPr/>
            </p:nvCxnSpPr>
            <p:spPr>
              <a:xfrm>
                <a:off x="4932040" y="3821714"/>
                <a:ext cx="15121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 flipV="1">
                <a:off x="6444208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>
                <a:off x="6444208" y="223753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"/>
              <p:cNvCxnSpPr/>
              <p:nvPr/>
            </p:nvCxnSpPr>
            <p:spPr>
              <a:xfrm>
                <a:off x="6732240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27 Conector recto"/>
              <p:cNvCxnSpPr/>
              <p:nvPr/>
            </p:nvCxnSpPr>
            <p:spPr>
              <a:xfrm>
                <a:off x="6732240" y="3821714"/>
                <a:ext cx="1440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58 Grupo"/>
            <p:cNvGrpSpPr/>
            <p:nvPr/>
          </p:nvGrpSpPr>
          <p:grpSpPr>
            <a:xfrm>
              <a:off x="5408957" y="3507404"/>
              <a:ext cx="2295277" cy="1231658"/>
              <a:chOff x="3267076" y="1295285"/>
              <a:chExt cx="1643259" cy="1448996"/>
            </a:xfrm>
          </p:grpSpPr>
          <p:sp>
            <p:nvSpPr>
              <p:cNvPr id="56" name="55 Forma libre"/>
              <p:cNvSpPr/>
              <p:nvPr/>
            </p:nvSpPr>
            <p:spPr>
              <a:xfrm>
                <a:off x="3267076" y="1301195"/>
                <a:ext cx="935832" cy="144308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23925"/>
                  <a:gd name="connsiteY0" fmla="*/ 1427856 h 1447987"/>
                  <a:gd name="connsiteX1" fmla="*/ 333375 w 923925"/>
                  <a:gd name="connsiteY1" fmla="*/ 1265931 h 1447987"/>
                  <a:gd name="connsiteX2" fmla="*/ 723900 w 923925"/>
                  <a:gd name="connsiteY2" fmla="*/ 103881 h 1447987"/>
                  <a:gd name="connsiteX3" fmla="*/ 923925 w 923925"/>
                  <a:gd name="connsiteY3" fmla="*/ 130074 h 1447987"/>
                  <a:gd name="connsiteX0" fmla="*/ 0 w 947738"/>
                  <a:gd name="connsiteY0" fmla="*/ 1425867 h 1445998"/>
                  <a:gd name="connsiteX1" fmla="*/ 333375 w 947738"/>
                  <a:gd name="connsiteY1" fmla="*/ 1263942 h 1445998"/>
                  <a:gd name="connsiteX2" fmla="*/ 723900 w 947738"/>
                  <a:gd name="connsiteY2" fmla="*/ 101892 h 1445998"/>
                  <a:gd name="connsiteX3" fmla="*/ 947738 w 947738"/>
                  <a:gd name="connsiteY3" fmla="*/ 132847 h 1445998"/>
                  <a:gd name="connsiteX0" fmla="*/ 0 w 935832"/>
                  <a:gd name="connsiteY0" fmla="*/ 1422955 h 1443086"/>
                  <a:gd name="connsiteX1" fmla="*/ 333375 w 935832"/>
                  <a:gd name="connsiteY1" fmla="*/ 1261030 h 1443086"/>
                  <a:gd name="connsiteX2" fmla="*/ 723900 w 935832"/>
                  <a:gd name="connsiteY2" fmla="*/ 98980 h 1443086"/>
                  <a:gd name="connsiteX3" fmla="*/ 935832 w 935832"/>
                  <a:gd name="connsiteY3" fmla="*/ 137079 h 144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5832" h="1443086">
                    <a:moveTo>
                      <a:pt x="0" y="1422955"/>
                    </a:moveTo>
                    <a:cubicBezTo>
                      <a:pt x="106362" y="1452324"/>
                      <a:pt x="212725" y="1481693"/>
                      <a:pt x="333375" y="1261030"/>
                    </a:cubicBezTo>
                    <a:cubicBezTo>
                      <a:pt x="454025" y="1040367"/>
                      <a:pt x="623491" y="286305"/>
                      <a:pt x="723900" y="98980"/>
                    </a:cubicBezTo>
                    <a:cubicBezTo>
                      <a:pt x="824310" y="-88345"/>
                      <a:pt x="889000" y="28335"/>
                      <a:pt x="935832" y="13707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56 Forma libre"/>
              <p:cNvSpPr/>
              <p:nvPr/>
            </p:nvSpPr>
            <p:spPr>
              <a:xfrm flipH="1">
                <a:off x="3979266" y="1295285"/>
                <a:ext cx="931069" cy="144899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31069"/>
                  <a:gd name="connsiteY0" fmla="*/ 1428865 h 1448996"/>
                  <a:gd name="connsiteX1" fmla="*/ 333375 w 931069"/>
                  <a:gd name="connsiteY1" fmla="*/ 1266940 h 1448996"/>
                  <a:gd name="connsiteX2" fmla="*/ 723900 w 931069"/>
                  <a:gd name="connsiteY2" fmla="*/ 104890 h 1448996"/>
                  <a:gd name="connsiteX3" fmla="*/ 931069 w 931069"/>
                  <a:gd name="connsiteY3" fmla="*/ 128703 h 144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1069" h="1448996">
                    <a:moveTo>
                      <a:pt x="0" y="1428865"/>
                    </a:moveTo>
                    <a:cubicBezTo>
                      <a:pt x="106362" y="1458234"/>
                      <a:pt x="212725" y="1487603"/>
                      <a:pt x="333375" y="1266940"/>
                    </a:cubicBezTo>
                    <a:cubicBezTo>
                      <a:pt x="454025" y="1046277"/>
                      <a:pt x="624284" y="294596"/>
                      <a:pt x="723900" y="104890"/>
                    </a:cubicBezTo>
                    <a:cubicBezTo>
                      <a:pt x="823516" y="-84816"/>
                      <a:pt x="884237" y="19959"/>
                      <a:pt x="931069" y="12870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60" name="59 CuadroTexto"/>
          <p:cNvSpPr txBox="1"/>
          <p:nvPr/>
        </p:nvSpPr>
        <p:spPr>
          <a:xfrm>
            <a:off x="1406515" y="2338564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clásica</a:t>
            </a:r>
            <a:endParaRPr lang="es-ES" sz="28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700852" y="2344939"/>
            <a:ext cx="227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cuántica</a:t>
            </a:r>
            <a:endParaRPr lang="es-ES" sz="28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1069495" y="4159912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4" name="63 Conector recto de flecha"/>
          <p:cNvCxnSpPr>
            <a:stCxn id="62" idx="0"/>
            <a:endCxn id="16" idx="3"/>
          </p:cNvCxnSpPr>
          <p:nvPr/>
        </p:nvCxnSpPr>
        <p:spPr>
          <a:xfrm flipV="1">
            <a:off x="1570530" y="3610406"/>
            <a:ext cx="373741" cy="5495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955271" y="5336261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 smtClean="0"/>
              <a:t>Es </a:t>
            </a:r>
            <a:r>
              <a:rPr lang="es-ES" b="1" i="1" dirty="0" smtClean="0"/>
              <a:t>imposible</a:t>
            </a:r>
            <a:r>
              <a:rPr lang="es-ES" i="1" dirty="0" smtClean="0"/>
              <a:t> que la partícula </a:t>
            </a:r>
          </a:p>
          <a:p>
            <a:pPr algn="ctr"/>
            <a:r>
              <a:rPr lang="es-ES" i="1" dirty="0" smtClean="0"/>
              <a:t>supere la barrera</a:t>
            </a:r>
            <a:endParaRPr lang="es-ES" i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549619" y="3983290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7" name="66 Conector recto de flecha"/>
          <p:cNvCxnSpPr>
            <a:stCxn id="66" idx="3"/>
            <a:endCxn id="56" idx="1"/>
          </p:cNvCxnSpPr>
          <p:nvPr/>
        </p:nvCxnSpPr>
        <p:spPr>
          <a:xfrm>
            <a:off x="5551688" y="4167956"/>
            <a:ext cx="322922" cy="416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4908014" y="5336260"/>
            <a:ext cx="357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smtClean="0"/>
              <a:t>La partícula tiene una cierta </a:t>
            </a:r>
            <a:r>
              <a:rPr lang="es-ES" b="1" i="1" dirty="0" smtClean="0"/>
              <a:t>probabilidad</a:t>
            </a:r>
            <a:r>
              <a:rPr lang="es-ES" i="1" dirty="0" smtClean="0"/>
              <a:t> de superar la barrera</a:t>
            </a:r>
            <a:endParaRPr lang="es-ES" i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412705" y="1143611"/>
            <a:ext cx="2273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efecto túnel</a:t>
            </a:r>
            <a:endParaRPr lang="es-ES" sz="2800" i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660194" y="3739648"/>
            <a:ext cx="76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Efecto</a:t>
            </a:r>
          </a:p>
          <a:p>
            <a:pPr algn="ctr"/>
            <a:r>
              <a:rPr lang="es-ES" dirty="0" smtClean="0"/>
              <a:t>túnel</a:t>
            </a:r>
            <a:endParaRPr lang="es-ES" dirty="0"/>
          </a:p>
        </p:txBody>
      </p:sp>
      <p:cxnSp>
        <p:nvCxnSpPr>
          <p:cNvPr id="74" name="73 Conector recto de flecha"/>
          <p:cNvCxnSpPr>
            <a:stCxn id="73" idx="1"/>
          </p:cNvCxnSpPr>
          <p:nvPr/>
        </p:nvCxnSpPr>
        <p:spPr>
          <a:xfrm flipH="1">
            <a:off x="7053983" y="4062814"/>
            <a:ext cx="606211" cy="521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0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061776" y="1143611"/>
            <a:ext cx="297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¿Por qué un límite?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2420888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Superposición de </a:t>
            </a:r>
          </a:p>
          <a:p>
            <a:r>
              <a:rPr lang="es-ES" sz="2400" dirty="0" smtClean="0"/>
              <a:t>estados cuánticos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3717032"/>
            <a:ext cx="2226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Entrelazamiento</a:t>
            </a:r>
          </a:p>
          <a:p>
            <a:r>
              <a:rPr lang="es-ES" sz="2400" dirty="0" smtClean="0"/>
              <a:t>cuántico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5085184"/>
            <a:ext cx="251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Colapso de la función de onda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96881" y="2605553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Paralelismo cuántico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08104" y="3717032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Envío más rápido de información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508104" y="5085184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Comunicaciones totalmente seguras</a:t>
            </a:r>
            <a:endParaRPr lang="es-ES" sz="2400" dirty="0"/>
          </a:p>
        </p:txBody>
      </p:sp>
      <p:sp>
        <p:nvSpPr>
          <p:cNvPr id="13" name="12 Flecha derecha"/>
          <p:cNvSpPr/>
          <p:nvPr/>
        </p:nvSpPr>
        <p:spPr>
          <a:xfrm>
            <a:off x="3613515" y="3356119"/>
            <a:ext cx="1872208" cy="1552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9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600926" y="1126021"/>
            <a:ext cx="592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Primer postulado: el espacio de estados</a:t>
            </a:r>
            <a:endParaRPr lang="es-ES" sz="28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403648" y="3284984"/>
            <a:ext cx="0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1403648" y="5445224"/>
            <a:ext cx="20162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755576" y="5445224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80207" y="3290774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dirty="0"/>
          </a:p>
        </p:txBody>
      </p:sp>
      <p:cxnSp>
        <p:nvCxnSpPr>
          <p:cNvPr id="14" name="13 Conector recto de flecha"/>
          <p:cNvCxnSpPr>
            <a:stCxn id="12" idx="1"/>
          </p:cNvCxnSpPr>
          <p:nvPr/>
        </p:nvCxnSpPr>
        <p:spPr>
          <a:xfrm flipH="1">
            <a:off x="1403648" y="3490829"/>
            <a:ext cx="376559" cy="200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1403648" y="4941168"/>
            <a:ext cx="1154336" cy="5040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875640" y="4165049"/>
            <a:ext cx="88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18" idx="2"/>
          </p:cNvCxnSpPr>
          <p:nvPr/>
        </p:nvCxnSpPr>
        <p:spPr>
          <a:xfrm flipH="1">
            <a:off x="2169095" y="4565159"/>
            <a:ext cx="148525" cy="376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709891" y="2564903"/>
            <a:ext cx="254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Espacio de estados</a:t>
            </a:r>
            <a:endParaRPr lang="es-ES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75857" y="2204864"/>
            <a:ext cx="295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Espacio vectorial complejo</a:t>
            </a:r>
            <a:endParaRPr lang="es-ES" sz="2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275857" y="2604974"/>
            <a:ext cx="4976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Producto interno definido (espacio de </a:t>
            </a:r>
            <a:r>
              <a:rPr lang="es-ES" sz="2000" dirty="0" err="1" smtClean="0"/>
              <a:t>Hilbert</a:t>
            </a:r>
            <a:r>
              <a:rPr lang="es-ES" sz="2000" dirty="0" smtClean="0"/>
              <a:t>)</a:t>
            </a:r>
            <a:endParaRPr lang="es-ES" sz="2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75856" y="3005084"/>
            <a:ext cx="569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El vector de estado define completamente el sistema</a:t>
            </a:r>
            <a:endParaRPr lang="es-ES" sz="2000" dirty="0"/>
          </a:p>
        </p:txBody>
      </p:sp>
      <p:sp>
        <p:nvSpPr>
          <p:cNvPr id="29" name="28 Abrir llave"/>
          <p:cNvSpPr/>
          <p:nvPr/>
        </p:nvSpPr>
        <p:spPr>
          <a:xfrm>
            <a:off x="3155955" y="2199074"/>
            <a:ext cx="263917" cy="1229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42 Grupo"/>
          <p:cNvGrpSpPr/>
          <p:nvPr/>
        </p:nvGrpSpPr>
        <p:grpSpPr>
          <a:xfrm>
            <a:off x="4302627" y="3794026"/>
            <a:ext cx="1927066" cy="799476"/>
            <a:chOff x="4302627" y="3794026"/>
            <a:chExt cx="1927066" cy="79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6 CuadroTexto"/>
                <p:cNvSpPr txBox="1"/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/>
                                <a:ea typeface="Cambria Math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891" t="-122727" r="-80198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1 CuadroTexto"/>
            <p:cNvSpPr txBox="1"/>
            <p:nvPr/>
          </p:nvSpPr>
          <p:spPr>
            <a:xfrm>
              <a:off x="4302627" y="3794026"/>
              <a:ext cx="1927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Estado arbitrario</a:t>
              </a:r>
              <a:endParaRPr lang="en-US" sz="2000" dirty="0"/>
            </a:p>
          </p:txBody>
        </p:sp>
        <p:cxnSp>
          <p:nvCxnSpPr>
            <p:cNvPr id="36" name="35 Conector recto"/>
            <p:cNvCxnSpPr>
              <a:stCxn id="34" idx="1"/>
              <a:endCxn id="32" idx="1"/>
            </p:cNvCxnSpPr>
            <p:nvPr/>
          </p:nvCxnSpPr>
          <p:spPr>
            <a:xfrm>
              <a:off x="4302627" y="3994081"/>
              <a:ext cx="0" cy="399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4302627" y="4725144"/>
            <a:ext cx="3219920" cy="821705"/>
            <a:chOff x="4302627" y="4725144"/>
            <a:chExt cx="3219920" cy="821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9 CuadroTexto"/>
                <p:cNvSpPr txBox="1"/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333" t="-130263" r="-32667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1 CuadroTexto"/>
            <p:cNvSpPr txBox="1"/>
            <p:nvPr/>
          </p:nvSpPr>
          <p:spPr>
            <a:xfrm>
              <a:off x="4302627" y="4725144"/>
              <a:ext cx="321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Electrón orbitando un núcleo</a:t>
              </a:r>
              <a:endParaRPr lang="en-US" sz="2000" dirty="0"/>
            </a:p>
          </p:txBody>
        </p:sp>
        <p:cxnSp>
          <p:nvCxnSpPr>
            <p:cNvPr id="40" name="39 Conector recto"/>
            <p:cNvCxnSpPr>
              <a:stCxn id="31" idx="1"/>
              <a:endCxn id="30" idx="1"/>
            </p:cNvCxnSpPr>
            <p:nvPr/>
          </p:nvCxnSpPr>
          <p:spPr>
            <a:xfrm>
              <a:off x="4302627" y="4925199"/>
              <a:ext cx="0" cy="390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47 Grupo"/>
          <p:cNvGrpSpPr/>
          <p:nvPr/>
        </p:nvGrpSpPr>
        <p:grpSpPr>
          <a:xfrm>
            <a:off x="4302626" y="5682509"/>
            <a:ext cx="4083297" cy="821574"/>
            <a:chOff x="4302627" y="5559754"/>
            <a:chExt cx="4083297" cy="821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10 CuadroTexto"/>
                <p:cNvSpPr txBox="1"/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0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2 1 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15" t="-130263" r="-42735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1 CuadroTexto"/>
            <p:cNvSpPr txBox="1"/>
            <p:nvPr/>
          </p:nvSpPr>
          <p:spPr>
            <a:xfrm>
              <a:off x="4302627" y="5559754"/>
              <a:ext cx="4083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Representación número de partículas</a:t>
              </a:r>
              <a:endParaRPr lang="en-US" sz="2000" dirty="0"/>
            </a:p>
          </p:txBody>
        </p:sp>
        <p:cxnSp>
          <p:nvCxnSpPr>
            <p:cNvPr id="45" name="44 Conector recto"/>
            <p:cNvCxnSpPr>
              <a:stCxn id="42" idx="1"/>
              <a:endCxn id="41" idx="1"/>
            </p:cNvCxnSpPr>
            <p:nvPr/>
          </p:nvCxnSpPr>
          <p:spPr>
            <a:xfrm>
              <a:off x="4302627" y="5759809"/>
              <a:ext cx="0" cy="390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4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66677" y="1109453"/>
            <a:ext cx="699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Segundo postulado: la evolución de los estados</a:t>
            </a:r>
            <a:endParaRPr lang="es-ES" sz="2800" i="1" dirty="0"/>
          </a:p>
        </p:txBody>
      </p:sp>
      <p:grpSp>
        <p:nvGrpSpPr>
          <p:cNvPr id="14" name="13 Grupo"/>
          <p:cNvGrpSpPr/>
          <p:nvPr/>
        </p:nvGrpSpPr>
        <p:grpSpPr>
          <a:xfrm>
            <a:off x="1583506" y="2329091"/>
            <a:ext cx="5652790" cy="1300532"/>
            <a:chOff x="2831101" y="2101498"/>
            <a:chExt cx="3755811" cy="864096"/>
          </a:xfrm>
        </p:grpSpPr>
        <p:grpSp>
          <p:nvGrpSpPr>
            <p:cNvPr id="8" name="7 Grupo"/>
            <p:cNvGrpSpPr/>
            <p:nvPr/>
          </p:nvGrpSpPr>
          <p:grpSpPr>
            <a:xfrm>
              <a:off x="2831101" y="2101498"/>
              <a:ext cx="864096" cy="864096"/>
              <a:chOff x="1331640" y="2564904"/>
              <a:chExt cx="864096" cy="864096"/>
            </a:xfrm>
          </p:grpSpPr>
          <p:sp>
            <p:nvSpPr>
              <p:cNvPr id="6" name="5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6 Rectángulo"/>
                  <p:cNvSpPr/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7" name="6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24615" r="-47953" b="-186154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8 Grupo"/>
            <p:cNvGrpSpPr/>
            <p:nvPr/>
          </p:nvGrpSpPr>
          <p:grpSpPr>
            <a:xfrm>
              <a:off x="5722816" y="2101498"/>
              <a:ext cx="864096" cy="864096"/>
              <a:chOff x="1331640" y="2564904"/>
              <a:chExt cx="864096" cy="864096"/>
            </a:xfrm>
          </p:grpSpPr>
          <p:sp>
            <p:nvSpPr>
              <p:cNvPr id="10" name="9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10 Rectángulo"/>
                  <p:cNvSpPr/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11" name="10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122727" r="-47953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11 Flecha derecha"/>
            <p:cNvSpPr/>
            <p:nvPr/>
          </p:nvSpPr>
          <p:spPr>
            <a:xfrm>
              <a:off x="3742030" y="2220543"/>
              <a:ext cx="1933952" cy="62600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s-E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26" b="-1363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14 CuadroTexto"/>
          <p:cNvSpPr txBox="1"/>
          <p:nvPr/>
        </p:nvSpPr>
        <p:spPr>
          <a:xfrm>
            <a:off x="1653557" y="4253026"/>
            <a:ext cx="5405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Podemos hacer evolucionar los estados a voluntad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1187624" y="1916832"/>
            <a:ext cx="6408712" cy="18606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187624" y="1916832"/>
            <a:ext cx="2792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Sistema cuántico cerrado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CuadroTexto"/>
              <p:cNvSpPr txBox="1"/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i="1">
                        <a:latin typeface="Cambria Math"/>
                      </a:rPr>
                      <m:t>𝑈</m:t>
                    </m:r>
                    <m:r>
                      <a:rPr lang="es-ES" i="1">
                        <a:latin typeface="Cambria Math"/>
                      </a:rPr>
                      <m:t>=</m:t>
                    </m:r>
                    <m:r>
                      <a:rPr lang="es-ES" i="1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s-ES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blipFill rotWithShape="1">
                <a:blip r:embed="rId6"/>
                <a:stretch>
                  <a:fillRect l="-1682" t="-4918" b="-278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23 Flecha derecha"/>
          <p:cNvSpPr/>
          <p:nvPr/>
        </p:nvSpPr>
        <p:spPr>
          <a:xfrm>
            <a:off x="4021676" y="5407672"/>
            <a:ext cx="1080120" cy="1882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5446488" y="5038340"/>
            <a:ext cx="33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Siempre existe operador inverso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608327" y="5395807"/>
            <a:ext cx="3000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Las computaciones tienen </a:t>
            </a:r>
          </a:p>
          <a:p>
            <a:pPr algn="ctr"/>
            <a:r>
              <a:rPr lang="es-ES" sz="2000" b="1" dirty="0" smtClean="0"/>
              <a:t>que ser </a:t>
            </a:r>
            <a:r>
              <a:rPr lang="es-ES" sz="2000" b="1" u="sng" dirty="0" smtClean="0"/>
              <a:t>reversibles</a:t>
            </a:r>
            <a:endParaRPr lang="es-ES" sz="2000" b="1" u="sng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3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51639" y="1106796"/>
            <a:ext cx="562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instrucciones cuánticas de control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2808102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q</a:t>
            </a:r>
            <a:r>
              <a:rPr lang="es-ES" sz="2400" b="1" dirty="0" err="1" smtClean="0"/>
              <a:t>off</a:t>
            </a:r>
            <a:r>
              <a:rPr lang="es-ES" sz="2400" b="1" dirty="0" smtClean="0"/>
              <a:t> </a:t>
            </a:r>
            <a:r>
              <a:rPr lang="es-ES" sz="2400" dirty="0" err="1" smtClean="0"/>
              <a:t>Rs</a:t>
            </a:r>
            <a:endParaRPr lang="es-ES" dirty="0"/>
          </a:p>
        </p:txBody>
      </p:sp>
      <p:pic>
        <p:nvPicPr>
          <p:cNvPr id="7" name="6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84" y="2288827"/>
            <a:ext cx="5079359" cy="1500213"/>
          </a:xfrm>
          <a:prstGeom prst="rect">
            <a:avLst/>
          </a:prstGeom>
          <a:noFill/>
        </p:spPr>
      </p:pic>
      <p:sp>
        <p:nvSpPr>
          <p:cNvPr id="8" name="7 Flecha derecha"/>
          <p:cNvSpPr/>
          <p:nvPr/>
        </p:nvSpPr>
        <p:spPr>
          <a:xfrm>
            <a:off x="3003856" y="2923518"/>
            <a:ext cx="301245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922969" y="283888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si </a:t>
            </a:r>
            <a:r>
              <a:rPr lang="es-ES" sz="2000" dirty="0" err="1"/>
              <a:t>Rs</a:t>
            </a:r>
            <a:r>
              <a:rPr lang="es-ES" sz="2000" dirty="0"/>
              <a:t> = 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11560" y="5436513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qcnt</a:t>
            </a:r>
            <a:r>
              <a:rPr lang="es-ES" sz="2400" b="1" dirty="0" smtClean="0"/>
              <a:t> </a:t>
            </a:r>
            <a:r>
              <a:rPr lang="es-ES" sz="2400" dirty="0" err="1" smtClean="0"/>
              <a:t>Rs</a:t>
            </a:r>
            <a:endParaRPr lang="es-ES" dirty="0"/>
          </a:p>
        </p:txBody>
      </p:sp>
      <p:sp>
        <p:nvSpPr>
          <p:cNvPr id="11" name="10 Flecha derecha"/>
          <p:cNvSpPr/>
          <p:nvPr/>
        </p:nvSpPr>
        <p:spPr>
          <a:xfrm>
            <a:off x="2042605" y="5551928"/>
            <a:ext cx="301245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758285" y="543651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si </a:t>
            </a:r>
            <a:r>
              <a:rPr lang="es-ES" sz="2000" dirty="0" err="1"/>
              <a:t>Rs</a:t>
            </a:r>
            <a:r>
              <a:rPr lang="es-ES" sz="2000" dirty="0"/>
              <a:t> = </a:t>
            </a:r>
            <a:r>
              <a:rPr lang="es-ES" sz="2000" dirty="0" smtClean="0"/>
              <a:t>5</a:t>
            </a:r>
            <a:endParaRPr lang="es-ES" sz="2000" dirty="0"/>
          </a:p>
        </p:txBody>
      </p:sp>
      <p:sp>
        <p:nvSpPr>
          <p:cNvPr id="13" name="12 Flecha derecha"/>
          <p:cNvSpPr/>
          <p:nvPr/>
        </p:nvSpPr>
        <p:spPr>
          <a:xfrm>
            <a:off x="4029441" y="5551927"/>
            <a:ext cx="301245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553569" y="5313402"/>
            <a:ext cx="382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Todas las puertas siguientes controladas por Q5</a:t>
            </a:r>
            <a:endParaRPr lang="es-ES" sz="2000" dirty="0"/>
          </a:p>
        </p:txBody>
      </p:sp>
      <p:cxnSp>
        <p:nvCxnSpPr>
          <p:cNvPr id="16" name="15 Conector recto"/>
          <p:cNvCxnSpPr/>
          <p:nvPr/>
        </p:nvCxnSpPr>
        <p:spPr>
          <a:xfrm>
            <a:off x="611560" y="4437112"/>
            <a:ext cx="79931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0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27584" y="5333146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Richard </a:t>
            </a:r>
            <a:r>
              <a:rPr lang="es-ES" sz="2000" dirty="0" err="1" smtClean="0"/>
              <a:t>Feynman</a:t>
            </a:r>
            <a:endParaRPr lang="es-ES" sz="2000" dirty="0"/>
          </a:p>
        </p:txBody>
      </p:sp>
      <p:pic>
        <p:nvPicPr>
          <p:cNvPr id="1026" name="Picture 2" descr="http://upload.wikimedia.org/wikipedia/en/4/42/Richard_Feynman_Nob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5" y="2643159"/>
            <a:ext cx="190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02033" y="110679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Inicios</a:t>
            </a:r>
            <a:endParaRPr lang="es-ES" sz="2800" i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3131840" y="2060848"/>
            <a:ext cx="571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Los computadores son incapaces de imitar a la física cuántica eficientemente</a:t>
            </a:r>
            <a:endParaRPr lang="es-ES" sz="2400" dirty="0"/>
          </a:p>
        </p:txBody>
      </p:sp>
      <p:sp>
        <p:nvSpPr>
          <p:cNvPr id="3" name="2 Flecha abajo"/>
          <p:cNvSpPr/>
          <p:nvPr/>
        </p:nvSpPr>
        <p:spPr>
          <a:xfrm>
            <a:off x="5749094" y="2957565"/>
            <a:ext cx="648072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192387" y="3577952"/>
            <a:ext cx="571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Si fabricamos un ordenador que utilice la física cuántica podrá imitarla con facilidad</a:t>
            </a:r>
            <a:endParaRPr lang="es-ES" sz="2400" dirty="0"/>
          </a:p>
        </p:txBody>
      </p:sp>
      <p:sp>
        <p:nvSpPr>
          <p:cNvPr id="11" name="10 Flecha abajo"/>
          <p:cNvSpPr/>
          <p:nvPr/>
        </p:nvSpPr>
        <p:spPr>
          <a:xfrm>
            <a:off x="5749094" y="4579817"/>
            <a:ext cx="648072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192386" y="5234136"/>
            <a:ext cx="571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Los computadores cuánticos serán superiores</a:t>
            </a:r>
            <a:endParaRPr lang="es-ES" sz="24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8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isósceles"/>
          <p:cNvSpPr/>
          <p:nvPr/>
        </p:nvSpPr>
        <p:spPr>
          <a:xfrm>
            <a:off x="2140887" y="2892744"/>
            <a:ext cx="4754855" cy="2257752"/>
          </a:xfrm>
          <a:prstGeom prst="triangle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27720" y="2790220"/>
            <a:ext cx="18840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Computación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012160" y="4867963"/>
            <a:ext cx="16517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Criptografía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171879" y="4897580"/>
            <a:ext cx="1887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Teleportación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56462" y="4014356"/>
            <a:ext cx="198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Cuánticas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83683" y="112602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Ramas</a:t>
            </a:r>
            <a:endParaRPr lang="es-ES" sz="2800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994738" y="2420888"/>
            <a:ext cx="310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Computaciones más rápidas</a:t>
            </a:r>
            <a:endParaRPr lang="es-ES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3581" y="5489873"/>
            <a:ext cx="311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Envío rápido de información</a:t>
            </a:r>
            <a:endParaRPr lang="es-ES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615763" y="5489873"/>
            <a:ext cx="326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Mensajes totalmente seguros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242350" y="1846565"/>
            <a:ext cx="262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Superposición de </a:t>
            </a:r>
          </a:p>
          <a:p>
            <a:pPr algn="ctr"/>
            <a:r>
              <a:rPr lang="es-ES" b="1" dirty="0" smtClean="0"/>
              <a:t>estados cuánticos</a:t>
            </a:r>
            <a:endParaRPr lang="es-ES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313007" y="5875379"/>
            <a:ext cx="174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Entrelazamiento</a:t>
            </a:r>
          </a:p>
          <a:p>
            <a:pPr algn="ctr"/>
            <a:r>
              <a:rPr lang="es-ES" b="1" dirty="0" smtClean="0"/>
              <a:t>cuántico</a:t>
            </a:r>
            <a:endParaRPr lang="es-ES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92027" y="5848938"/>
            <a:ext cx="251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Colapso de la función de onda</a:t>
            </a:r>
            <a:endParaRPr lang="es-ES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8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291982" y="1126021"/>
            <a:ext cx="453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procesador clásico-cuántico</a:t>
            </a:r>
            <a:endParaRPr lang="es-ES" sz="2800" i="1" dirty="0"/>
          </a:p>
        </p:txBody>
      </p:sp>
      <p:pic>
        <p:nvPicPr>
          <p:cNvPr id="2050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7067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7" y="4509120"/>
            <a:ext cx="1890137" cy="1847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CuadroTexto"/>
          <p:cNvSpPr txBox="1"/>
          <p:nvPr/>
        </p:nvSpPr>
        <p:spPr>
          <a:xfrm>
            <a:off x="2600545" y="2187067"/>
            <a:ext cx="26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clásico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699792" y="5895137"/>
            <a:ext cx="2886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cuántico</a:t>
            </a:r>
            <a:endParaRPr lang="es-ES" sz="24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751624" y="2636912"/>
            <a:ext cx="3188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843808" y="5949280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699792" y="2780928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general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99792" y="3140968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lento en algunos casos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99792" y="3510300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Fácil de construir y manejar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699792" y="4725144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específico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5085184"/>
            <a:ext cx="28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rápido en algunos casos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699792" y="5454516"/>
            <a:ext cx="287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Difícil de construir y manejar</a:t>
            </a:r>
            <a:endParaRPr lang="es-ES" dirty="0"/>
          </a:p>
        </p:txBody>
      </p:sp>
      <p:pic>
        <p:nvPicPr>
          <p:cNvPr id="22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08" y="3404635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2" y="3541985"/>
            <a:ext cx="858861" cy="839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5796136" y="3460570"/>
            <a:ext cx="795980" cy="156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6600906" y="2420888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Computador</a:t>
            </a:r>
          </a:p>
          <a:p>
            <a:r>
              <a:rPr lang="es-ES" sz="2400" dirty="0"/>
              <a:t>c</a:t>
            </a:r>
            <a:r>
              <a:rPr lang="es-ES" sz="2400" dirty="0" smtClean="0"/>
              <a:t>lásico-cuántico</a:t>
            </a:r>
            <a:endParaRPr lang="es-ES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9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77076" y="1124744"/>
            <a:ext cx="5422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2</a:t>
            </a:r>
          </a:p>
          <a:p>
            <a:pPr algn="ctr"/>
            <a:r>
              <a:rPr lang="es-ES" sz="4400" dirty="0" smtClean="0"/>
              <a:t> Computación cuántica</a:t>
            </a:r>
            <a:endParaRPr lang="es-ES" sz="4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5148064" y="3789040"/>
            <a:ext cx="18473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s-E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88" y="2924944"/>
            <a:ext cx="3299486" cy="323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4319972" y="2852935"/>
            <a:ext cx="504056" cy="461665"/>
            <a:chOff x="3563888" y="2852936"/>
            <a:chExt cx="504056" cy="461665"/>
          </a:xfrm>
        </p:grpSpPr>
        <p:sp>
          <p:nvSpPr>
            <p:cNvPr id="5" name="4 Rectángulo"/>
            <p:cNvSpPr/>
            <p:nvPr/>
          </p:nvSpPr>
          <p:spPr>
            <a:xfrm>
              <a:off x="3635896" y="2895327"/>
              <a:ext cx="432048" cy="389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2 Rectángulo"/>
                <p:cNvSpPr/>
                <p:nvPr/>
              </p:nvSpPr>
              <p:spPr>
                <a:xfrm>
                  <a:off x="3563888" y="2852936"/>
                  <a:ext cx="50405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s-ES" sz="2400" b="1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1" i="1">
                                <a:latin typeface="Cambria Math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s-ES" sz="2400" b="1" dirty="0"/>
                </a:p>
              </p:txBody>
            </p:sp>
          </mc:Choice>
          <mc:Fallback>
            <p:sp>
              <p:nvSpPr>
                <p:cNvPr id="3" name="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888" y="2852936"/>
                  <a:ext cx="504056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9024" t="-130263" r="-145122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13 Grupo"/>
          <p:cNvGrpSpPr/>
          <p:nvPr/>
        </p:nvGrpSpPr>
        <p:grpSpPr>
          <a:xfrm>
            <a:off x="4319972" y="5790455"/>
            <a:ext cx="504056" cy="461665"/>
            <a:chOff x="3563888" y="2852936"/>
            <a:chExt cx="504056" cy="461665"/>
          </a:xfrm>
        </p:grpSpPr>
        <p:sp>
          <p:nvSpPr>
            <p:cNvPr id="15" name="14 Rectángulo"/>
            <p:cNvSpPr/>
            <p:nvPr/>
          </p:nvSpPr>
          <p:spPr>
            <a:xfrm>
              <a:off x="3635896" y="2895327"/>
              <a:ext cx="432048" cy="389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15 Rectángulo"/>
                <p:cNvSpPr/>
                <p:nvPr/>
              </p:nvSpPr>
              <p:spPr>
                <a:xfrm>
                  <a:off x="3563888" y="2852936"/>
                  <a:ext cx="50405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s-ES" sz="2400" b="1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s-ES" sz="2400" b="1" dirty="0"/>
                </a:p>
              </p:txBody>
            </p:sp>
          </mc:Choice>
          <mc:Fallback>
            <p:sp>
              <p:nvSpPr>
                <p:cNvPr id="16" name="1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888" y="2852936"/>
                  <a:ext cx="504056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9024" t="-130263" r="-145122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42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922780" y="1126021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qubit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614862" y="2044587"/>
            <a:ext cx="177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Quantum bit</a:t>
            </a:r>
          </a:p>
          <a:p>
            <a:pPr algn="ctr"/>
            <a:r>
              <a:rPr lang="es-ES" sz="2400" dirty="0" smtClean="0"/>
              <a:t>o qubit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10259" y="2021938"/>
            <a:ext cx="2375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Dos dimensiones </a:t>
            </a:r>
          </a:p>
          <a:p>
            <a:pPr algn="ctr"/>
            <a:r>
              <a:rPr lang="es-ES" sz="2400" dirty="0" smtClean="0"/>
              <a:t>complejas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82214" y="2021939"/>
            <a:ext cx="275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El más simple de los </a:t>
            </a:r>
          </a:p>
          <a:p>
            <a:pPr algn="ctr"/>
            <a:r>
              <a:rPr lang="es-ES" sz="2400" dirty="0" smtClean="0"/>
              <a:t>espacios de estados</a:t>
            </a: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s-ES" sz="24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115" t="-130263" r="-77869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545" t="-130263" r="-97273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16 CuadroTexto"/>
          <p:cNvSpPr txBox="1"/>
          <p:nvPr/>
        </p:nvSpPr>
        <p:spPr>
          <a:xfrm>
            <a:off x="610500" y="4093041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</a:t>
            </a:r>
            <a:endParaRPr lang="es-ES" sz="2000" dirty="0"/>
          </a:p>
        </p:txBody>
      </p:sp>
      <p:sp>
        <p:nvSpPr>
          <p:cNvPr id="18" name="17 Abrir llave"/>
          <p:cNvSpPr/>
          <p:nvPr/>
        </p:nvSpPr>
        <p:spPr>
          <a:xfrm>
            <a:off x="1403648" y="3645024"/>
            <a:ext cx="288032" cy="1296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356920" y="4293095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β</m:t>
                      </m:r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0263" r="-35315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24 Conector recto de flecha"/>
          <p:cNvCxnSpPr/>
          <p:nvPr/>
        </p:nvCxnSpPr>
        <p:spPr>
          <a:xfrm>
            <a:off x="5359716" y="4293094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837499" y="3645024"/>
            <a:ext cx="98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27 CuadroTexto"/>
          <p:cNvSpPr txBox="1"/>
          <p:nvPr/>
        </p:nvSpPr>
        <p:spPr>
          <a:xfrm>
            <a:off x="6957547" y="4017816"/>
            <a:ext cx="1727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 </a:t>
            </a:r>
          </a:p>
          <a:p>
            <a:r>
              <a:rPr lang="es-ES" sz="2000" dirty="0" smtClean="0"/>
              <a:t>computacional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Rectángulo"/>
              <p:cNvSpPr/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30 CuadroTexto"/>
          <p:cNvSpPr txBox="1"/>
          <p:nvPr/>
        </p:nvSpPr>
        <p:spPr>
          <a:xfrm>
            <a:off x="3138847" y="5446922"/>
            <a:ext cx="1567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 un </a:t>
            </a:r>
          </a:p>
          <a:p>
            <a:r>
              <a:rPr lang="es-ES" sz="2000" dirty="0" smtClean="0"/>
              <a:t>estado válido</a:t>
            </a:r>
            <a:endParaRPr lang="es-ES" sz="2000" dirty="0"/>
          </a:p>
        </p:txBody>
      </p:sp>
      <p:sp>
        <p:nvSpPr>
          <p:cNvPr id="33" name="32 Flecha derecha"/>
          <p:cNvSpPr/>
          <p:nvPr/>
        </p:nvSpPr>
        <p:spPr>
          <a:xfrm>
            <a:off x="5200694" y="5446922"/>
            <a:ext cx="859619" cy="7078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6595067" y="5323811"/>
            <a:ext cx="1863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Paralelismo</a:t>
            </a:r>
          </a:p>
          <a:p>
            <a:pPr algn="ctr"/>
            <a:r>
              <a:rPr lang="es-ES" sz="2800" dirty="0" smtClean="0"/>
              <a:t>cuántico</a:t>
            </a:r>
            <a:endParaRPr lang="es-ES" sz="28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9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3096</TotalTime>
  <Words>2204</Words>
  <Application>Microsoft Office PowerPoint</Application>
  <PresentationFormat>Presentación en pantalla (4:3)</PresentationFormat>
  <Paragraphs>475</Paragraphs>
  <Slides>43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Claridad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187</cp:revision>
  <dcterms:created xsi:type="dcterms:W3CDTF">2013-06-18T08:48:40Z</dcterms:created>
  <dcterms:modified xsi:type="dcterms:W3CDTF">2013-07-01T11:23:20Z</dcterms:modified>
</cp:coreProperties>
</file>