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5"/>
  </p:notes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4" r:id="rId9"/>
    <p:sldId id="266" r:id="rId10"/>
    <p:sldId id="268" r:id="rId11"/>
    <p:sldId id="273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7" r:id="rId29"/>
    <p:sldId id="288" r:id="rId30"/>
    <p:sldId id="289" r:id="rId31"/>
    <p:sldId id="290" r:id="rId32"/>
    <p:sldId id="291" r:id="rId33"/>
    <p:sldId id="297" r:id="rId34"/>
    <p:sldId id="298" r:id="rId35"/>
    <p:sldId id="299" r:id="rId36"/>
    <p:sldId id="300" r:id="rId37"/>
    <p:sldId id="301" r:id="rId38"/>
    <p:sldId id="302" r:id="rId39"/>
    <p:sldId id="292" r:id="rId40"/>
    <p:sldId id="293" r:id="rId41"/>
    <p:sldId id="294" r:id="rId42"/>
    <p:sldId id="295" r:id="rId43"/>
    <p:sldId id="296" r:id="rId4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6" autoAdjust="0"/>
    <p:restoredTop sz="89922" autoAdjust="0"/>
  </p:normalViewPr>
  <p:slideViewPr>
    <p:cSldViewPr>
      <p:cViewPr>
        <p:scale>
          <a:sx n="66" d="100"/>
          <a:sy n="66" d="100"/>
        </p:scale>
        <p:origin x="-540" y="7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3600B-983D-4584-B53F-0B1CEA54138F}" type="datetimeFigureOut">
              <a:rPr lang="es-ES" smtClean="0"/>
              <a:t>30/06/2013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D58FC-26F2-4614-9B2B-34B873D0D8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24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D58FC-26F2-4614-9B2B-34B873D0D83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89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C40F-9447-4392-BFAF-1FB05BB336C0}" type="datetime1">
              <a:rPr lang="es-ES" smtClean="0"/>
              <a:t>30/06/2013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5BB4-8995-4FAC-862F-CF042EE09AD8}" type="datetime1">
              <a:rPr lang="es-ES" smtClean="0"/>
              <a:t>30/06/2013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323A-5839-4F61-8861-2B8B363F3D3A}" type="datetime1">
              <a:rPr lang="es-ES" smtClean="0"/>
              <a:t>30/06/2013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91CF-12C1-4498-8A8A-7485BE245B16}" type="datetime1">
              <a:rPr lang="es-ES" smtClean="0"/>
              <a:t>30/06/2013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7918-28E3-4415-98CD-D1136F016B85}" type="datetime1">
              <a:rPr lang="es-ES" smtClean="0"/>
              <a:t>30/06/2013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D93C-9EA6-4B9C-96E8-42BB91E6CB8E}" type="datetime1">
              <a:rPr lang="es-ES" smtClean="0"/>
              <a:t>30/06/2013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659C-590E-44E6-AB27-766EBDB1C1ED}" type="datetime1">
              <a:rPr lang="es-ES" smtClean="0"/>
              <a:t>30/06/2013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ECC86-B7C5-4CB9-9600-C02568D6E256}" type="datetime1">
              <a:rPr lang="es-ES" smtClean="0"/>
              <a:t>30/06/2013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D0DE-E067-4E64-A7CD-9D3FB2CD9292}" type="datetime1">
              <a:rPr lang="es-ES" smtClean="0"/>
              <a:t>30/06/2013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B1EA-EB46-433F-8CE7-35BEB26C76E9}" type="datetime1">
              <a:rPr lang="es-ES" smtClean="0"/>
              <a:t>30/06/2013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0023-18BC-452D-8831-2FAD846FA9AE}" type="datetime1">
              <a:rPr lang="es-ES" smtClean="0"/>
              <a:t>30/06/2013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9147284-D552-4485-90D3-B77EF89773C6}" type="datetime1">
              <a:rPr lang="es-ES" smtClean="0"/>
              <a:t>30/06/2013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2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0.png"/><Relationship Id="rId7" Type="http://schemas.openxmlformats.org/officeDocument/2006/relationships/image" Target="../media/image37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0.png"/><Relationship Id="rId9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47.png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84.png"/><Relationship Id="rId7" Type="http://schemas.openxmlformats.org/officeDocument/2006/relationships/image" Target="../media/image71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1.png"/><Relationship Id="rId4" Type="http://schemas.openxmlformats.org/officeDocument/2006/relationships/image" Target="../media/image85.png"/><Relationship Id="rId9" Type="http://schemas.openxmlformats.org/officeDocument/2006/relationships/image" Target="../media/image8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e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971600" y="1749326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/>
              <a:t>Diseño y simulación de un </a:t>
            </a:r>
          </a:p>
          <a:p>
            <a:pPr algn="ctr"/>
            <a:r>
              <a:rPr lang="es-ES" sz="4000" dirty="0" smtClean="0"/>
              <a:t>procesador cuántico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5436096" y="5805264"/>
            <a:ext cx="364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Jaime Mª Coello de Portugal Vázquez</a:t>
            </a:r>
            <a:endParaRPr lang="es-ES" dirty="0"/>
          </a:p>
        </p:txBody>
      </p:sp>
      <p:pic>
        <p:nvPicPr>
          <p:cNvPr id="6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07747"/>
            <a:ext cx="1851650" cy="548783"/>
          </a:xfrm>
          <a:prstGeom prst="rect">
            <a:avLst/>
          </a:prstGeom>
        </p:spPr>
      </p:pic>
      <p:pic>
        <p:nvPicPr>
          <p:cNvPr id="7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740" y="3501008"/>
            <a:ext cx="2218376" cy="2218376"/>
          </a:xfrm>
          <a:prstGeom prst="rect">
            <a:avLst/>
          </a:prstGeom>
        </p:spPr>
      </p:pic>
      <p:pic>
        <p:nvPicPr>
          <p:cNvPr id="1026" name="Picture 2" descr="http://www.informatica.us.es/docs/logo-ETSI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22" y="5226547"/>
            <a:ext cx="1030229" cy="77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6804248" y="6165304"/>
            <a:ext cx="2248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Ingeniería Informática</a:t>
            </a:r>
            <a:endParaRPr lang="es-ES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70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913465" y="1109453"/>
            <a:ext cx="329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Las puertas cuánticas</a:t>
            </a:r>
            <a:endParaRPr lang="es-ES" sz="2800" i="1" dirty="0"/>
          </a:p>
        </p:txBody>
      </p:sp>
      <p:sp>
        <p:nvSpPr>
          <p:cNvPr id="2" name="1 Triángulo isósceles"/>
          <p:cNvSpPr/>
          <p:nvPr/>
        </p:nvSpPr>
        <p:spPr>
          <a:xfrm rot="5400000">
            <a:off x="1979712" y="4365104"/>
            <a:ext cx="792088" cy="108012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9 Conector recto"/>
          <p:cNvCxnSpPr>
            <a:stCxn id="2" idx="3"/>
          </p:cNvCxnSpPr>
          <p:nvPr/>
        </p:nvCxnSpPr>
        <p:spPr>
          <a:xfrm flipH="1">
            <a:off x="1187624" y="4905164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>
            <a:stCxn id="2" idx="0"/>
          </p:cNvCxnSpPr>
          <p:nvPr/>
        </p:nvCxnSpPr>
        <p:spPr>
          <a:xfrm>
            <a:off x="2915816" y="4905164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746559" y="3861048"/>
            <a:ext cx="3258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Puerta clásica: inversor lógico</a:t>
            </a:r>
            <a:endParaRPr lang="es-ES" sz="2000" dirty="0"/>
          </a:p>
        </p:txBody>
      </p:sp>
      <p:sp>
        <p:nvSpPr>
          <p:cNvPr id="28" name="27 Triángulo isósceles"/>
          <p:cNvSpPr/>
          <p:nvPr/>
        </p:nvSpPr>
        <p:spPr>
          <a:xfrm rot="5400000">
            <a:off x="1977361" y="5589240"/>
            <a:ext cx="792088" cy="108012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28 Conector recto"/>
          <p:cNvCxnSpPr>
            <a:stCxn id="28" idx="3"/>
          </p:cNvCxnSpPr>
          <p:nvPr/>
        </p:nvCxnSpPr>
        <p:spPr>
          <a:xfrm flipH="1">
            <a:off x="1185273" y="6129300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>
            <a:stCxn id="28" idx="0"/>
          </p:cNvCxnSpPr>
          <p:nvPr/>
        </p:nvCxnSpPr>
        <p:spPr>
          <a:xfrm>
            <a:off x="2913465" y="6129300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Flecha derecha"/>
          <p:cNvSpPr/>
          <p:nvPr/>
        </p:nvSpPr>
        <p:spPr>
          <a:xfrm>
            <a:off x="4561737" y="5085184"/>
            <a:ext cx="936104" cy="6480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0 CuadroTexto"/>
          <p:cNvSpPr txBox="1"/>
          <p:nvPr/>
        </p:nvSpPr>
        <p:spPr>
          <a:xfrm>
            <a:off x="6012160" y="3861048"/>
            <a:ext cx="2070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Puerta cuántica: X</a:t>
            </a:r>
            <a:endParaRPr lang="es-ES" sz="20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755576" y="470510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0</a:t>
            </a:r>
            <a:endParaRPr lang="es-ES" sz="20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3637475" y="470510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1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768424" y="592924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1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3637475" y="592924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0</a:t>
            </a:r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35 CuadroTexto"/>
              <p:cNvSpPr txBox="1"/>
              <p:nvPr/>
            </p:nvSpPr>
            <p:spPr>
              <a:xfrm>
                <a:off x="6118951" y="4643554"/>
                <a:ext cx="18565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/>
                        </a:rPr>
                        <m:t>𝑋</m:t>
                      </m:r>
                      <m:r>
                        <a:rPr lang="es-ES" sz="28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8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sz="2800" b="0" i="1" smtClean="0">
                          <a:latin typeface="Cambria Math"/>
                        </a:rPr>
                        <m:t>=</m:t>
                      </m:r>
                      <m:r>
                        <a:rPr lang="es-ES" sz="28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36" name="3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951" y="4643554"/>
                <a:ext cx="1856598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36 CuadroTexto"/>
              <p:cNvSpPr txBox="1"/>
              <p:nvPr/>
            </p:nvSpPr>
            <p:spPr>
              <a:xfrm>
                <a:off x="6118952" y="5867690"/>
                <a:ext cx="18565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/>
                        </a:rPr>
                        <m:t>𝑋</m:t>
                      </m:r>
                      <m:r>
                        <a:rPr lang="es-ES" sz="28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sz="2800" b="0" i="1" smtClean="0">
                          <a:latin typeface="Cambria Math"/>
                        </a:rPr>
                        <m:t>=</m:t>
                      </m:r>
                      <m:r>
                        <a:rPr lang="es-ES" sz="28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37" name="3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952" y="5867690"/>
                <a:ext cx="1856598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2 Grupo"/>
          <p:cNvGrpSpPr/>
          <p:nvPr/>
        </p:nvGrpSpPr>
        <p:grpSpPr>
          <a:xfrm>
            <a:off x="1747250" y="1840175"/>
            <a:ext cx="5628971" cy="1634258"/>
            <a:chOff x="1187624" y="1916832"/>
            <a:chExt cx="6408712" cy="1860640"/>
          </a:xfrm>
        </p:grpSpPr>
        <p:grpSp>
          <p:nvGrpSpPr>
            <p:cNvPr id="24" name="23 Grupo"/>
            <p:cNvGrpSpPr/>
            <p:nvPr/>
          </p:nvGrpSpPr>
          <p:grpSpPr>
            <a:xfrm>
              <a:off x="1583506" y="2329091"/>
              <a:ext cx="5652790" cy="1300532"/>
              <a:chOff x="2831101" y="2101498"/>
              <a:chExt cx="3755811" cy="864096"/>
            </a:xfrm>
          </p:grpSpPr>
          <p:grpSp>
            <p:nvGrpSpPr>
              <p:cNvPr id="25" name="24 Grupo"/>
              <p:cNvGrpSpPr/>
              <p:nvPr/>
            </p:nvGrpSpPr>
            <p:grpSpPr>
              <a:xfrm>
                <a:off x="2831101" y="2101498"/>
                <a:ext cx="864096" cy="864096"/>
                <a:chOff x="1331640" y="2564904"/>
                <a:chExt cx="864096" cy="864096"/>
              </a:xfrm>
            </p:grpSpPr>
            <p:sp>
              <p:nvSpPr>
                <p:cNvPr id="41" name="40 Elipse"/>
                <p:cNvSpPr/>
                <p:nvPr/>
              </p:nvSpPr>
              <p:spPr>
                <a:xfrm>
                  <a:off x="1331640" y="2564904"/>
                  <a:ext cx="864096" cy="86409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>
                    <a:solidFill>
                      <a:sysClr val="windowText" lastClr="000000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41 Rectángulo"/>
                    <p:cNvSpPr/>
                    <p:nvPr/>
                  </p:nvSpPr>
                  <p:spPr>
                    <a:xfrm>
                      <a:off x="1418458" y="2842838"/>
                      <a:ext cx="690459" cy="26584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sz="20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s-ES" sz="2000" i="1">
                                    <a:latin typeface="Cambria Math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000" i="1">
                                    <a:latin typeface="Cambria Math"/>
                                    <a:ea typeface="Cambria Math"/>
                                  </a:rPr>
                                  <m:t>Ψ</m:t>
                                </m:r>
                                <m:r>
                                  <a:rPr lang="es-ES" sz="2000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s-ES" sz="20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ES" sz="20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d>
                          </m:oMath>
                        </m:oMathPara>
                      </a14:m>
                      <a:endParaRPr lang="es-ES" sz="2000" dirty="0"/>
                    </a:p>
                  </p:txBody>
                </p:sp>
              </mc:Choice>
              <mc:Fallback xmlns="">
                <p:sp>
                  <p:nvSpPr>
                    <p:cNvPr id="7" name="6 Rectángulo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8458" y="2842838"/>
                      <a:ext cx="690459" cy="265840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124615" r="-47953" b="-1861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6" name="25 Grupo"/>
              <p:cNvGrpSpPr/>
              <p:nvPr/>
            </p:nvGrpSpPr>
            <p:grpSpPr>
              <a:xfrm>
                <a:off x="5722816" y="2101498"/>
                <a:ext cx="864096" cy="864096"/>
                <a:chOff x="1331640" y="2564904"/>
                <a:chExt cx="864096" cy="864096"/>
              </a:xfrm>
            </p:grpSpPr>
            <p:sp>
              <p:nvSpPr>
                <p:cNvPr id="39" name="38 Elipse"/>
                <p:cNvSpPr/>
                <p:nvPr/>
              </p:nvSpPr>
              <p:spPr>
                <a:xfrm>
                  <a:off x="1331640" y="2564904"/>
                  <a:ext cx="864096" cy="86409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>
                    <a:solidFill>
                      <a:sysClr val="windowText" lastClr="000000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39 Rectángulo"/>
                    <p:cNvSpPr/>
                    <p:nvPr/>
                  </p:nvSpPr>
                  <p:spPr>
                    <a:xfrm>
                      <a:off x="1416478" y="2864032"/>
                      <a:ext cx="694421" cy="26584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sz="20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s-ES" sz="2000" i="1">
                                    <a:latin typeface="Cambria Math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000" i="1">
                                    <a:latin typeface="Cambria Math"/>
                                    <a:ea typeface="Cambria Math"/>
                                  </a:rPr>
                                  <m:t>Ψ</m:t>
                                </m:r>
                                <m:r>
                                  <a:rPr lang="es-ES" sz="2000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s-ES" sz="20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ES" sz="20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d>
                          </m:oMath>
                        </m:oMathPara>
                      </a14:m>
                      <a:endParaRPr lang="es-ES" sz="2000" dirty="0"/>
                    </a:p>
                  </p:txBody>
                </p:sp>
              </mc:Choice>
              <mc:Fallback xmlns="">
                <p:sp>
                  <p:nvSpPr>
                    <p:cNvPr id="11" name="10 Rectángulo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6478" y="2864032"/>
                      <a:ext cx="694421" cy="265840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122727" r="-47953" b="-18181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7" name="26 Flecha derecha"/>
              <p:cNvSpPr/>
              <p:nvPr/>
            </p:nvSpPr>
            <p:spPr>
              <a:xfrm>
                <a:off x="3742030" y="2220543"/>
                <a:ext cx="1933952" cy="626006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37 CuadroTexto"/>
                  <p:cNvSpPr txBox="1"/>
                  <p:nvPr/>
                </p:nvSpPr>
                <p:spPr>
                  <a:xfrm>
                    <a:off x="4324070" y="2400626"/>
                    <a:ext cx="769870" cy="2658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2000" b="0" i="1" smtClean="0">
                              <a:latin typeface="Cambria Math"/>
                            </a:rPr>
                            <m:t>𝑈</m:t>
                          </m:r>
                          <m:r>
                            <a:rPr lang="es-ES" sz="20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2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sz="20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sz="2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sz="20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s-ES" sz="2000" dirty="0"/>
                  </a:p>
                </p:txBody>
              </p:sp>
            </mc:Choice>
            <mc:Fallback xmlns="">
              <p:sp>
                <p:nvSpPr>
                  <p:cNvPr id="13" name="12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4070" y="2400626"/>
                    <a:ext cx="769870" cy="26584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26" b="-13636"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3" name="42 Rectángulo"/>
            <p:cNvSpPr/>
            <p:nvPr/>
          </p:nvSpPr>
          <p:spPr>
            <a:xfrm>
              <a:off x="1187624" y="1916832"/>
              <a:ext cx="6408712" cy="186064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43 CuadroTexto"/>
            <p:cNvSpPr txBox="1"/>
            <p:nvPr/>
          </p:nvSpPr>
          <p:spPr>
            <a:xfrm>
              <a:off x="1187624" y="1916832"/>
              <a:ext cx="27921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i="1" dirty="0" smtClean="0"/>
                <a:t>Sistema cuántico cerrado</a:t>
              </a:r>
              <a:endParaRPr lang="es-ES" sz="20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44 CuadroTexto"/>
                <p:cNvSpPr txBox="1"/>
                <p:nvPr/>
              </p:nvSpPr>
              <p:spPr>
                <a:xfrm>
                  <a:off x="3347864" y="3262226"/>
                  <a:ext cx="1811137" cy="3764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𝑈</m:t>
                            </m:r>
                          </m:e>
                          <m:sup>
                            <m:r>
                              <a:rPr lang="es-ES" i="1" smtClean="0">
                                <a:latin typeface="Cambria Math"/>
                                <a:ea typeface="Cambria Math"/>
                              </a:rPr>
                              <m:t>†</m:t>
                            </m:r>
                          </m:sup>
                        </m:sSup>
                        <m:r>
                          <a:rPr lang="es-ES" b="0" i="1" smtClean="0">
                            <a:latin typeface="Cambria Math"/>
                          </a:rPr>
                          <m:t>𝑈</m:t>
                        </m:r>
                        <m:r>
                          <a:rPr lang="es-ES" b="0" i="1" smtClean="0">
                            <a:latin typeface="Cambria Math"/>
                          </a:rPr>
                          <m:t>=</m:t>
                        </m:r>
                        <m:r>
                          <a:rPr lang="es-ES" b="0" i="1" smtClean="0">
                            <a:latin typeface="Cambria Math"/>
                          </a:rPr>
                          <m:t>𝑈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𝑈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†</m:t>
                            </m:r>
                          </m:sup>
                        </m:sSup>
                        <m:r>
                          <a:rPr lang="es-ES" b="0" i="1" smtClean="0">
                            <a:latin typeface="Cambria Math"/>
                          </a:rPr>
                          <m:t>=</m:t>
                        </m:r>
                        <m:r>
                          <a:rPr lang="es-ES" b="0" i="1" smtClean="0">
                            <a:latin typeface="Cambria Math"/>
                          </a:rPr>
                          <m:t>𝐼</m:t>
                        </m:r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45" name="44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7864" y="3262226"/>
                  <a:ext cx="1811137" cy="37645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8046" b="-7407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45 CuadroTexto"/>
          <p:cNvSpPr txBox="1"/>
          <p:nvPr/>
        </p:nvSpPr>
        <p:spPr>
          <a:xfrm>
            <a:off x="2151878" y="378791"/>
            <a:ext cx="4819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Computación cuántica</a:t>
            </a:r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57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913465" y="1109453"/>
            <a:ext cx="329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Las puertas cuánticas</a:t>
            </a:r>
            <a:endParaRPr lang="es-ES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1200011" y="2641897"/>
                <a:ext cx="1263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𝑋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011" y="2641897"/>
                <a:ext cx="1263551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119672" r="-37198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1200011" y="3011229"/>
                <a:ext cx="1263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𝑋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011" y="3011229"/>
                <a:ext cx="126355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119672" r="-37198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323528" y="3578001"/>
                <a:ext cx="1334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𝑌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b="0" i="1" smtClean="0">
                          <a:latin typeface="Cambria Math"/>
                        </a:rPr>
                        <m:t>𝑖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578001"/>
                <a:ext cx="133498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9672" r="-35160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CuadroTexto"/>
              <p:cNvSpPr txBox="1"/>
              <p:nvPr/>
            </p:nvSpPr>
            <p:spPr>
              <a:xfrm>
                <a:off x="323528" y="3947333"/>
                <a:ext cx="15081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𝑌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=−</m:t>
                      </m:r>
                      <m:r>
                        <a:rPr lang="es-ES" b="0" i="1" smtClean="0">
                          <a:latin typeface="Cambria Math"/>
                        </a:rPr>
                        <m:t>𝑖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947333"/>
                <a:ext cx="150810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121667" r="-31579" b="-188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9 CuadroTexto"/>
              <p:cNvSpPr txBox="1"/>
              <p:nvPr/>
            </p:nvSpPr>
            <p:spPr>
              <a:xfrm>
                <a:off x="1980620" y="3578001"/>
                <a:ext cx="1263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𝑍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0" name="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620" y="3578001"/>
                <a:ext cx="126355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119672" r="-36715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0 CuadroTexto"/>
              <p:cNvSpPr txBox="1"/>
              <p:nvPr/>
            </p:nvSpPr>
            <p:spPr>
              <a:xfrm>
                <a:off x="1980620" y="3947333"/>
                <a:ext cx="14238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𝑍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=−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1" name="1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620" y="3947333"/>
                <a:ext cx="142385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121667" r="-33047" b="-188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11 CuadroTexto"/>
          <p:cNvSpPr txBox="1"/>
          <p:nvPr/>
        </p:nvSpPr>
        <p:spPr>
          <a:xfrm>
            <a:off x="901404" y="2137841"/>
            <a:ext cx="1860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/>
              <a:t>Puertas de Pauli</a:t>
            </a:r>
            <a:endParaRPr lang="es-ES" sz="2000" i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635896" y="2132856"/>
            <a:ext cx="1773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/>
              <a:t>Cambio de fase</a:t>
            </a:r>
            <a:endParaRPr lang="es-ES" sz="20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13 CuadroTexto"/>
              <p:cNvSpPr txBox="1"/>
              <p:nvPr/>
            </p:nvSpPr>
            <p:spPr>
              <a:xfrm>
                <a:off x="3635897" y="2632984"/>
                <a:ext cx="1594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𝑃</m:t>
                      </m:r>
                      <m:r>
                        <a:rPr lang="es-ES" b="0" i="1" smtClean="0">
                          <a:latin typeface="Cambria Math"/>
                        </a:rPr>
                        <m:t>(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)|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4" name="1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7" y="2632984"/>
                <a:ext cx="159434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119672" r="-29389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CuadroTexto"/>
              <p:cNvSpPr txBox="1"/>
              <p:nvPr/>
            </p:nvSpPr>
            <p:spPr>
              <a:xfrm>
                <a:off x="3635896" y="3002316"/>
                <a:ext cx="1906676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𝑃</m:t>
                      </m:r>
                      <m:r>
                        <a:rPr lang="es-ES" b="0" i="1" smtClean="0">
                          <a:latin typeface="Cambria Math"/>
                        </a:rPr>
                        <m:t>(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)|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s-E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sup>
                      </m:sSup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5" name="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3002316"/>
                <a:ext cx="1906676" cy="378245"/>
              </a:xfrm>
              <a:prstGeom prst="rect">
                <a:avLst/>
              </a:prstGeom>
              <a:blipFill rotWithShape="1">
                <a:blip r:embed="rId9"/>
                <a:stretch>
                  <a:fillRect t="-114516" r="-24601" b="-18225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15 CuadroTexto"/>
          <p:cNvSpPr txBox="1"/>
          <p:nvPr/>
        </p:nvSpPr>
        <p:spPr>
          <a:xfrm>
            <a:off x="6084168" y="2137841"/>
            <a:ext cx="2351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/>
              <a:t>Puerta de </a:t>
            </a:r>
            <a:r>
              <a:rPr lang="es-ES" sz="2000" i="1" dirty="0" err="1" smtClean="0"/>
              <a:t>Hadamard</a:t>
            </a:r>
            <a:endParaRPr lang="es-ES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6 CuadroTexto"/>
              <p:cNvSpPr txBox="1"/>
              <p:nvPr/>
            </p:nvSpPr>
            <p:spPr>
              <a:xfrm>
                <a:off x="6084168" y="2715955"/>
                <a:ext cx="2481128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𝐻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E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7" name="1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2715955"/>
                <a:ext cx="2481128" cy="66460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17 CuadroTexto"/>
              <p:cNvSpPr txBox="1"/>
              <p:nvPr/>
            </p:nvSpPr>
            <p:spPr>
              <a:xfrm>
                <a:off x="6084168" y="3669029"/>
                <a:ext cx="2481127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|1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8" name="1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3669029"/>
                <a:ext cx="2481127" cy="66460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18 CuadroTexto"/>
              <p:cNvSpPr txBox="1"/>
              <p:nvPr/>
            </p:nvSpPr>
            <p:spPr>
              <a:xfrm>
                <a:off x="1456870" y="5525451"/>
                <a:ext cx="5952399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s-E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/>
                                </a:rPr>
                                <m:t>|1</m:t>
                              </m:r>
                            </m:e>
                          </m:d>
                        </m:e>
                      </m:d>
                      <m:r>
                        <a:rPr lang="es-ES" sz="2000" b="0" i="1" smtClean="0">
                          <a:latin typeface="Cambria Math"/>
                        </a:rPr>
                        <m:t>=</m:t>
                      </m:r>
                      <m:r>
                        <a:rPr lang="es-ES" sz="2000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s-ES" sz="200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sz="20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ES" sz="200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ES" sz="20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begChr m:val=""/>
                              <m:endChr m:val="⟩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s-ES" sz="2000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s-ES" sz="20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sz="20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ES" sz="200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ES" sz="20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r>
                            <a:rPr lang="es-ES" sz="2000">
                              <a:latin typeface="Cambria Math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s-E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000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s-ES" sz="2000" b="0" i="1" smtClean="0">
                              <a:latin typeface="Cambria Math"/>
                            </a:rPr>
                            <m:t>|0</m:t>
                          </m:r>
                        </m:e>
                      </m:d>
                      <m:r>
                        <a:rPr lang="es-ES" sz="20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s-E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000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 sz="2000" b="0" i="1" smtClean="0">
                          <a:latin typeface="Cambria Math"/>
                        </a:rPr>
                        <m:t>𝑋</m:t>
                      </m:r>
                      <m:r>
                        <a:rPr lang="es-ES" sz="200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19" name="1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870" y="5525451"/>
                <a:ext cx="5952399" cy="78386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19 CuadroTexto"/>
          <p:cNvSpPr txBox="1"/>
          <p:nvPr/>
        </p:nvSpPr>
        <p:spPr>
          <a:xfrm>
            <a:off x="3151478" y="4854351"/>
            <a:ext cx="282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Paralelismo cuántico</a:t>
            </a:r>
            <a:endParaRPr lang="es-ES" sz="2400" b="1" dirty="0"/>
          </a:p>
        </p:txBody>
      </p:sp>
      <p:sp>
        <p:nvSpPr>
          <p:cNvPr id="21" name="20 CuadroTexto"/>
          <p:cNvSpPr txBox="1"/>
          <p:nvPr/>
        </p:nvSpPr>
        <p:spPr>
          <a:xfrm>
            <a:off x="2151878" y="378791"/>
            <a:ext cx="4819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Computación cuántica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96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3649285" y="1099355"/>
            <a:ext cx="1970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/>
              <a:t>L</a:t>
            </a:r>
            <a:r>
              <a:rPr lang="es-ES" sz="2800" i="1" dirty="0" smtClean="0"/>
              <a:t>as medidas</a:t>
            </a:r>
            <a:endParaRPr lang="es-ES" sz="28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2610850" y="1988840"/>
            <a:ext cx="397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El sistema deja de ser cerrado</a:t>
            </a:r>
            <a:endParaRPr lang="es-E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/>
              <p:cNvSpPr/>
              <p:nvPr/>
            </p:nvSpPr>
            <p:spPr>
              <a:xfrm>
                <a:off x="745529" y="4669079"/>
                <a:ext cx="1721305" cy="7377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s-ES" sz="20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sz="20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s-ES" sz="2000" i="1">
                              <a:latin typeface="Cambria Math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s-ES" sz="200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0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s-ES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s-ES" sz="200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29" y="4669079"/>
                <a:ext cx="1721305" cy="7377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Rectángulo"/>
              <p:cNvSpPr/>
              <p:nvPr/>
            </p:nvSpPr>
            <p:spPr>
              <a:xfrm>
                <a:off x="2528498" y="2877628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9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98" y="2877628"/>
                <a:ext cx="558999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23077" t="-122727" r="-89011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9 Rectángulo"/>
              <p:cNvSpPr/>
              <p:nvPr/>
            </p:nvSpPr>
            <p:spPr>
              <a:xfrm>
                <a:off x="6188666" y="3650141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10" name="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666" y="3650141"/>
                <a:ext cx="558999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21739" t="-124615" r="-88043" b="-18615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10 Flecha derecha"/>
          <p:cNvSpPr/>
          <p:nvPr/>
        </p:nvSpPr>
        <p:spPr>
          <a:xfrm>
            <a:off x="3382304" y="2877628"/>
            <a:ext cx="2590338" cy="413260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4132591" y="3238539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Medida</a:t>
            </a:r>
            <a:endParaRPr lang="es-ES" sz="2000" b="1" dirty="0"/>
          </a:p>
        </p:txBody>
      </p:sp>
      <p:sp>
        <p:nvSpPr>
          <p:cNvPr id="13" name="12 Flecha derecha"/>
          <p:cNvSpPr/>
          <p:nvPr/>
        </p:nvSpPr>
        <p:spPr>
          <a:xfrm>
            <a:off x="3371065" y="3615590"/>
            <a:ext cx="2601577" cy="413260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Rectángulo"/>
              <p:cNvSpPr/>
              <p:nvPr/>
            </p:nvSpPr>
            <p:spPr>
              <a:xfrm>
                <a:off x="6188666" y="2892225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15" name="1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666" y="2892225"/>
                <a:ext cx="55899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21739" t="-122727" r="-88043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15 Rectángulo"/>
              <p:cNvSpPr/>
              <p:nvPr/>
            </p:nvSpPr>
            <p:spPr>
              <a:xfrm>
                <a:off x="2528497" y="3651103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16" name="1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97" y="3651103"/>
                <a:ext cx="55899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23077" t="-122727" r="-89011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20 Rectángulo"/>
              <p:cNvSpPr/>
              <p:nvPr/>
            </p:nvSpPr>
            <p:spPr>
              <a:xfrm>
                <a:off x="5360715" y="4428308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21" name="2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715" y="4428308"/>
                <a:ext cx="558999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21739" t="-122727" r="-88043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21 Rectángulo"/>
              <p:cNvSpPr/>
              <p:nvPr/>
            </p:nvSpPr>
            <p:spPr>
              <a:xfrm>
                <a:off x="5364088" y="5198157"/>
                <a:ext cx="5589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22" name="2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198157"/>
                <a:ext cx="558999" cy="400110"/>
              </a:xfrm>
              <a:prstGeom prst="rect">
                <a:avLst/>
              </a:prstGeom>
              <a:blipFill rotWithShape="1">
                <a:blip r:embed="rId8"/>
                <a:stretch>
                  <a:fillRect l="-22826" t="-124615" r="-86957" b="-18615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23 Grupo"/>
          <p:cNvGrpSpPr/>
          <p:nvPr/>
        </p:nvGrpSpPr>
        <p:grpSpPr>
          <a:xfrm>
            <a:off x="2610111" y="4448317"/>
            <a:ext cx="2537953" cy="1179289"/>
            <a:chOff x="2945033" y="4725144"/>
            <a:chExt cx="2964461" cy="1179289"/>
          </a:xfrm>
        </p:grpSpPr>
        <p:sp>
          <p:nvSpPr>
            <p:cNvPr id="19" name="18 Flecha doblada"/>
            <p:cNvSpPr/>
            <p:nvPr/>
          </p:nvSpPr>
          <p:spPr>
            <a:xfrm>
              <a:off x="5045398" y="4725144"/>
              <a:ext cx="864096" cy="747241"/>
            </a:xfrm>
            <a:prstGeom prst="ben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0" name="19 Flecha doblada"/>
            <p:cNvSpPr/>
            <p:nvPr/>
          </p:nvSpPr>
          <p:spPr>
            <a:xfrm flipV="1">
              <a:off x="5045398" y="5157192"/>
              <a:ext cx="864096" cy="747241"/>
            </a:xfrm>
            <a:prstGeom prst="ben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8" name="17 Rectángulo"/>
            <p:cNvSpPr/>
            <p:nvPr/>
          </p:nvSpPr>
          <p:spPr>
            <a:xfrm>
              <a:off x="2945033" y="5157191"/>
              <a:ext cx="2313545" cy="315193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3668053" y="5114733"/>
              <a:ext cx="10038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 smtClean="0"/>
                <a:t>Medida</a:t>
              </a:r>
              <a:endParaRPr lang="es-ES" sz="20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24 CuadroTexto"/>
              <p:cNvSpPr txBox="1"/>
              <p:nvPr/>
            </p:nvSpPr>
            <p:spPr>
              <a:xfrm>
                <a:off x="5735269" y="4221088"/>
                <a:ext cx="3002681" cy="674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𝑐𝑜𝑛</m:t>
                      </m:r>
                      <m:r>
                        <a:rPr lang="es-ES" b="0" i="1" smtClean="0">
                          <a:latin typeface="Cambria Math"/>
                        </a:rPr>
                        <m:t> </m:t>
                      </m:r>
                      <m:r>
                        <a:rPr lang="es-ES" b="0" i="1" smtClean="0">
                          <a:latin typeface="Cambria Math"/>
                        </a:rPr>
                        <m:t>𝑝𝑟𝑜𝑏𝑎𝑏𝑖𝑙𝑖𝑑𝑎𝑑</m:t>
                      </m:r>
                      <m:r>
                        <a:rPr lang="es-ES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5" name="2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269" y="4221088"/>
                <a:ext cx="3002681" cy="67492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25 CuadroTexto"/>
              <p:cNvSpPr txBox="1"/>
              <p:nvPr/>
            </p:nvSpPr>
            <p:spPr>
              <a:xfrm>
                <a:off x="5735269" y="4968012"/>
                <a:ext cx="3285451" cy="798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𝑐𝑜𝑛</m:t>
                      </m:r>
                      <m:r>
                        <a:rPr lang="es-ES" b="0" i="1" smtClean="0">
                          <a:latin typeface="Cambria Math"/>
                        </a:rPr>
                        <m:t> </m:t>
                      </m:r>
                      <m:r>
                        <a:rPr lang="es-ES" b="0" i="1" smtClean="0">
                          <a:latin typeface="Cambria Math"/>
                        </a:rPr>
                        <m:t>𝑝𝑟𝑜𝑏𝑎𝑏𝑖𝑙𝑖𝑑𝑎𝑑</m:t>
                      </m:r>
                      <m:r>
                        <a:rPr lang="es-ES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s-ES" b="0" i="1" smtClean="0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ES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s-ES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6" name="2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269" y="4968012"/>
                <a:ext cx="3285451" cy="79887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26 CuadroTexto"/>
          <p:cNvSpPr txBox="1"/>
          <p:nvPr/>
        </p:nvSpPr>
        <p:spPr>
          <a:xfrm>
            <a:off x="2861783" y="5877272"/>
            <a:ext cx="3631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La función de onda colapsa</a:t>
            </a:r>
            <a:endParaRPr lang="es-ES" sz="2400" b="1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946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676458" y="1148644"/>
            <a:ext cx="3581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Los sistemas </a:t>
            </a:r>
            <a:r>
              <a:rPr lang="es-ES" sz="2800" i="1" dirty="0" err="1" smtClean="0"/>
              <a:t>multiqubit</a:t>
            </a:r>
            <a:endParaRPr lang="es-ES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1403648" y="2348880"/>
                <a:ext cx="6167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/>
                              <a:ea typeface="Cambria Math"/>
                            </a:rPr>
                            <m:t>Ψ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348880"/>
                <a:ext cx="616707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9901" t="-122727" r="-81188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1403648" y="2996952"/>
                <a:ext cx="6183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996952"/>
                <a:ext cx="618311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9804" t="-124615" r="-79412" b="-18615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8 Cerrar llave"/>
          <p:cNvSpPr/>
          <p:nvPr/>
        </p:nvSpPr>
        <p:spPr>
          <a:xfrm>
            <a:off x="2021959" y="2348880"/>
            <a:ext cx="245785" cy="104818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2329483" y="2672916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Combinados</a:t>
            </a:r>
            <a:endParaRPr lang="es-ES" sz="2000" dirty="0"/>
          </a:p>
        </p:txBody>
      </p:sp>
      <p:cxnSp>
        <p:nvCxnSpPr>
          <p:cNvPr id="12" name="11 Conector recto de flecha"/>
          <p:cNvCxnSpPr>
            <a:stCxn id="10" idx="3"/>
          </p:cNvCxnSpPr>
          <p:nvPr/>
        </p:nvCxnSpPr>
        <p:spPr>
          <a:xfrm>
            <a:off x="3812581" y="2872971"/>
            <a:ext cx="52372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CuadroTexto"/>
              <p:cNvSpPr txBox="1"/>
              <p:nvPr/>
            </p:nvSpPr>
            <p:spPr>
              <a:xfrm>
                <a:off x="4356411" y="2672916"/>
                <a:ext cx="34714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0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/>
                            <a:ea typeface="Cambria Math"/>
                          </a:rPr>
                          <m:t>Ψ</m:t>
                        </m:r>
                      </m:e>
                    </m:d>
                    <m:r>
                      <a:rPr lang="el-GR" sz="2000" b="0" i="1" smtClean="0">
                        <a:latin typeface="Cambria Math"/>
                        <a:ea typeface="Cambria Math"/>
                      </a:rPr>
                      <m:t>⨂</m:t>
                    </m:r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000" i="1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</m:d>
                  </m:oMath>
                </a14:m>
                <a:r>
                  <a:rPr lang="en-US" sz="2000" dirty="0" smtClean="0"/>
                  <a:t>, o </a:t>
                </a:r>
                <a:r>
                  <a:rPr lang="en-US" sz="2000" dirty="0" err="1" smtClean="0"/>
                  <a:t>simplemente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000" i="1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/>
                            <a:ea typeface="Cambria Math"/>
                          </a:rPr>
                          <m:t>Ψ</m:t>
                        </m:r>
                        <m:r>
                          <m:rPr>
                            <m:sty m:val="p"/>
                          </m:rPr>
                          <a:rPr lang="el-GR" sz="200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411" y="2672916"/>
                <a:ext cx="3471400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2812" t="-122727" r="-14411" b="-18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15 CuadroTexto"/>
          <p:cNvSpPr txBox="1"/>
          <p:nvPr/>
        </p:nvSpPr>
        <p:spPr>
          <a:xfrm>
            <a:off x="1500964" y="3822817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Dos qubits</a:t>
            </a:r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18 Rectángulo"/>
              <p:cNvSpPr/>
              <p:nvPr/>
            </p:nvSpPr>
            <p:spPr>
              <a:xfrm>
                <a:off x="2791785" y="3776651"/>
                <a:ext cx="42734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/>
                          <a:ea typeface="Cambria Math"/>
                        </a:rPr>
                        <m:t>𝛼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24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s-E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s-ES" sz="2400" b="0" i="1" smtClean="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/>
                              <a:ea typeface="Cambria Math"/>
                            </a:rPr>
                            <m:t>β</m:t>
                          </m:r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sz="2400" b="0" i="1" smtClean="0">
                          <a:latin typeface="Cambria Math"/>
                        </a:rPr>
                        <m:t>+</m:t>
                      </m:r>
                      <m:r>
                        <a:rPr lang="es-ES" sz="2400" i="1" smtClean="0">
                          <a:latin typeface="Cambria Math"/>
                          <a:ea typeface="Cambria Math"/>
                        </a:rPr>
                        <m:t>𝛾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s-ES" sz="2400" i="1">
                              <a:latin typeface="Cambria Math"/>
                            </a:rPr>
                            <m:t>+</m:t>
                          </m:r>
                          <m:r>
                            <a:rPr lang="el-G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19" name="1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785" y="3776651"/>
                <a:ext cx="4273478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32000" r="-13980" b="-1986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19 CuadroTexto"/>
          <p:cNvSpPr txBox="1"/>
          <p:nvPr/>
        </p:nvSpPr>
        <p:spPr>
          <a:xfrm>
            <a:off x="1500964" y="4290096"/>
            <a:ext cx="1317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Tres qubits</a:t>
            </a:r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20 Rectángulo"/>
              <p:cNvSpPr/>
              <p:nvPr/>
            </p:nvSpPr>
            <p:spPr>
              <a:xfrm>
                <a:off x="2791785" y="4243930"/>
                <a:ext cx="53948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/>
                        <a:ea typeface="Cambria Math"/>
                      </a:rPr>
                      <m:t>𝛼</m:t>
                    </m:r>
                    <m:d>
                      <m:dPr>
                        <m:begChr m:val="|"/>
                        <m:endChr m:val="|"/>
                        <m:ctrlPr>
                          <a:rPr lang="es-ES" sz="2400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s-E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latin typeface="Cambria Math"/>
                              </a:rPr>
                              <m:t>0</m:t>
                            </m:r>
                            <m:r>
                              <a:rPr lang="es-ES" sz="2400" b="0" i="1" smtClean="0">
                                <a:latin typeface="Cambria Math"/>
                              </a:rPr>
                              <m:t>00</m:t>
                            </m:r>
                          </m:e>
                        </m:d>
                        <m:r>
                          <a:rPr lang="es-ES" sz="2400" b="0" i="1" smtClean="0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/>
                            <a:ea typeface="Cambria Math"/>
                          </a:rPr>
                          <m:t>β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/>
                          </a:rPr>
                          <m:t>00</m:t>
                        </m:r>
                        <m:r>
                          <a:rPr lang="es-ES" sz="2400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s-ES" sz="2400" b="0" i="1" smtClean="0">
                        <a:latin typeface="Cambria Math"/>
                      </a:rPr>
                      <m:t>+</m:t>
                    </m:r>
                    <m:r>
                      <a:rPr lang="es-ES" sz="2400" i="1" smtClean="0">
                        <a:latin typeface="Cambria Math"/>
                        <a:ea typeface="Cambria Math"/>
                      </a:rPr>
                      <m:t>𝛾</m:t>
                    </m:r>
                    <m:d>
                      <m:dPr>
                        <m:begChr m:val="|"/>
                        <m:endChr m:val="|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s-E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400" b="0" i="1" smtClean="0">
                                <a:latin typeface="Cambria Math"/>
                              </a:rPr>
                              <m:t>01</m:t>
                            </m:r>
                            <m:r>
                              <a:rPr lang="es-ES" sz="24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lang="es-ES" sz="2400" i="1">
                            <a:latin typeface="Cambria Math"/>
                          </a:rPr>
                          <m:t>+</m:t>
                        </m:r>
                        <m:r>
                          <a:rPr lang="el-GR" sz="2400" i="1" smtClean="0"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/>
                          </a:rPr>
                          <m:t>01</m:t>
                        </m:r>
                        <m:r>
                          <a:rPr lang="es-ES" sz="2400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s-ES" sz="2400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es-ES" sz="2400" dirty="0" smtClean="0"/>
                  <a:t>…</a:t>
                </a:r>
                <a:endParaRPr lang="es-ES" sz="2400" dirty="0"/>
              </a:p>
            </p:txBody>
          </p:sp>
        </mc:Choice>
        <mc:Fallback xmlns="">
          <p:sp>
            <p:nvSpPr>
              <p:cNvPr id="21" name="2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785" y="4243930"/>
                <a:ext cx="5394875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130263" r="-1582" b="-1947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24 CuadroTexto"/>
              <p:cNvSpPr txBox="1"/>
              <p:nvPr/>
            </p:nvSpPr>
            <p:spPr>
              <a:xfrm>
                <a:off x="4788024" y="5190920"/>
                <a:ext cx="2375907" cy="47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4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ES" sz="2400" b="1" i="1" smtClean="0"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s-ES" sz="2400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ú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𝒎𝒆𝒓𝒐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𝒅𝒆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s-ES" sz="2400" b="1" i="1" smtClean="0">
                              <a:latin typeface="Cambria Math"/>
                            </a:rPr>
                            <m:t>𝒒𝒖𝒃𝒊𝒕𝒔</m:t>
                          </m:r>
                        </m:sup>
                      </m:sSup>
                    </m:oMath>
                  </m:oMathPara>
                </a14:m>
                <a:endParaRPr lang="es-ES" sz="2400" b="1" dirty="0"/>
              </a:p>
            </p:txBody>
          </p:sp>
        </mc:Choice>
        <mc:Fallback xmlns="">
          <p:sp>
            <p:nvSpPr>
              <p:cNvPr id="25" name="2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5190920"/>
                <a:ext cx="2375907" cy="4766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25 CuadroTexto"/>
          <p:cNvSpPr txBox="1"/>
          <p:nvPr/>
        </p:nvSpPr>
        <p:spPr>
          <a:xfrm>
            <a:off x="1979712" y="5229200"/>
            <a:ext cx="2115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Grados de libertad</a:t>
            </a:r>
            <a:endParaRPr lang="es-ES" sz="2000" dirty="0"/>
          </a:p>
        </p:txBody>
      </p:sp>
      <p:sp>
        <p:nvSpPr>
          <p:cNvPr id="27" name="26 Flecha derecha"/>
          <p:cNvSpPr/>
          <p:nvPr/>
        </p:nvSpPr>
        <p:spPr>
          <a:xfrm>
            <a:off x="4146451" y="5334117"/>
            <a:ext cx="641573" cy="1902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2151878" y="378791"/>
            <a:ext cx="4819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Computación cuántica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72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860598" y="1106796"/>
            <a:ext cx="3402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Los circuitos cuánticos</a:t>
            </a:r>
            <a:endParaRPr lang="es-ES" sz="2800" i="1" dirty="0"/>
          </a:p>
        </p:txBody>
      </p:sp>
      <p:grpSp>
        <p:nvGrpSpPr>
          <p:cNvPr id="16" name="15 Grupo"/>
          <p:cNvGrpSpPr/>
          <p:nvPr/>
        </p:nvGrpSpPr>
        <p:grpSpPr>
          <a:xfrm>
            <a:off x="2267744" y="1844824"/>
            <a:ext cx="4464496" cy="1800200"/>
            <a:chOff x="2267744" y="1844824"/>
            <a:chExt cx="4464496" cy="1800200"/>
          </a:xfrm>
        </p:grpSpPr>
        <p:sp>
          <p:nvSpPr>
            <p:cNvPr id="6" name="5 CuadroTexto"/>
            <p:cNvSpPr txBox="1"/>
            <p:nvPr/>
          </p:nvSpPr>
          <p:spPr>
            <a:xfrm>
              <a:off x="2392242" y="1988840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Qubit</a:t>
              </a:r>
              <a:endParaRPr lang="es-ES" dirty="0"/>
            </a:p>
          </p:txBody>
        </p:sp>
        <p:cxnSp>
          <p:nvCxnSpPr>
            <p:cNvPr id="8" name="7 Conector recto"/>
            <p:cNvCxnSpPr/>
            <p:nvPr/>
          </p:nvCxnSpPr>
          <p:spPr>
            <a:xfrm>
              <a:off x="3256338" y="2173506"/>
              <a:ext cx="27363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8 CuadroTexto"/>
            <p:cNvSpPr txBox="1"/>
            <p:nvPr/>
          </p:nvSpPr>
          <p:spPr>
            <a:xfrm>
              <a:off x="2392242" y="2494528"/>
              <a:ext cx="1644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Puerta cuántica</a:t>
              </a:r>
              <a:endParaRPr lang="es-ES" dirty="0"/>
            </a:p>
          </p:txBody>
        </p:sp>
        <p:sp>
          <p:nvSpPr>
            <p:cNvPr id="10" name="16 Rectángulo"/>
            <p:cNvSpPr/>
            <p:nvPr/>
          </p:nvSpPr>
          <p:spPr>
            <a:xfrm>
              <a:off x="4192542" y="2415183"/>
              <a:ext cx="432048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dirty="0" smtClean="0"/>
                <a:t>X</a:t>
              </a:r>
              <a:endParaRPr lang="en-US" dirty="0"/>
            </a:p>
          </p:txBody>
        </p:sp>
        <p:sp>
          <p:nvSpPr>
            <p:cNvPr id="11" name="27 Rectángulo"/>
            <p:cNvSpPr/>
            <p:nvPr/>
          </p:nvSpPr>
          <p:spPr>
            <a:xfrm>
              <a:off x="5086319" y="2420888"/>
              <a:ext cx="432048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dirty="0" smtClean="0"/>
                <a:t>H</a:t>
              </a:r>
              <a:endParaRPr lang="en-US" dirty="0"/>
            </a:p>
          </p:txBody>
        </p:sp>
        <p:sp>
          <p:nvSpPr>
            <p:cNvPr id="12" name="34 Rectángulo"/>
            <p:cNvSpPr/>
            <p:nvPr/>
          </p:nvSpPr>
          <p:spPr>
            <a:xfrm>
              <a:off x="5940152" y="2420352"/>
              <a:ext cx="432048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dirty="0" smtClean="0"/>
                <a:t>Y</a:t>
              </a:r>
              <a:endParaRPr lang="en-US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2434061" y="3068960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Medida</a:t>
              </a:r>
              <a:endParaRPr lang="es-ES" dirty="0"/>
            </a:p>
          </p:txBody>
        </p:sp>
        <p:sp>
          <p:nvSpPr>
            <p:cNvPr id="14" name="15 Rectángulo"/>
            <p:cNvSpPr/>
            <p:nvPr/>
          </p:nvSpPr>
          <p:spPr>
            <a:xfrm>
              <a:off x="3472362" y="2994744"/>
              <a:ext cx="443547" cy="443547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ES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2267744" y="1844824"/>
              <a:ext cx="4464496" cy="1800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7" name="26 Grupo"/>
          <p:cNvGrpSpPr/>
          <p:nvPr/>
        </p:nvGrpSpPr>
        <p:grpSpPr>
          <a:xfrm>
            <a:off x="6798556" y="4625736"/>
            <a:ext cx="1949908" cy="1020051"/>
            <a:chOff x="3352435" y="4625736"/>
            <a:chExt cx="1949908" cy="1020051"/>
          </a:xfrm>
        </p:grpSpPr>
        <p:grpSp>
          <p:nvGrpSpPr>
            <p:cNvPr id="17" name="16 Grupo"/>
            <p:cNvGrpSpPr/>
            <p:nvPr/>
          </p:nvGrpSpPr>
          <p:grpSpPr>
            <a:xfrm>
              <a:off x="4023547" y="4756473"/>
              <a:ext cx="1278796" cy="836725"/>
              <a:chOff x="342404" y="2402809"/>
              <a:chExt cx="1278796" cy="836725"/>
            </a:xfrm>
          </p:grpSpPr>
          <p:grpSp>
            <p:nvGrpSpPr>
              <p:cNvPr id="18" name="17 Grupo"/>
              <p:cNvGrpSpPr/>
              <p:nvPr/>
            </p:nvGrpSpPr>
            <p:grpSpPr>
              <a:xfrm>
                <a:off x="342404" y="2456738"/>
                <a:ext cx="1278796" cy="638780"/>
                <a:chOff x="2273362" y="2208218"/>
                <a:chExt cx="1278796" cy="638780"/>
              </a:xfrm>
            </p:grpSpPr>
            <p:cxnSp>
              <p:nvCxnSpPr>
                <p:cNvPr id="22" name="21 Conector recto"/>
                <p:cNvCxnSpPr/>
                <p:nvPr/>
              </p:nvCxnSpPr>
              <p:spPr>
                <a:xfrm>
                  <a:off x="2273362" y="2208218"/>
                  <a:ext cx="125943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22 Conector recto"/>
                <p:cNvCxnSpPr/>
                <p:nvPr/>
              </p:nvCxnSpPr>
              <p:spPr>
                <a:xfrm>
                  <a:off x="2292728" y="2846998"/>
                  <a:ext cx="125943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18 Elipse"/>
              <p:cNvSpPr/>
              <p:nvPr/>
            </p:nvSpPr>
            <p:spPr>
              <a:xfrm>
                <a:off x="937556" y="2402809"/>
                <a:ext cx="107858" cy="107858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" name="19 Elipse"/>
              <p:cNvSpPr/>
              <p:nvPr/>
            </p:nvSpPr>
            <p:spPr>
              <a:xfrm>
                <a:off x="847469" y="2951502"/>
                <a:ext cx="288032" cy="28803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1" name="20 Conector recto"/>
              <p:cNvCxnSpPr>
                <a:endCxn id="20" idx="4"/>
              </p:cNvCxnSpPr>
              <p:nvPr/>
            </p:nvCxnSpPr>
            <p:spPr>
              <a:xfrm>
                <a:off x="991485" y="2456738"/>
                <a:ext cx="0" cy="78279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23 Rectángulo"/>
                <p:cNvSpPr/>
                <p:nvPr/>
              </p:nvSpPr>
              <p:spPr>
                <a:xfrm>
                  <a:off x="3352435" y="4625736"/>
                  <a:ext cx="5186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24" name="23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435" y="4625736"/>
                  <a:ext cx="51860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2353" t="-121667" r="-90588" b="-188333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24 Rectángulo"/>
                <p:cNvSpPr/>
                <p:nvPr/>
              </p:nvSpPr>
              <p:spPr>
                <a:xfrm>
                  <a:off x="3352435" y="5276455"/>
                  <a:ext cx="5025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25" name="24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435" y="5276455"/>
                  <a:ext cx="50251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5301" t="-121667" r="-92771" b="-188333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25 CuadroTexto"/>
          <p:cNvSpPr txBox="1"/>
          <p:nvPr/>
        </p:nvSpPr>
        <p:spPr>
          <a:xfrm>
            <a:off x="5593504" y="4077072"/>
            <a:ext cx="20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Puertas controladas</a:t>
            </a:r>
            <a:endParaRPr lang="es-ES" dirty="0"/>
          </a:p>
        </p:txBody>
      </p:sp>
      <p:sp>
        <p:nvSpPr>
          <p:cNvPr id="38" name="37 CuadroTexto"/>
          <p:cNvSpPr txBox="1"/>
          <p:nvPr/>
        </p:nvSpPr>
        <p:spPr>
          <a:xfrm>
            <a:off x="6434354" y="488294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=</a:t>
            </a:r>
            <a:endParaRPr lang="es-ES" sz="2800" dirty="0"/>
          </a:p>
        </p:txBody>
      </p:sp>
      <p:grpSp>
        <p:nvGrpSpPr>
          <p:cNvPr id="42" name="41 Grupo"/>
          <p:cNvGrpSpPr/>
          <p:nvPr/>
        </p:nvGrpSpPr>
        <p:grpSpPr>
          <a:xfrm>
            <a:off x="4268550" y="4644347"/>
            <a:ext cx="1949908" cy="1032798"/>
            <a:chOff x="822429" y="4644347"/>
            <a:chExt cx="1949908" cy="1032798"/>
          </a:xfrm>
        </p:grpSpPr>
        <p:grpSp>
          <p:nvGrpSpPr>
            <p:cNvPr id="32" name="31 Grupo"/>
            <p:cNvGrpSpPr/>
            <p:nvPr/>
          </p:nvGrpSpPr>
          <p:grpSpPr>
            <a:xfrm>
              <a:off x="1493541" y="4829013"/>
              <a:ext cx="1278796" cy="638780"/>
              <a:chOff x="2273362" y="2208218"/>
              <a:chExt cx="1278796" cy="638780"/>
            </a:xfrm>
          </p:grpSpPr>
          <p:cxnSp>
            <p:nvCxnSpPr>
              <p:cNvPr id="36" name="35 Conector recto"/>
              <p:cNvCxnSpPr/>
              <p:nvPr/>
            </p:nvCxnSpPr>
            <p:spPr>
              <a:xfrm>
                <a:off x="2273362" y="2208218"/>
                <a:ext cx="125943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36 Conector recto"/>
              <p:cNvCxnSpPr/>
              <p:nvPr/>
            </p:nvCxnSpPr>
            <p:spPr>
              <a:xfrm>
                <a:off x="2292728" y="2846998"/>
                <a:ext cx="125943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32 Elipse"/>
            <p:cNvSpPr/>
            <p:nvPr/>
          </p:nvSpPr>
          <p:spPr>
            <a:xfrm>
              <a:off x="2088693" y="4775084"/>
              <a:ext cx="107858" cy="107858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5" name="34 Conector recto"/>
            <p:cNvCxnSpPr/>
            <p:nvPr/>
          </p:nvCxnSpPr>
          <p:spPr>
            <a:xfrm>
              <a:off x="2142622" y="4829013"/>
              <a:ext cx="0" cy="6321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29 Rectángulo"/>
                <p:cNvSpPr/>
                <p:nvPr/>
              </p:nvSpPr>
              <p:spPr>
                <a:xfrm>
                  <a:off x="822429" y="4644347"/>
                  <a:ext cx="5186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30" name="29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429" y="4644347"/>
                  <a:ext cx="5186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2353" t="-121667" r="-90588" b="-188333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30 Rectángulo"/>
                <p:cNvSpPr/>
                <p:nvPr/>
              </p:nvSpPr>
              <p:spPr>
                <a:xfrm>
                  <a:off x="822429" y="5295066"/>
                  <a:ext cx="5025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31" name="30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429" y="5295066"/>
                  <a:ext cx="50251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25301" t="-121667" r="-92771" b="-188333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16 Rectángulo"/>
            <p:cNvSpPr/>
            <p:nvPr/>
          </p:nvSpPr>
          <p:spPr>
            <a:xfrm>
              <a:off x="1926598" y="5245097"/>
              <a:ext cx="432048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dirty="0" smtClean="0"/>
                <a:t>X</a:t>
              </a:r>
              <a:endParaRPr lang="en-US" dirty="0"/>
            </a:p>
          </p:txBody>
        </p:sp>
      </p:grpSp>
      <p:sp>
        <p:nvSpPr>
          <p:cNvPr id="74" name="73 Rectángulo"/>
          <p:cNvSpPr/>
          <p:nvPr/>
        </p:nvSpPr>
        <p:spPr>
          <a:xfrm>
            <a:off x="4192542" y="4075494"/>
            <a:ext cx="4699938" cy="2377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7" name="76 Grupo"/>
          <p:cNvGrpSpPr/>
          <p:nvPr/>
        </p:nvGrpSpPr>
        <p:grpSpPr>
          <a:xfrm>
            <a:off x="446965" y="4362309"/>
            <a:ext cx="3259837" cy="1805789"/>
            <a:chOff x="386551" y="4506681"/>
            <a:chExt cx="3259837" cy="1805789"/>
          </a:xfrm>
        </p:grpSpPr>
        <p:grpSp>
          <p:nvGrpSpPr>
            <p:cNvPr id="46" name="45 Grupo"/>
            <p:cNvGrpSpPr/>
            <p:nvPr/>
          </p:nvGrpSpPr>
          <p:grpSpPr>
            <a:xfrm>
              <a:off x="985051" y="4706736"/>
              <a:ext cx="778637" cy="860742"/>
              <a:chOff x="2273362" y="2208218"/>
              <a:chExt cx="778637" cy="860742"/>
            </a:xfrm>
          </p:grpSpPr>
          <p:cxnSp>
            <p:nvCxnSpPr>
              <p:cNvPr id="47" name="46 Conector recto"/>
              <p:cNvCxnSpPr/>
              <p:nvPr/>
            </p:nvCxnSpPr>
            <p:spPr>
              <a:xfrm>
                <a:off x="2273362" y="2208218"/>
                <a:ext cx="7786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48 Conector recto"/>
              <p:cNvCxnSpPr/>
              <p:nvPr/>
            </p:nvCxnSpPr>
            <p:spPr>
              <a:xfrm>
                <a:off x="2292728" y="2846998"/>
                <a:ext cx="759271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49 Rectángulo"/>
              <p:cNvSpPr/>
              <p:nvPr/>
            </p:nvSpPr>
            <p:spPr>
              <a:xfrm>
                <a:off x="2471029" y="2636912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X</a:t>
                </a:r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53 Rectángulo"/>
                <p:cNvSpPr/>
                <p:nvPr/>
              </p:nvSpPr>
              <p:spPr>
                <a:xfrm>
                  <a:off x="398272" y="4506681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54" name="53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272" y="4506681"/>
                  <a:ext cx="558999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21739" t="-124615" r="-88043" b="-186154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54 Rectángulo"/>
                <p:cNvSpPr/>
                <p:nvPr/>
              </p:nvSpPr>
              <p:spPr>
                <a:xfrm>
                  <a:off x="386551" y="5144552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55" name="54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551" y="5144552"/>
                  <a:ext cx="558999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21739" t="-122727" r="-88043" b="-18181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55 Rectángulo"/>
                <p:cNvSpPr/>
                <p:nvPr/>
              </p:nvSpPr>
              <p:spPr>
                <a:xfrm>
                  <a:off x="1763687" y="4506681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56" name="55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7" y="4506681"/>
                  <a:ext cx="558999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21739" t="-124615" r="-88043" b="-186154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56 Rectángulo"/>
                <p:cNvSpPr/>
                <p:nvPr/>
              </p:nvSpPr>
              <p:spPr>
                <a:xfrm>
                  <a:off x="1763688" y="5151399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57" name="5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5151399"/>
                  <a:ext cx="558999" cy="4001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21739" t="-122727" r="-88043" b="-18181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57 Grupo"/>
            <p:cNvGrpSpPr/>
            <p:nvPr/>
          </p:nvGrpSpPr>
          <p:grpSpPr>
            <a:xfrm>
              <a:off x="2308752" y="4506681"/>
              <a:ext cx="778637" cy="854804"/>
              <a:chOff x="2273362" y="1992194"/>
              <a:chExt cx="778637" cy="854804"/>
            </a:xfrm>
          </p:grpSpPr>
          <p:cxnSp>
            <p:nvCxnSpPr>
              <p:cNvPr id="59" name="58 Conector recto"/>
              <p:cNvCxnSpPr/>
              <p:nvPr/>
            </p:nvCxnSpPr>
            <p:spPr>
              <a:xfrm>
                <a:off x="2273362" y="2208218"/>
                <a:ext cx="7786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59 Conector recto"/>
              <p:cNvCxnSpPr/>
              <p:nvPr/>
            </p:nvCxnSpPr>
            <p:spPr>
              <a:xfrm>
                <a:off x="2292728" y="2846998"/>
                <a:ext cx="759271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60 Rectángulo"/>
              <p:cNvSpPr/>
              <p:nvPr/>
            </p:nvSpPr>
            <p:spPr>
              <a:xfrm>
                <a:off x="2446656" y="1992194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X</a:t>
                </a:r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61 Rectángulo"/>
                <p:cNvSpPr/>
                <p:nvPr/>
              </p:nvSpPr>
              <p:spPr>
                <a:xfrm>
                  <a:off x="3087388" y="4522650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62" name="61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388" y="4522650"/>
                  <a:ext cx="558999" cy="4001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21739" t="-122727" r="-88043" b="-18181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62 Rectángulo"/>
                <p:cNvSpPr/>
                <p:nvPr/>
              </p:nvSpPr>
              <p:spPr>
                <a:xfrm>
                  <a:off x="3087389" y="5167368"/>
                  <a:ext cx="5589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63" name="62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389" y="5167368"/>
                  <a:ext cx="558999" cy="40011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21739" t="-122727" r="-88043" b="-18181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74 Flecha derecha"/>
            <p:cNvSpPr/>
            <p:nvPr/>
          </p:nvSpPr>
          <p:spPr>
            <a:xfrm>
              <a:off x="1304372" y="5664398"/>
              <a:ext cx="1477629" cy="648072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ysClr val="windowText" lastClr="000000"/>
                  </a:solidFill>
                </a:rPr>
                <a:t>Tiempo</a:t>
              </a:r>
              <a:endParaRPr lang="es-E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6" name="75 Rectángulo"/>
          <p:cNvSpPr/>
          <p:nvPr/>
        </p:nvSpPr>
        <p:spPr>
          <a:xfrm>
            <a:off x="237860" y="4077072"/>
            <a:ext cx="3678049" cy="2376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77 Rectángulo"/>
              <p:cNvSpPr/>
              <p:nvPr/>
            </p:nvSpPr>
            <p:spPr>
              <a:xfrm>
                <a:off x="4880370" y="5835955"/>
                <a:ext cx="34721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𝐶𝑁𝑂𝑇</m:t>
                      </m:r>
                      <m:d>
                        <m:d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s-E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b="0" i="1" smtClean="0">
                          <a:latin typeface="Cambria Math"/>
                        </a:rPr>
                        <m:t>𝑠𝑖</m:t>
                      </m:r>
                      <m:r>
                        <a:rPr lang="es-ES" b="0" i="1" smtClean="0">
                          <a:latin typeface="Cambria Math"/>
                        </a:rPr>
                        <m:t>(|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=1)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lang="es-ES" i="1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8" name="7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370" y="5835955"/>
                <a:ext cx="3472169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119672" r="-13708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63 CuadroTexto"/>
          <p:cNvSpPr txBox="1"/>
          <p:nvPr/>
        </p:nvSpPr>
        <p:spPr>
          <a:xfrm>
            <a:off x="2151878" y="378791"/>
            <a:ext cx="4819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Computación cuántica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829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245651" y="1124744"/>
            <a:ext cx="26853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 smtClean="0"/>
              <a:t>3</a:t>
            </a:r>
          </a:p>
          <a:p>
            <a:pPr algn="ctr"/>
            <a:r>
              <a:rPr lang="es-ES" sz="4400" dirty="0" smtClean="0"/>
              <a:t>Simulación</a:t>
            </a:r>
            <a:endParaRPr lang="es-ES" sz="4400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15</a:t>
            </a:fld>
            <a:endParaRPr lang="es-ES"/>
          </a:p>
        </p:txBody>
      </p:sp>
      <p:grpSp>
        <p:nvGrpSpPr>
          <p:cNvPr id="6" name="5 Grupo"/>
          <p:cNvGrpSpPr/>
          <p:nvPr/>
        </p:nvGrpSpPr>
        <p:grpSpPr>
          <a:xfrm>
            <a:off x="3629838" y="2851023"/>
            <a:ext cx="1916977" cy="1673981"/>
            <a:chOff x="6726208" y="3404635"/>
            <a:chExt cx="1916977" cy="1673981"/>
          </a:xfrm>
        </p:grpSpPr>
        <p:pic>
          <p:nvPicPr>
            <p:cNvPr id="4" name="Picture 2" descr="http://micro.magnet.fsu.edu/chipshots/mips/images/mipsr3000die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6208" y="3404635"/>
              <a:ext cx="1916977" cy="1673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1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142" y="3541985"/>
              <a:ext cx="858861" cy="839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860" y="4551643"/>
            <a:ext cx="2536934" cy="2041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Flecha a la derecha con bandas"/>
          <p:cNvSpPr/>
          <p:nvPr/>
        </p:nvSpPr>
        <p:spPr>
          <a:xfrm rot="5400000">
            <a:off x="4077987" y="4665938"/>
            <a:ext cx="1020677" cy="792088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363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4572000" y="2420888"/>
            <a:ext cx="4320480" cy="3672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09577" y="2420888"/>
            <a:ext cx="4262423" cy="3672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467544" y="4797152"/>
            <a:ext cx="5688632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Simulación de estados cuánticos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6372200" y="4797152"/>
            <a:ext cx="2304256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Simulación de hardware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67544" y="3429000"/>
            <a:ext cx="4032448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Simulación de circuitos cuánticos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644008" y="3429000"/>
            <a:ext cx="4032448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Simulación del procesador </a:t>
            </a:r>
            <a:r>
              <a:rPr lang="es-ES" sz="2400" i="1" dirty="0" smtClean="0">
                <a:solidFill>
                  <a:schemeClr val="tx1"/>
                </a:solidFill>
              </a:rPr>
              <a:t>clásico-cuántico</a:t>
            </a:r>
            <a:endParaRPr lang="es-ES" sz="2400" i="1" dirty="0">
              <a:solidFill>
                <a:schemeClr val="tx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752939" y="2651621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Qubit101</a:t>
            </a:r>
            <a:endParaRPr lang="es-ES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6227133" y="2651224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/>
              <a:t>qMIPS</a:t>
            </a:r>
            <a:endParaRPr lang="es-ES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335279" y="398910"/>
            <a:ext cx="2452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Simulación</a:t>
            </a:r>
            <a:endParaRPr lang="es-ES" sz="40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288793" y="1106796"/>
            <a:ext cx="2499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Los simuladores</a:t>
            </a:r>
            <a:endParaRPr lang="es-ES" sz="2800" i="1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578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335279" y="398910"/>
            <a:ext cx="2452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Simulación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431200" y="1106796"/>
            <a:ext cx="6261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Motor de simulación de estados cuánticos</a:t>
            </a:r>
            <a:endParaRPr lang="es-ES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Rectángulo"/>
              <p:cNvSpPr/>
              <p:nvPr/>
            </p:nvSpPr>
            <p:spPr>
              <a:xfrm>
                <a:off x="2444170" y="1988840"/>
                <a:ext cx="42734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/>
                          <a:ea typeface="Cambria Math"/>
                        </a:rPr>
                        <m:t>𝛼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24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s-E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s-ES" sz="2400" b="0" i="1" smtClean="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/>
                              <a:ea typeface="Cambria Math"/>
                            </a:rPr>
                            <m:t>β</m:t>
                          </m:r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s-ES" sz="2400" b="0" i="1" smtClean="0">
                          <a:latin typeface="Cambria Math"/>
                        </a:rPr>
                        <m:t>+</m:t>
                      </m:r>
                      <m:r>
                        <a:rPr lang="es-ES" sz="2400" i="1" smtClean="0">
                          <a:latin typeface="Cambria Math"/>
                          <a:ea typeface="Cambria Math"/>
                        </a:rPr>
                        <m:t>𝛾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s-ES" sz="2400" i="1">
                              <a:latin typeface="Cambria Math"/>
                            </a:rPr>
                            <m:t>+</m:t>
                          </m:r>
                          <m:r>
                            <a:rPr lang="el-G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6" name="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170" y="1988840"/>
                <a:ext cx="4273478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130263" r="-13980" b="-1947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1808291" y="2810321"/>
                <a:ext cx="55068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ES" sz="24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/>
                                </a:rPr>
                                <m:t>00</m:t>
                              </m:r>
                              <m:r>
                                <a:rPr lang="es-ES" sz="2400" b="0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s-ES" sz="2400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d>
                          <m:r>
                            <a:rPr lang="es-ES" sz="2400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s-ES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sz="2400" i="1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s-ES" sz="240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d>
                          <m:r>
                            <a:rPr lang="es-ES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s-ES" sz="2400" i="1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s-ES" sz="2400" i="1" smtClean="0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</m:d>
                          <m:r>
                            <a:rPr lang="es-ES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/>
                                </a:rPr>
                                <m:t>11</m:t>
                              </m:r>
                              <m:r>
                                <a:rPr lang="es-ES" sz="2400" i="1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s-ES" sz="2400" i="1" smtClean="0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291" y="2810321"/>
                <a:ext cx="5506892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9 Imagen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960" y="3752532"/>
            <a:ext cx="3681317" cy="298883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0 Rectángulo"/>
              <p:cNvSpPr/>
              <p:nvPr/>
            </p:nvSpPr>
            <p:spPr>
              <a:xfrm>
                <a:off x="179512" y="4832652"/>
                <a:ext cx="2460417" cy="728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200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0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s-ES" sz="2000" i="1">
                              <a:latin typeface="Cambria Math"/>
                            </a:rPr>
                            <m:t>00</m:t>
                          </m:r>
                          <m:r>
                            <a:rPr lang="es-ES" sz="20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sz="20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E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000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"/>
                          <m:endChr m:val="⟩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|</m:t>
                          </m:r>
                          <m:r>
                            <a:rPr lang="es-ES" sz="20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s-ES" sz="2000" i="1">
                              <a:latin typeface="Cambria Math"/>
                            </a:rPr>
                            <m:t>0</m:t>
                          </m:r>
                          <m:r>
                            <a:rPr lang="es-ES" sz="20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11" name="1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832652"/>
                <a:ext cx="2460417" cy="7280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12 CuadroTexto"/>
              <p:cNvSpPr txBox="1"/>
              <p:nvPr/>
            </p:nvSpPr>
            <p:spPr>
              <a:xfrm>
                <a:off x="6300192" y="4869160"/>
                <a:ext cx="2822247" cy="622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ES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000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f>
                                <m:fPr>
                                  <m:ctrlPr>
                                    <a:rPr lang="es-ES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ES" sz="16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s-ES" sz="1600" i="1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ES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  <m:r>
                            <a:rPr lang="es-ES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s-ES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i="1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f>
                                <m:fPr>
                                  <m:ctrlPr>
                                    <a:rPr lang="es-ES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ES" sz="14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s-ES" sz="1400" i="1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ES" sz="1400" i="1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  <m:r>
                            <a:rPr lang="es-ES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13" name="1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4869160"/>
                <a:ext cx="2822247" cy="62260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13 Flecha derecha"/>
          <p:cNvSpPr/>
          <p:nvPr/>
        </p:nvSpPr>
        <p:spPr>
          <a:xfrm>
            <a:off x="2655189" y="4890408"/>
            <a:ext cx="188619" cy="6125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Flecha derecha"/>
          <p:cNvSpPr/>
          <p:nvPr/>
        </p:nvSpPr>
        <p:spPr>
          <a:xfrm>
            <a:off x="6156176" y="4890408"/>
            <a:ext cx="188619" cy="6125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016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335279" y="398910"/>
            <a:ext cx="2452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Simulación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431200" y="1106796"/>
            <a:ext cx="6261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Motor de simulación de estados cuánticos</a:t>
            </a:r>
            <a:endParaRPr lang="es-ES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1636581" y="1866889"/>
                <a:ext cx="204039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400" dirty="0" smtClean="0"/>
                  <a:t>Puerta </a:t>
                </a:r>
                <a:r>
                  <a:rPr lang="es-ES" sz="2400" i="1" dirty="0" smtClean="0"/>
                  <a:t>P</a:t>
                </a:r>
                <a:r>
                  <a:rPr lang="es-ES" sz="2400" dirty="0" smtClean="0"/>
                  <a:t> sobre qubit </a:t>
                </a:r>
                <a:r>
                  <a:rPr lang="es-ES" sz="2400" i="1" dirty="0" smtClean="0"/>
                  <a:t>q</a:t>
                </a:r>
                <a:r>
                  <a:rPr lang="es-ES" sz="2400" dirty="0" smtClean="0"/>
                  <a:t> del estado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400" i="1" smtClean="0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Ψ</m:t>
                        </m:r>
                      </m:e>
                    </m:d>
                  </m:oMath>
                </a14:m>
                <a:endParaRPr lang="es-ES" sz="2400" dirty="0"/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581" y="1866889"/>
                <a:ext cx="2040399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3284" t="-4061" r="-19701" b="-7461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2676753" y="5786649"/>
                <a:ext cx="38345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s-E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0, 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ES" sz="20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ES" sz="20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b="0" i="1" smtClean="0">
                                      <a:latin typeface="Cambria Math"/>
                                    </a:rPr>
                                    <m:t>000</m:t>
                                  </m:r>
                                  <m: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  <m:t>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s-ES" sz="2000" b="0" i="1" smtClean="0">
                          <a:latin typeface="Cambria Math"/>
                          <a:ea typeface="Cambria Math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sz="2000" i="1">
                                  <a:latin typeface="Cambria Math"/>
                                </a:rPr>
                                <m:t>00</m:t>
                              </m:r>
                              <m:r>
                                <a:rPr lang="es-ES" sz="2000" i="1">
                                  <a:latin typeface="Cambria Math"/>
                                  <a:ea typeface="Cambria Math"/>
                                </a:rPr>
                                <m:t>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753" y="5786649"/>
                <a:ext cx="3834511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Flecha derecha"/>
          <p:cNvSpPr/>
          <p:nvPr/>
        </p:nvSpPr>
        <p:spPr>
          <a:xfrm>
            <a:off x="3877660" y="2351638"/>
            <a:ext cx="1368152" cy="230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CuadroTexto"/>
              <p:cNvSpPr txBox="1"/>
              <p:nvPr/>
            </p:nvSpPr>
            <p:spPr>
              <a:xfrm>
                <a:off x="5315378" y="2236221"/>
                <a:ext cx="23599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400" dirty="0" smtClean="0"/>
                  <a:t>Subrutina </a:t>
                </a:r>
                <a:r>
                  <a:rPr lang="es-ES" sz="2400" i="1" dirty="0" smtClean="0"/>
                  <a:t>P</a:t>
                </a:r>
                <a:r>
                  <a:rPr lang="es-ES" sz="2400" dirty="0" smtClean="0"/>
                  <a:t>(</a:t>
                </a:r>
                <a:r>
                  <a:rPr lang="es-ES" sz="2400" i="1" dirty="0" smtClean="0"/>
                  <a:t>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/>
                        <a:ea typeface="Cambria Math"/>
                      </a:rPr>
                      <m:t>Ψ</m:t>
                    </m:r>
                  </m:oMath>
                </a14:m>
                <a:r>
                  <a:rPr lang="es-ES" sz="2400" dirty="0" smtClean="0"/>
                  <a:t>)</a:t>
                </a:r>
                <a:endParaRPr lang="es-ES" sz="2400" dirty="0"/>
              </a:p>
            </p:txBody>
          </p:sp>
        </mc:Choice>
        <mc:Fallback xmlns=""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378" y="2236221"/>
                <a:ext cx="2359941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4134" t="-10526" r="-2842" b="-289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9 Imagen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855" y="3573016"/>
            <a:ext cx="5850309" cy="1584176"/>
          </a:xfrm>
          <a:prstGeom prst="rect">
            <a:avLst/>
          </a:prstGeom>
          <a:noFill/>
        </p:spPr>
      </p:pic>
      <p:cxnSp>
        <p:nvCxnSpPr>
          <p:cNvPr id="12" name="11 Conector recto"/>
          <p:cNvCxnSpPr/>
          <p:nvPr/>
        </p:nvCxnSpPr>
        <p:spPr>
          <a:xfrm>
            <a:off x="683568" y="3262830"/>
            <a:ext cx="77768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12 CuadroTexto"/>
              <p:cNvSpPr txBox="1"/>
              <p:nvPr/>
            </p:nvSpPr>
            <p:spPr>
              <a:xfrm>
                <a:off x="2644480" y="6197242"/>
                <a:ext cx="38345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s-E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/>
                            </a:rPr>
                            <m:t>2, 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ES" sz="20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ES" sz="20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b="0" i="1" smtClean="0">
                                      <a:latin typeface="Cambria Math"/>
                                    </a:rPr>
                                    <m:t>100</m:t>
                                  </m:r>
                                  <m: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  <m:t>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s-ES" sz="2000" b="0" i="1" smtClean="0">
                          <a:latin typeface="Cambria Math"/>
                          <a:ea typeface="Cambria Math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s-ES" sz="20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sz="2000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s-ES" sz="20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s-ES" sz="2000" i="1">
                                  <a:latin typeface="Cambria Math"/>
                                  <a:ea typeface="Cambria Math"/>
                                </a:rPr>
                                <m:t>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13" name="1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480" y="6197242"/>
                <a:ext cx="3834511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13 Flecha abajo"/>
          <p:cNvSpPr/>
          <p:nvPr/>
        </p:nvSpPr>
        <p:spPr>
          <a:xfrm>
            <a:off x="4113087" y="5078806"/>
            <a:ext cx="961844" cy="55744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651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335279" y="398910"/>
            <a:ext cx="2452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Simulación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110136" y="1106796"/>
            <a:ext cx="4903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Motor de simulación de circuitos</a:t>
            </a:r>
            <a:endParaRPr lang="es-ES" sz="2800" i="1" dirty="0"/>
          </a:p>
        </p:txBody>
      </p:sp>
      <p:cxnSp>
        <p:nvCxnSpPr>
          <p:cNvPr id="6" name="5 Conector recto"/>
          <p:cNvCxnSpPr/>
          <p:nvPr/>
        </p:nvCxnSpPr>
        <p:spPr>
          <a:xfrm flipV="1">
            <a:off x="2373422" y="2663351"/>
            <a:ext cx="4752528" cy="11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 flipV="1">
            <a:off x="2373422" y="3721644"/>
            <a:ext cx="47525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"/>
          <p:cNvSpPr/>
          <p:nvPr/>
        </p:nvSpPr>
        <p:spPr>
          <a:xfrm>
            <a:off x="2843808" y="2489997"/>
            <a:ext cx="360040" cy="3704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H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2843808" y="3536398"/>
            <a:ext cx="360040" cy="3704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H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5080724" y="2489997"/>
            <a:ext cx="360040" cy="3704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H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6199182" y="2489034"/>
            <a:ext cx="360040" cy="35994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/>
          </a:p>
        </p:txBody>
      </p:sp>
      <p:sp>
        <p:nvSpPr>
          <p:cNvPr id="32" name="31 Elipse"/>
          <p:cNvSpPr/>
          <p:nvPr/>
        </p:nvSpPr>
        <p:spPr>
          <a:xfrm>
            <a:off x="4075481" y="2621314"/>
            <a:ext cx="107858" cy="10785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Elipse"/>
          <p:cNvSpPr/>
          <p:nvPr/>
        </p:nvSpPr>
        <p:spPr>
          <a:xfrm>
            <a:off x="3995936" y="3577629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4" name="33 Conector recto"/>
          <p:cNvCxnSpPr>
            <a:stCxn id="32" idx="4"/>
          </p:cNvCxnSpPr>
          <p:nvPr/>
        </p:nvCxnSpPr>
        <p:spPr>
          <a:xfrm>
            <a:off x="4129410" y="2729172"/>
            <a:ext cx="10542" cy="11364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35 Rectángulo"/>
          <p:cNvSpPr/>
          <p:nvPr/>
        </p:nvSpPr>
        <p:spPr>
          <a:xfrm>
            <a:off x="2464599" y="2174957"/>
            <a:ext cx="1118458" cy="20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36 Rectángulo"/>
          <p:cNvSpPr/>
          <p:nvPr/>
        </p:nvSpPr>
        <p:spPr>
          <a:xfrm>
            <a:off x="3583057" y="2174957"/>
            <a:ext cx="1118458" cy="20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37 Rectángulo"/>
          <p:cNvSpPr/>
          <p:nvPr/>
        </p:nvSpPr>
        <p:spPr>
          <a:xfrm>
            <a:off x="4701515" y="2174957"/>
            <a:ext cx="1118458" cy="20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9" name="38 Rectángulo"/>
          <p:cNvSpPr/>
          <p:nvPr/>
        </p:nvSpPr>
        <p:spPr>
          <a:xfrm>
            <a:off x="5819973" y="2174957"/>
            <a:ext cx="1118458" cy="20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0" name="39 CuadroTexto"/>
          <p:cNvSpPr txBox="1"/>
          <p:nvPr/>
        </p:nvSpPr>
        <p:spPr>
          <a:xfrm>
            <a:off x="1627510" y="1778104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err="1" smtClean="0"/>
              <a:t>Array</a:t>
            </a:r>
            <a:r>
              <a:rPr lang="es-ES" sz="2000" dirty="0"/>
              <a:t>{</a:t>
            </a:r>
            <a:endParaRPr lang="es-ES" sz="2000" i="1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538214" y="1778104"/>
            <a:ext cx="959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Etapa 0</a:t>
            </a:r>
            <a:endParaRPr lang="es-ES" sz="20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3655094" y="1774847"/>
            <a:ext cx="959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Etapa 1</a:t>
            </a:r>
            <a:endParaRPr lang="es-ES" sz="20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4781157" y="1778104"/>
            <a:ext cx="959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Etapa 2</a:t>
            </a:r>
            <a:endParaRPr lang="es-ES" sz="20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5899615" y="1778104"/>
            <a:ext cx="959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Etapa 3</a:t>
            </a:r>
            <a:endParaRPr lang="es-ES" sz="2000" dirty="0"/>
          </a:p>
        </p:txBody>
      </p:sp>
      <p:sp>
        <p:nvSpPr>
          <p:cNvPr id="46" name="45 CuadroTexto"/>
          <p:cNvSpPr txBox="1"/>
          <p:nvPr/>
        </p:nvSpPr>
        <p:spPr>
          <a:xfrm>
            <a:off x="6938431" y="1774847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}</a:t>
            </a:r>
            <a:endParaRPr lang="es-ES" sz="20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439108" y="1790916"/>
            <a:ext cx="1188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Circuito =</a:t>
            </a:r>
            <a:endParaRPr lang="es-ES" sz="2000" b="1" dirty="0"/>
          </a:p>
        </p:txBody>
      </p:sp>
      <p:grpSp>
        <p:nvGrpSpPr>
          <p:cNvPr id="74" name="73 Grupo"/>
          <p:cNvGrpSpPr/>
          <p:nvPr/>
        </p:nvGrpSpPr>
        <p:grpSpPr>
          <a:xfrm>
            <a:off x="4283968" y="4613066"/>
            <a:ext cx="2516076" cy="1840270"/>
            <a:chOff x="2631988" y="4817039"/>
            <a:chExt cx="2516076" cy="1840270"/>
          </a:xfrm>
        </p:grpSpPr>
        <p:sp>
          <p:nvSpPr>
            <p:cNvPr id="52" name="51 CuadroTexto"/>
            <p:cNvSpPr txBox="1"/>
            <p:nvPr/>
          </p:nvSpPr>
          <p:spPr>
            <a:xfrm>
              <a:off x="2631988" y="4818806"/>
              <a:ext cx="9686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 smtClean="0"/>
                <a:t>Etapa =</a:t>
              </a:r>
              <a:endParaRPr lang="es-ES" sz="2000" b="1" dirty="0"/>
            </a:p>
          </p:txBody>
        </p:sp>
        <p:cxnSp>
          <p:nvCxnSpPr>
            <p:cNvPr id="57" name="56 Conector recto"/>
            <p:cNvCxnSpPr/>
            <p:nvPr/>
          </p:nvCxnSpPr>
          <p:spPr>
            <a:xfrm>
              <a:off x="4457725" y="5572693"/>
              <a:ext cx="6903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>
              <a:off x="4457725" y="6299580"/>
              <a:ext cx="6903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58 Rectángulo"/>
            <p:cNvSpPr/>
            <p:nvPr/>
          </p:nvSpPr>
          <p:spPr>
            <a:xfrm>
              <a:off x="4646379" y="5388025"/>
              <a:ext cx="360040" cy="3704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H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60" name="59 Rectángulo"/>
            <p:cNvSpPr/>
            <p:nvPr/>
          </p:nvSpPr>
          <p:spPr>
            <a:xfrm>
              <a:off x="4646379" y="6114333"/>
              <a:ext cx="360040" cy="3704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H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69" name="68 CuadroTexto"/>
            <p:cNvSpPr txBox="1"/>
            <p:nvPr/>
          </p:nvSpPr>
          <p:spPr>
            <a:xfrm>
              <a:off x="3457320" y="5373216"/>
              <a:ext cx="10647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 smtClean="0"/>
                <a:t>Puerta 0</a:t>
              </a:r>
              <a:endParaRPr lang="es-ES" sz="2000" dirty="0"/>
            </a:p>
          </p:txBody>
        </p:sp>
        <p:sp>
          <p:nvSpPr>
            <p:cNvPr id="70" name="69 CuadroTexto"/>
            <p:cNvSpPr txBox="1"/>
            <p:nvPr/>
          </p:nvSpPr>
          <p:spPr>
            <a:xfrm>
              <a:off x="3457320" y="6099525"/>
              <a:ext cx="10647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 smtClean="0"/>
                <a:t>Puerta 1</a:t>
              </a:r>
              <a:endParaRPr lang="es-ES" sz="2000" dirty="0"/>
            </a:p>
          </p:txBody>
        </p:sp>
        <p:sp>
          <p:nvSpPr>
            <p:cNvPr id="71" name="70 CuadroTexto"/>
            <p:cNvSpPr txBox="1"/>
            <p:nvPr/>
          </p:nvSpPr>
          <p:spPr>
            <a:xfrm>
              <a:off x="3496084" y="4817039"/>
              <a:ext cx="7569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i="1" dirty="0" err="1" smtClean="0"/>
                <a:t>Array</a:t>
              </a:r>
              <a:endParaRPr lang="es-ES" sz="2000" i="1" dirty="0" smtClean="0"/>
            </a:p>
          </p:txBody>
        </p:sp>
        <p:sp>
          <p:nvSpPr>
            <p:cNvPr id="72" name="71 CuadroTexto"/>
            <p:cNvSpPr txBox="1"/>
            <p:nvPr/>
          </p:nvSpPr>
          <p:spPr>
            <a:xfrm>
              <a:off x="3665678" y="5200733"/>
              <a:ext cx="492443" cy="1724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s-ES" sz="2000" dirty="0" smtClean="0"/>
                <a:t>{</a:t>
              </a:r>
              <a:endParaRPr lang="es-ES" dirty="0"/>
            </a:p>
          </p:txBody>
        </p:sp>
        <p:sp>
          <p:nvSpPr>
            <p:cNvPr id="73" name="72 CuadroTexto"/>
            <p:cNvSpPr txBox="1"/>
            <p:nvPr/>
          </p:nvSpPr>
          <p:spPr>
            <a:xfrm>
              <a:off x="3690896" y="6484826"/>
              <a:ext cx="492443" cy="1724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s-ES" sz="2000" dirty="0"/>
                <a:t>}</a:t>
              </a:r>
              <a:endParaRPr lang="es-ES" dirty="0"/>
            </a:p>
          </p:txBody>
        </p:sp>
      </p:grpSp>
      <p:cxnSp>
        <p:nvCxnSpPr>
          <p:cNvPr id="76" name="75 Conector angular"/>
          <p:cNvCxnSpPr>
            <a:stCxn id="36" idx="2"/>
            <a:endCxn id="52" idx="1"/>
          </p:cNvCxnSpPr>
          <p:nvPr/>
        </p:nvCxnSpPr>
        <p:spPr>
          <a:xfrm rot="16200000" flipH="1">
            <a:off x="3342045" y="3872964"/>
            <a:ext cx="623707" cy="126014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76 Rectángulo"/>
              <p:cNvSpPr/>
              <p:nvPr/>
            </p:nvSpPr>
            <p:spPr>
              <a:xfrm>
                <a:off x="1136737" y="2998403"/>
                <a:ext cx="12366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s-E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|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𝑒𝑛𝑡𝑟𝑎𝑑𝑎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7" name="7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737" y="2998403"/>
                <a:ext cx="123668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121667" r="-38424" b="-188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77 Rectángulo"/>
              <p:cNvSpPr/>
              <p:nvPr/>
            </p:nvSpPr>
            <p:spPr>
              <a:xfrm>
                <a:off x="6938430" y="2998403"/>
                <a:ext cx="1042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s-E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|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𝑠𝑎𝑙𝑖𝑑𝑎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8" name="7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430" y="2998403"/>
                <a:ext cx="104272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21667" r="-45614" b="-188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914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083209" y="1124744"/>
            <a:ext cx="501021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 smtClean="0"/>
              <a:t>1</a:t>
            </a:r>
          </a:p>
          <a:p>
            <a:pPr algn="ctr"/>
            <a:r>
              <a:rPr lang="es-ES" sz="4400" dirty="0" smtClean="0"/>
              <a:t>Información cuántica</a:t>
            </a:r>
            <a:endParaRPr lang="es-ES" sz="4400" dirty="0"/>
          </a:p>
        </p:txBody>
      </p:sp>
      <p:pic>
        <p:nvPicPr>
          <p:cNvPr id="5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653" y="3789040"/>
            <a:ext cx="6775319" cy="1549998"/>
          </a:xfrm>
          <a:prstGeom prst="rect">
            <a:avLst/>
          </a:prstGeom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30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CuadroTexto"/>
          <p:cNvSpPr txBox="1"/>
          <p:nvPr/>
        </p:nvSpPr>
        <p:spPr>
          <a:xfrm>
            <a:off x="3335279" y="398910"/>
            <a:ext cx="2452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Simulación</a:t>
            </a:r>
            <a:endParaRPr lang="es-ES" sz="40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2008570" y="1098512"/>
            <a:ext cx="5106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Motor de simulación de hardware</a:t>
            </a:r>
            <a:endParaRPr lang="es-ES" sz="2800" i="1" dirty="0"/>
          </a:p>
        </p:txBody>
      </p:sp>
      <p:grpSp>
        <p:nvGrpSpPr>
          <p:cNvPr id="5" name="4 Grupo"/>
          <p:cNvGrpSpPr/>
          <p:nvPr/>
        </p:nvGrpSpPr>
        <p:grpSpPr>
          <a:xfrm>
            <a:off x="2210502" y="1907761"/>
            <a:ext cx="4702470" cy="800089"/>
            <a:chOff x="2173786" y="1912832"/>
            <a:chExt cx="4702470" cy="800089"/>
          </a:xfrm>
        </p:grpSpPr>
        <p:sp>
          <p:nvSpPr>
            <p:cNvPr id="3" name="2 Flecha derecha"/>
            <p:cNvSpPr/>
            <p:nvPr/>
          </p:nvSpPr>
          <p:spPr>
            <a:xfrm>
              <a:off x="5436096" y="1912832"/>
              <a:ext cx="1440160" cy="800089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ysClr val="windowText" lastClr="000000"/>
                  </a:solidFill>
                </a:rPr>
                <a:t>Respuesta</a:t>
              </a:r>
              <a:endParaRPr lang="es-E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1 Rectángulo"/>
            <p:cNvSpPr/>
            <p:nvPr/>
          </p:nvSpPr>
          <p:spPr>
            <a:xfrm>
              <a:off x="3635896" y="1988840"/>
              <a:ext cx="1800200" cy="648072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i="1" dirty="0" err="1" smtClean="0">
                  <a:solidFill>
                    <a:schemeClr val="tx1"/>
                  </a:solidFill>
                </a:rPr>
                <a:t>Device</a:t>
              </a:r>
              <a:endParaRPr lang="es-ES" i="1" dirty="0">
                <a:solidFill>
                  <a:schemeClr val="tx1"/>
                </a:solidFill>
              </a:endParaRPr>
            </a:p>
          </p:txBody>
        </p:sp>
        <p:sp>
          <p:nvSpPr>
            <p:cNvPr id="4" name="3 Flecha derecha"/>
            <p:cNvSpPr/>
            <p:nvPr/>
          </p:nvSpPr>
          <p:spPr>
            <a:xfrm>
              <a:off x="2173786" y="1912832"/>
              <a:ext cx="1440158" cy="80008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ysClr val="windowText" lastClr="000000"/>
                  </a:solidFill>
                </a:rPr>
                <a:t>Estímulo</a:t>
              </a:r>
            </a:p>
          </p:txBody>
        </p:sp>
      </p:grpSp>
      <p:sp>
        <p:nvSpPr>
          <p:cNvPr id="6" name="5 Elipse"/>
          <p:cNvSpPr/>
          <p:nvPr/>
        </p:nvSpPr>
        <p:spPr>
          <a:xfrm>
            <a:off x="1331640" y="4388540"/>
            <a:ext cx="1036970" cy="10369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ysClr val="windowText" lastClr="000000"/>
                </a:solidFill>
              </a:rPr>
              <a:t>Reloj</a:t>
            </a:r>
            <a:endParaRPr lang="es-ES" dirty="0">
              <a:solidFill>
                <a:sysClr val="windowText" lastClr="000000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425831" y="3690035"/>
            <a:ext cx="720079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D1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425831" y="4777438"/>
            <a:ext cx="720079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D2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425830" y="5878342"/>
            <a:ext cx="720079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D3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4851225" y="4262540"/>
            <a:ext cx="720079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D4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5244544" y="5442481"/>
            <a:ext cx="720079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D5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6507410" y="4518127"/>
            <a:ext cx="720079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D6</a:t>
            </a:r>
            <a:endParaRPr lang="es-ES" sz="2400" dirty="0">
              <a:solidFill>
                <a:schemeClr val="tx1"/>
              </a:solidFill>
            </a:endParaRPr>
          </a:p>
        </p:txBody>
      </p:sp>
      <p:cxnSp>
        <p:nvCxnSpPr>
          <p:cNvPr id="9" name="8 Conector angular"/>
          <p:cNvCxnSpPr>
            <a:stCxn id="6" idx="6"/>
            <a:endCxn id="7" idx="1"/>
          </p:cNvCxnSpPr>
          <p:nvPr/>
        </p:nvCxnSpPr>
        <p:spPr>
          <a:xfrm flipV="1">
            <a:off x="2368610" y="4014071"/>
            <a:ext cx="1057221" cy="892954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angular"/>
          <p:cNvCxnSpPr>
            <a:stCxn id="6" idx="6"/>
            <a:endCxn id="11" idx="1"/>
          </p:cNvCxnSpPr>
          <p:nvPr/>
        </p:nvCxnSpPr>
        <p:spPr>
          <a:xfrm>
            <a:off x="2368610" y="4907025"/>
            <a:ext cx="1057220" cy="1295353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angular"/>
          <p:cNvCxnSpPr>
            <a:stCxn id="6" idx="6"/>
            <a:endCxn id="10" idx="1"/>
          </p:cNvCxnSpPr>
          <p:nvPr/>
        </p:nvCxnSpPr>
        <p:spPr>
          <a:xfrm>
            <a:off x="2368610" y="4907025"/>
            <a:ext cx="1057221" cy="194449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angular"/>
          <p:cNvCxnSpPr>
            <a:stCxn id="7" idx="3"/>
            <a:endCxn id="12" idx="1"/>
          </p:cNvCxnSpPr>
          <p:nvPr/>
        </p:nvCxnSpPr>
        <p:spPr>
          <a:xfrm>
            <a:off x="4145910" y="4014071"/>
            <a:ext cx="705315" cy="57250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angular"/>
          <p:cNvCxnSpPr>
            <a:stCxn id="10" idx="3"/>
            <a:endCxn id="12" idx="1"/>
          </p:cNvCxnSpPr>
          <p:nvPr/>
        </p:nvCxnSpPr>
        <p:spPr>
          <a:xfrm flipV="1">
            <a:off x="4145910" y="4586576"/>
            <a:ext cx="705315" cy="51489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angular"/>
          <p:cNvCxnSpPr>
            <a:stCxn id="12" idx="3"/>
            <a:endCxn id="14" idx="1"/>
          </p:cNvCxnSpPr>
          <p:nvPr/>
        </p:nvCxnSpPr>
        <p:spPr>
          <a:xfrm>
            <a:off x="5571304" y="4586576"/>
            <a:ext cx="936106" cy="25558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angular"/>
          <p:cNvCxnSpPr>
            <a:stCxn id="11" idx="3"/>
            <a:endCxn id="13" idx="1"/>
          </p:cNvCxnSpPr>
          <p:nvPr/>
        </p:nvCxnSpPr>
        <p:spPr>
          <a:xfrm flipV="1">
            <a:off x="4145909" y="5766517"/>
            <a:ext cx="1098635" cy="43586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Rectángulo"/>
          <p:cNvSpPr/>
          <p:nvPr/>
        </p:nvSpPr>
        <p:spPr>
          <a:xfrm>
            <a:off x="3203848" y="3517298"/>
            <a:ext cx="1080832" cy="316835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37 Rectángulo"/>
          <p:cNvSpPr/>
          <p:nvPr/>
        </p:nvSpPr>
        <p:spPr>
          <a:xfrm>
            <a:off x="4572000" y="3517298"/>
            <a:ext cx="1467357" cy="316835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38 Rectángulo"/>
          <p:cNvSpPr/>
          <p:nvPr/>
        </p:nvSpPr>
        <p:spPr>
          <a:xfrm>
            <a:off x="6300192" y="3517298"/>
            <a:ext cx="1080120" cy="316835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41 CuadroTexto"/>
          <p:cNvSpPr txBox="1"/>
          <p:nvPr/>
        </p:nvSpPr>
        <p:spPr>
          <a:xfrm>
            <a:off x="3067284" y="2852936"/>
            <a:ext cx="1353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/>
              <a:t>1</a:t>
            </a:r>
            <a:r>
              <a:rPr lang="es-ES" sz="2000" dirty="0" smtClean="0"/>
              <a:t>º</a:t>
            </a:r>
          </a:p>
          <a:p>
            <a:pPr algn="ctr"/>
            <a:r>
              <a:rPr lang="es-ES" sz="2000" dirty="0" smtClean="0"/>
              <a:t>(Síncronos)</a:t>
            </a:r>
            <a:endParaRPr lang="es-ES" sz="20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5093921" y="3117188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 smtClean="0"/>
              <a:t>2º</a:t>
            </a:r>
            <a:endParaRPr lang="es-ES" sz="20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6655692" y="3117188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 smtClean="0"/>
              <a:t>3º</a:t>
            </a:r>
            <a:endParaRPr lang="es-ES" sz="2000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062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2253237" y="1124744"/>
            <a:ext cx="467018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 smtClean="0"/>
              <a:t>4</a:t>
            </a:r>
          </a:p>
          <a:p>
            <a:pPr algn="ctr"/>
            <a:r>
              <a:rPr lang="es-ES" sz="4400" dirty="0" smtClean="0"/>
              <a:t>Arquitectura </a:t>
            </a:r>
            <a:r>
              <a:rPr lang="es-ES" sz="4400" dirty="0" err="1" smtClean="0"/>
              <a:t>qMIPS</a:t>
            </a:r>
            <a:endParaRPr lang="es-ES" sz="44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543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433878" y="398910"/>
            <a:ext cx="4255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Arquitectura </a:t>
            </a:r>
            <a:r>
              <a:rPr lang="es-ES" sz="4000" dirty="0" err="1" smtClean="0"/>
              <a:t>qMIPS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943665" y="1106796"/>
            <a:ext cx="3236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La arquitectura MIPS</a:t>
            </a:r>
            <a:endParaRPr lang="es-ES" sz="2800" i="1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530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433878" y="398910"/>
            <a:ext cx="4255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Arquitectura </a:t>
            </a:r>
            <a:r>
              <a:rPr lang="es-ES" sz="4000" dirty="0" err="1" smtClean="0"/>
              <a:t>qMIPS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850690" y="1106796"/>
            <a:ext cx="3422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Arquitectura simulada</a:t>
            </a:r>
            <a:endParaRPr lang="es-ES" sz="2800" i="1" dirty="0"/>
          </a:p>
        </p:txBody>
      </p:sp>
      <p:pic>
        <p:nvPicPr>
          <p:cNvPr id="1026" name="Picture 2" descr="C:\Users\Jaime\Desktop\qMIP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35" y="1652092"/>
            <a:ext cx="8279802" cy="50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55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433878" y="398910"/>
            <a:ext cx="4255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Arquitectura </a:t>
            </a:r>
            <a:r>
              <a:rPr lang="es-ES" sz="4000" dirty="0" err="1" smtClean="0"/>
              <a:t>qMIPS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989062" y="1106796"/>
            <a:ext cx="314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La unidad de control</a:t>
            </a:r>
            <a:endParaRPr lang="es-ES" sz="2800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35" y="2060848"/>
            <a:ext cx="7707201" cy="452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61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aime\Desktop\im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7" y="1700808"/>
            <a:ext cx="6143625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2433878" y="398910"/>
            <a:ext cx="4255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Arquitectura </a:t>
            </a:r>
            <a:r>
              <a:rPr lang="es-ES" sz="4000" dirty="0" err="1" smtClean="0"/>
              <a:t>qMIPS</a:t>
            </a:r>
            <a:endParaRPr lang="es-ES" sz="4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2400282" y="1091538"/>
            <a:ext cx="4343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La unidad funcional cuántica</a:t>
            </a:r>
            <a:endParaRPr lang="es-ES" sz="2800" i="1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58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433878" y="398910"/>
            <a:ext cx="4255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Arquitectura </a:t>
            </a:r>
            <a:r>
              <a:rPr lang="es-ES" sz="4000" dirty="0" err="1" smtClean="0"/>
              <a:t>qMIPS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653938" y="1106796"/>
            <a:ext cx="3815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Las instrucciones clásicas</a:t>
            </a:r>
            <a:endParaRPr lang="es-ES" sz="2800" i="1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286357"/>
              </p:ext>
            </p:extLst>
          </p:nvPr>
        </p:nvGraphicFramePr>
        <p:xfrm>
          <a:off x="2242185" y="1760176"/>
          <a:ext cx="4659630" cy="4837176"/>
        </p:xfrm>
        <a:graphic>
          <a:graphicData uri="http://schemas.openxmlformats.org/drawingml/2006/table">
            <a:tbl>
              <a:tblPr firstRow="1" firstCol="1" bandRow="1"/>
              <a:tblGrid>
                <a:gridCol w="1689100"/>
                <a:gridCol w="297053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Instrucción</a:t>
                      </a:r>
                      <a:endParaRPr lang="es-E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130175" indent="-1301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Resumen</a:t>
                      </a:r>
                      <a:endParaRPr lang="es-E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add Rd, Rs,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Rs + Rt (con desbordamiento)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addu Rd, Rs,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Rs + Rt (sin  desbordamiento)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sub  Rd, Rs,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Rs - Rt (con desbordamiento)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subu Rd, Rs,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Rs - Rt (sin desbordamiento)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mult Rd, Rs,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Rs x Rt(bajos); RHigh &lt;- Rs x Rt (altos)</a:t>
                      </a:r>
                      <a:endParaRPr lang="es-E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div Rd, Rs,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Rs / Rt(entera); RHigh &lt;- Rs / Rt (resto)</a:t>
                      </a:r>
                      <a:endParaRPr lang="es-E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divu Rd, Rs,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Rs / Rt(entera); RHigh &lt;- Rs / Rt (resto)</a:t>
                      </a:r>
                      <a:endParaRPr lang="es-E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and Rd, Rs,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Rs AND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or  Rd, Rs,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Rs OR 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xor  Rd, Rs,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Rs XOR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nor  Rd, Rs,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Rs NOR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slt Rd, Rs,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&lt;- 1 si Rs &gt; Rt; sino Rd &lt;- 0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addi Rd, Rs, 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Rs + C (con desbordamiento)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lw Rd, C(Rs)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Rd &lt;- mem[Rs + C]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sw C(Rd), 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mem[Rd + C] &lt;- 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jr 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PC &lt;- 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j C (o etiqueta)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PC &lt;- 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jal C (o etiqueta)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R31 &lt;- PC + 4; PC &lt;- 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beq Rs, Rt, C (o etiqueta)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PC &lt;- PC + C si Rs =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bne Rs, Rt, C (o etiqueta)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PC &lt;- PC + C si Rs ≠ 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trap 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Excepcion 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/>
                          <a:ea typeface="Calibri"/>
                          <a:cs typeface="Times New Roman"/>
                        </a:rPr>
                        <a:t>mfhi 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Rs</a:t>
                      </a:r>
                      <a:r>
                        <a:rPr lang="es-ES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&lt;- </a:t>
                      </a:r>
                      <a:r>
                        <a:rPr lang="es-ES" sz="12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RHigh</a:t>
                      </a:r>
                      <a:endParaRPr lang="es-E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053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433878" y="398910"/>
            <a:ext cx="4255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Arquitectura </a:t>
            </a:r>
            <a:r>
              <a:rPr lang="es-ES" sz="4000" dirty="0" err="1" smtClean="0"/>
              <a:t>qMIPS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521850" y="1106796"/>
            <a:ext cx="4079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Las instrucciones cuánticas</a:t>
            </a:r>
            <a:endParaRPr lang="es-ES" sz="2800" i="1" dirty="0"/>
          </a:p>
        </p:txBody>
      </p:sp>
      <p:pic>
        <p:nvPicPr>
          <p:cNvPr id="5138" name="Picture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978" y="1844824"/>
            <a:ext cx="774002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27</a:t>
            </a:fld>
            <a:endParaRPr lang="es-ES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807563"/>
              </p:ext>
            </p:extLst>
          </p:nvPr>
        </p:nvGraphicFramePr>
        <p:xfrm>
          <a:off x="1403978" y="5972128"/>
          <a:ext cx="6480390" cy="841248"/>
        </p:xfrm>
        <a:graphic>
          <a:graphicData uri="http://schemas.openxmlformats.org/drawingml/2006/table">
            <a:tbl>
              <a:tblPr firstRow="1" firstCol="1" bandRow="1"/>
              <a:tblGrid>
                <a:gridCol w="2349120"/>
                <a:gridCol w="4131270"/>
              </a:tblGrid>
              <a:tr h="1644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Instrucción</a:t>
                      </a:r>
                      <a:endParaRPr lang="es-E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130175" indent="-1301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Resumen</a:t>
                      </a:r>
                      <a:endParaRPr lang="es-E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qoff</a:t>
                      </a:r>
                      <a:endParaRPr lang="es-E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Excepcion</a:t>
                      </a:r>
                      <a:r>
                        <a:rPr lang="es-E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qcnt</a:t>
                      </a:r>
                      <a:endParaRPr lang="es-E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Rs</a:t>
                      </a:r>
                      <a:r>
                        <a:rPr lang="es-E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&lt;- </a:t>
                      </a:r>
                      <a:r>
                        <a:rPr lang="es-ES" sz="16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RHigh</a:t>
                      </a:r>
                      <a:endParaRPr lang="es-E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12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764004" y="1124744"/>
            <a:ext cx="564866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/>
              <a:t>5</a:t>
            </a:r>
            <a:endParaRPr lang="es-ES" sz="4400" dirty="0" smtClean="0"/>
          </a:p>
          <a:p>
            <a:pPr algn="ctr"/>
            <a:r>
              <a:rPr lang="es-ES" sz="4400" dirty="0" smtClean="0"/>
              <a:t>El algoritmo de </a:t>
            </a:r>
            <a:r>
              <a:rPr lang="es-ES" sz="4400" dirty="0" err="1" smtClean="0"/>
              <a:t>Deutsch</a:t>
            </a:r>
            <a:endParaRPr lang="es-ES" sz="44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925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979712" y="404664"/>
            <a:ext cx="5140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El algoritmo de </a:t>
            </a:r>
            <a:r>
              <a:rPr lang="es-ES" sz="4000" dirty="0" err="1" smtClean="0"/>
              <a:t>Deutsch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744985" y="1112550"/>
            <a:ext cx="3610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El problema de </a:t>
            </a:r>
            <a:r>
              <a:rPr lang="es-ES" sz="2800" i="1" dirty="0" err="1" smtClean="0"/>
              <a:t>Deutsch</a:t>
            </a:r>
            <a:endParaRPr lang="es-ES" sz="28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2456477" y="2161888"/>
            <a:ext cx="4187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Las cuatro funciones binarias de un bit</a:t>
            </a:r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683568" y="2924944"/>
                <a:ext cx="34649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/>
                        </a:rPr>
                        <m:t>𝐶𝑜𝑛𝑠𝑡𝑎𝑛𝑡𝑒</m:t>
                      </m:r>
                      <m:r>
                        <a:rPr lang="es-ES" sz="2400" b="0" i="1" smtClean="0">
                          <a:latin typeface="Cambria Math"/>
                        </a:rPr>
                        <m:t> </m:t>
                      </m:r>
                      <m:r>
                        <a:rPr lang="es-ES" sz="2400" b="0" i="1" smtClean="0">
                          <a:latin typeface="Cambria Math"/>
                        </a:rPr>
                        <m:t>𝑎</m:t>
                      </m:r>
                      <m:r>
                        <a:rPr lang="es-ES" sz="2400" b="0" i="1" smtClean="0">
                          <a:latin typeface="Cambria Math"/>
                        </a:rPr>
                        <m:t> 0:</m:t>
                      </m:r>
                      <m:r>
                        <a:rPr lang="es-E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E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s-ES" sz="2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924944"/>
                <a:ext cx="3464923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701502" y="3727375"/>
                <a:ext cx="34649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/>
                        </a:rPr>
                        <m:t>𝐶𝑜𝑛𝑠𝑡𝑎𝑛𝑡𝑒</m:t>
                      </m:r>
                      <m:r>
                        <a:rPr lang="es-ES" sz="2400" b="0" i="1" smtClean="0">
                          <a:latin typeface="Cambria Math"/>
                        </a:rPr>
                        <m:t> </m:t>
                      </m:r>
                      <m:r>
                        <a:rPr lang="es-ES" sz="2400" b="0" i="1" smtClean="0">
                          <a:latin typeface="Cambria Math"/>
                        </a:rPr>
                        <m:t>𝑎</m:t>
                      </m:r>
                      <m:r>
                        <a:rPr lang="es-ES" sz="2400" b="0" i="1" smtClean="0">
                          <a:latin typeface="Cambria Math"/>
                        </a:rPr>
                        <m:t> 1:</m:t>
                      </m:r>
                      <m:r>
                        <a:rPr lang="es-E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E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s-ES" sz="24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02" y="3727375"/>
                <a:ext cx="346492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CuadroTexto"/>
              <p:cNvSpPr txBox="1"/>
              <p:nvPr/>
            </p:nvSpPr>
            <p:spPr>
              <a:xfrm>
                <a:off x="5381057" y="2924944"/>
                <a:ext cx="29471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/>
                        </a:rPr>
                        <m:t>𝐼𝑑𝑒𝑛𝑡𝑖𝑑𝑎𝑑</m:t>
                      </m:r>
                      <m:r>
                        <a:rPr lang="es-ES" sz="2400" b="0" i="1" smtClean="0">
                          <a:latin typeface="Cambria Math"/>
                        </a:rPr>
                        <m:t>:</m:t>
                      </m:r>
                      <m:r>
                        <a:rPr lang="es-E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E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s-ES" sz="2400" b="0" i="1" smtClean="0">
                          <a:latin typeface="Cambria Math"/>
                        </a:rPr>
                        <m:t>=</m:t>
                      </m:r>
                      <m:r>
                        <a:rPr lang="es-ES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057" y="2924944"/>
                <a:ext cx="294715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9 CuadroTexto"/>
              <p:cNvSpPr txBox="1"/>
              <p:nvPr/>
            </p:nvSpPr>
            <p:spPr>
              <a:xfrm>
                <a:off x="5440047" y="3727375"/>
                <a:ext cx="28881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/>
                        </a:rPr>
                        <m:t>𝑁𝑒𝑔𝑎𝑐𝑖</m:t>
                      </m:r>
                      <m:r>
                        <a:rPr lang="es-ES" sz="2400" b="0" i="1" smtClean="0">
                          <a:latin typeface="Cambria Math"/>
                        </a:rPr>
                        <m:t>ó</m:t>
                      </m:r>
                      <m:r>
                        <a:rPr lang="es-ES" sz="2400" b="0" i="1" smtClean="0">
                          <a:latin typeface="Cambria Math"/>
                        </a:rPr>
                        <m:t>𝑛</m:t>
                      </m:r>
                      <m:r>
                        <a:rPr lang="es-ES" sz="2400" b="0" i="1" smtClean="0">
                          <a:latin typeface="Cambria Math"/>
                        </a:rPr>
                        <m:t>:</m:t>
                      </m:r>
                      <m:r>
                        <a:rPr lang="es-E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E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s-ES" sz="24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ES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ES" sz="24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10" name="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047" y="3727375"/>
                <a:ext cx="2888163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11181" b="-1710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10 CuadroTexto"/>
          <p:cNvSpPr txBox="1"/>
          <p:nvPr/>
        </p:nvSpPr>
        <p:spPr>
          <a:xfrm>
            <a:off x="1500169" y="4521438"/>
            <a:ext cx="1831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Constantes</a:t>
            </a:r>
            <a:endParaRPr lang="es-ES" sz="28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851153" y="4521438"/>
            <a:ext cx="2006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Equilibradas</a:t>
            </a:r>
            <a:endParaRPr lang="es-ES" sz="2800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092677" y="5229200"/>
            <a:ext cx="7079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i="1" dirty="0" smtClean="0"/>
              <a:t>“Dado un oráculo (o caja negra) que ejecuta una de las cuatro funciones binarias de un bit, decidir si esta es constante o equilibrada”</a:t>
            </a:r>
            <a:endParaRPr lang="es-ES" sz="2400" i="1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658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1282112" y="2283813"/>
            <a:ext cx="2269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Física clásica</a:t>
            </a:r>
            <a:endParaRPr lang="es-ES" sz="32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1126107" y="5364505"/>
            <a:ext cx="2581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Física cuántica</a:t>
            </a:r>
            <a:endParaRPr lang="es-ES" sz="3200" dirty="0"/>
          </a:p>
        </p:txBody>
      </p:sp>
      <p:sp>
        <p:nvSpPr>
          <p:cNvPr id="11" name="10 Flecha abajo"/>
          <p:cNvSpPr/>
          <p:nvPr/>
        </p:nvSpPr>
        <p:spPr>
          <a:xfrm>
            <a:off x="1837845" y="2883446"/>
            <a:ext cx="1158320" cy="2495917"/>
          </a:xfrm>
          <a:prstGeom prst="down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ES" sz="2400" b="1" dirty="0" smtClean="0">
                <a:solidFill>
                  <a:sysClr val="windowText" lastClr="000000"/>
                </a:solidFill>
              </a:rPr>
              <a:t>Miniaturización</a:t>
            </a:r>
            <a:endParaRPr lang="es-E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157329" y="1143611"/>
            <a:ext cx="4784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El ¿límite? en la miniaturización</a:t>
            </a:r>
            <a:endParaRPr lang="es-ES" sz="2800" i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4298094" y="2060848"/>
            <a:ext cx="2465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Partículas bien definidas</a:t>
            </a:r>
            <a:endParaRPr lang="es-ES" dirty="0"/>
          </a:p>
        </p:txBody>
      </p:sp>
      <p:sp>
        <p:nvSpPr>
          <p:cNvPr id="16" name="15 CuadroTexto"/>
          <p:cNvSpPr txBox="1"/>
          <p:nvPr/>
        </p:nvSpPr>
        <p:spPr>
          <a:xfrm>
            <a:off x="4549619" y="2446784"/>
            <a:ext cx="3221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Sistemas fácilmente observables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995936" y="2918003"/>
            <a:ext cx="177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Estados robustos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6503657" y="4936986"/>
            <a:ext cx="192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¿Partícula o onda?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3995936" y="5169478"/>
            <a:ext cx="342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Estados extremadamente frágiles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835636" y="5579948"/>
            <a:ext cx="319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Observar un sistema lo modifica</a:t>
            </a:r>
            <a:endParaRPr lang="es-E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399412" y="3259037"/>
            <a:ext cx="206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Posición y velocidad</a:t>
            </a: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3865232" y="6135378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Probabilidad</a:t>
            </a:r>
            <a:endParaRPr lang="es-ES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425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979712" y="404664"/>
            <a:ext cx="5140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El algoritmo de </a:t>
            </a:r>
            <a:r>
              <a:rPr lang="es-ES" sz="4000" dirty="0" err="1" smtClean="0"/>
              <a:t>Deutsch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3169268" y="1112550"/>
            <a:ext cx="2761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Un intento clásico</a:t>
            </a:r>
            <a:endParaRPr lang="es-ES" sz="28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539552" y="2132856"/>
            <a:ext cx="5597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Se </a:t>
            </a:r>
            <a:r>
              <a:rPr lang="es-ES" sz="2000" b="1" dirty="0" smtClean="0"/>
              <a:t>llama al oráculo </a:t>
            </a:r>
            <a:r>
              <a:rPr lang="es-ES" sz="2000" dirty="0" smtClean="0"/>
              <a:t>mandándole un 0 como entrada.</a:t>
            </a:r>
            <a:endParaRPr lang="es-ES" sz="2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536898" y="2627620"/>
            <a:ext cx="3610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Se obtiene una respuesta f(0) = a</a:t>
            </a:r>
            <a:endParaRPr lang="es-ES" sz="2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536898" y="3155454"/>
            <a:ext cx="8041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Como necesitamos más información </a:t>
            </a:r>
            <a:r>
              <a:rPr lang="es-ES" sz="2000" b="1" dirty="0" smtClean="0"/>
              <a:t>llamamos al oráculo</a:t>
            </a:r>
            <a:r>
              <a:rPr lang="es-ES" sz="2000" dirty="0" smtClean="0"/>
              <a:t> mandándole un 1</a:t>
            </a:r>
            <a:endParaRPr lang="es-ES" sz="2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539552" y="3717032"/>
            <a:ext cx="3622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Se obtiene una respuesta f(1) = b</a:t>
            </a:r>
            <a:endParaRPr lang="es-ES" sz="20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539552" y="4277072"/>
            <a:ext cx="6930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Si a = b la función es constante y si a ≠ b la función es equilibrada</a:t>
            </a:r>
            <a:endParaRPr lang="es-ES" sz="20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194531" y="5463529"/>
            <a:ext cx="4828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Son necesarias 2 llamadas al oráculo</a:t>
            </a:r>
            <a:endParaRPr lang="es-ES" sz="24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792800" y="6021288"/>
            <a:ext cx="7631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El algoritmo cuántico lo consigue con tan solo una llamada</a:t>
            </a:r>
            <a:endParaRPr lang="es-ES" sz="2400" b="1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79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979712" y="404664"/>
            <a:ext cx="5140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El algoritmo de </a:t>
            </a:r>
            <a:r>
              <a:rPr lang="es-ES" sz="4000" dirty="0" err="1" smtClean="0"/>
              <a:t>Deutsch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3585760" y="1112550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Primer paso</a:t>
            </a:r>
            <a:endParaRPr lang="es-ES" sz="2800" i="1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1712681" y="2634879"/>
            <a:ext cx="701620" cy="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1910245" y="2450211"/>
            <a:ext cx="360040" cy="3704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H</a:t>
            </a:r>
            <a:endParaRPr lang="es-E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0 Rectángulo"/>
              <p:cNvSpPr/>
              <p:nvPr/>
            </p:nvSpPr>
            <p:spPr>
              <a:xfrm>
                <a:off x="1136619" y="4270409"/>
                <a:ext cx="5225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|1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1" name="1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619" y="4270409"/>
                <a:ext cx="522514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9767" t="-121667" r="-90698" b="-188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1 Rectángulo"/>
              <p:cNvSpPr/>
              <p:nvPr/>
            </p:nvSpPr>
            <p:spPr>
              <a:xfrm>
                <a:off x="1136619" y="2438318"/>
                <a:ext cx="5225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s-E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|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2" name="1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619" y="2438318"/>
                <a:ext cx="52251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9767" t="-119672" r="-90698" b="-1836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12 CuadroTexto"/>
          <p:cNvSpPr txBox="1"/>
          <p:nvPr/>
        </p:nvSpPr>
        <p:spPr>
          <a:xfrm>
            <a:off x="611560" y="2438318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Q0:</a:t>
            </a:r>
            <a:endParaRPr lang="es-ES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611560" y="422108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Q1:</a:t>
            </a:r>
            <a:endParaRPr lang="es-ES" b="1" dirty="0"/>
          </a:p>
        </p:txBody>
      </p:sp>
      <p:cxnSp>
        <p:nvCxnSpPr>
          <p:cNvPr id="26" name="25 Conector recto"/>
          <p:cNvCxnSpPr/>
          <p:nvPr/>
        </p:nvCxnSpPr>
        <p:spPr>
          <a:xfrm>
            <a:off x="1712681" y="4453916"/>
            <a:ext cx="701620" cy="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Rectángulo"/>
          <p:cNvSpPr/>
          <p:nvPr/>
        </p:nvSpPr>
        <p:spPr>
          <a:xfrm>
            <a:off x="1910245" y="4269248"/>
            <a:ext cx="360040" cy="3704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H</a:t>
            </a:r>
            <a:endParaRPr lang="es-E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27 Rectángulo"/>
              <p:cNvSpPr/>
              <p:nvPr/>
            </p:nvSpPr>
            <p:spPr>
              <a:xfrm>
                <a:off x="3199107" y="2281097"/>
                <a:ext cx="1821589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|0</m:t>
                                  </m:r>
                                </m:e>
                              </m:d>
                              <m:r>
                                <a:rPr lang="es-ES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|1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8" name="2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107" y="2281097"/>
                <a:ext cx="1821589" cy="7087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28 Rectángulo"/>
              <p:cNvSpPr/>
              <p:nvPr/>
            </p:nvSpPr>
            <p:spPr>
              <a:xfrm>
                <a:off x="3199107" y="4051394"/>
                <a:ext cx="1821589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|0</m:t>
                                  </m:r>
                                </m:e>
                              </m:d>
                              <m:r>
                                <a:rPr lang="es-ES" b="0" i="0" smtClean="0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|1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9" name="2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107" y="4051394"/>
                <a:ext cx="1821589" cy="7087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29 Flecha derecha"/>
          <p:cNvSpPr/>
          <p:nvPr/>
        </p:nvSpPr>
        <p:spPr>
          <a:xfrm>
            <a:off x="2745187" y="2450211"/>
            <a:ext cx="453920" cy="3574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0 Flecha derecha"/>
          <p:cNvSpPr/>
          <p:nvPr/>
        </p:nvSpPr>
        <p:spPr>
          <a:xfrm>
            <a:off x="2785277" y="4282302"/>
            <a:ext cx="453920" cy="3574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31 Rectángulo"/>
              <p:cNvSpPr/>
              <p:nvPr/>
            </p:nvSpPr>
            <p:spPr>
              <a:xfrm>
                <a:off x="1530125" y="5744616"/>
                <a:ext cx="6306598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|0</m:t>
                                  </m:r>
                                </m:e>
                              </m:d>
                              <m:r>
                                <a:rPr lang="es-ES" b="0" i="0" smtClean="0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s-ES" i="1">
                                      <a:latin typeface="Cambria Math"/>
                                    </a:rPr>
                                    <m:t>|0</m:t>
                                  </m:r>
                                </m:e>
                              </m:d>
                              <m:r>
                                <a:rPr lang="es-ES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s-ES" i="1">
                                      <a:latin typeface="Cambria Math"/>
                                    </a:rPr>
                                    <m:t>|1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|0</m:t>
                                  </m:r>
                                </m:e>
                              </m:d>
                              <m:r>
                                <a:rPr lang="es-ES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|1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2" name="3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125" y="5744616"/>
                <a:ext cx="6306598" cy="7087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34 Cerrar llave"/>
          <p:cNvSpPr/>
          <p:nvPr/>
        </p:nvSpPr>
        <p:spPr>
          <a:xfrm>
            <a:off x="5006589" y="2209089"/>
            <a:ext cx="273925" cy="273207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35 Rectángulo"/>
              <p:cNvSpPr/>
              <p:nvPr/>
            </p:nvSpPr>
            <p:spPr>
              <a:xfrm>
                <a:off x="5441611" y="3220768"/>
                <a:ext cx="3444084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|0</m:t>
                                  </m:r>
                                </m:e>
                              </m:d>
                              <m:r>
                                <a:rPr lang="es-ES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|1</m:t>
                                  </m:r>
                                </m:e>
                              </m:d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|0</m:t>
                                  </m:r>
                                </m:e>
                              </m:d>
                              <m:r>
                                <a:rPr lang="es-ES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|1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6" name="3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611" y="3220768"/>
                <a:ext cx="3444084" cy="7087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37 Conector recto"/>
          <p:cNvCxnSpPr/>
          <p:nvPr/>
        </p:nvCxnSpPr>
        <p:spPr>
          <a:xfrm>
            <a:off x="611560" y="5445224"/>
            <a:ext cx="78488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31</a:t>
            </a:fld>
            <a:endParaRPr lang="es-ES"/>
          </a:p>
        </p:txBody>
      </p:sp>
      <p:sp>
        <p:nvSpPr>
          <p:cNvPr id="21" name="20 CuadroTexto"/>
          <p:cNvSpPr txBox="1"/>
          <p:nvPr/>
        </p:nvSpPr>
        <p:spPr>
          <a:xfrm>
            <a:off x="6120136" y="259071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Q0</a:t>
            </a:r>
            <a:endParaRPr lang="es-ES" b="1" dirty="0"/>
          </a:p>
        </p:txBody>
      </p:sp>
      <p:sp>
        <p:nvSpPr>
          <p:cNvPr id="3" name="2 Abrir llave"/>
          <p:cNvSpPr/>
          <p:nvPr/>
        </p:nvSpPr>
        <p:spPr>
          <a:xfrm rot="5400000" flipV="1">
            <a:off x="6275284" y="2375509"/>
            <a:ext cx="150086" cy="154043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Abrir llave"/>
          <p:cNvSpPr/>
          <p:nvPr/>
        </p:nvSpPr>
        <p:spPr>
          <a:xfrm rot="5400000" flipV="1">
            <a:off x="7874924" y="2375510"/>
            <a:ext cx="150086" cy="154043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CuadroTexto"/>
          <p:cNvSpPr txBox="1"/>
          <p:nvPr/>
        </p:nvSpPr>
        <p:spPr>
          <a:xfrm>
            <a:off x="7719776" y="259071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Q1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32999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979712" y="404664"/>
            <a:ext cx="5140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El algoritmo de </a:t>
            </a:r>
            <a:r>
              <a:rPr lang="es-ES" sz="4000" dirty="0" err="1" smtClean="0"/>
              <a:t>Deutsch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640790" y="1112550"/>
            <a:ext cx="3818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Segundo paso: el oráculo</a:t>
            </a:r>
            <a:endParaRPr lang="es-ES" sz="2800" i="1" dirty="0"/>
          </a:p>
        </p:txBody>
      </p:sp>
      <p:grpSp>
        <p:nvGrpSpPr>
          <p:cNvPr id="26" name="25 Grupo"/>
          <p:cNvGrpSpPr/>
          <p:nvPr/>
        </p:nvGrpSpPr>
        <p:grpSpPr>
          <a:xfrm>
            <a:off x="3741924" y="3573016"/>
            <a:ext cx="1800200" cy="1305436"/>
            <a:chOff x="3563888" y="2924944"/>
            <a:chExt cx="1800200" cy="1305436"/>
          </a:xfrm>
        </p:grpSpPr>
        <p:cxnSp>
          <p:nvCxnSpPr>
            <p:cNvPr id="9" name="8 Conector recto"/>
            <p:cNvCxnSpPr/>
            <p:nvPr/>
          </p:nvCxnSpPr>
          <p:spPr>
            <a:xfrm flipV="1">
              <a:off x="3563888" y="3075509"/>
              <a:ext cx="18002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/>
            <p:nvPr/>
          </p:nvCxnSpPr>
          <p:spPr>
            <a:xfrm>
              <a:off x="3563888" y="4125234"/>
              <a:ext cx="1800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10 Rectángulo"/>
            <p:cNvSpPr/>
            <p:nvPr/>
          </p:nvSpPr>
          <p:spPr>
            <a:xfrm>
              <a:off x="3815916" y="2934235"/>
              <a:ext cx="1296144" cy="12961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i="1" dirty="0" smtClean="0">
                  <a:solidFill>
                    <a:schemeClr val="tx1"/>
                  </a:solidFill>
                </a:rPr>
                <a:t>Oráculo</a:t>
              </a:r>
              <a:endParaRPr lang="es-ES" i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11 CuadroTexto"/>
                <p:cNvSpPr txBox="1"/>
                <p:nvPr/>
              </p:nvSpPr>
              <p:spPr>
                <a:xfrm>
                  <a:off x="3779914" y="2924944"/>
                  <a:ext cx="3263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s-ES" sz="1400" dirty="0"/>
                </a:p>
              </p:txBody>
            </p:sp>
          </mc:Choice>
          <mc:Fallback xmlns="">
            <p:sp>
              <p:nvSpPr>
                <p:cNvPr id="12" name="11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9914" y="2924944"/>
                  <a:ext cx="326371" cy="30777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12 CuadroTexto"/>
                <p:cNvSpPr txBox="1"/>
                <p:nvPr/>
              </p:nvSpPr>
              <p:spPr>
                <a:xfrm>
                  <a:off x="4821694" y="2924944"/>
                  <a:ext cx="3263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s-ES" sz="1400" dirty="0"/>
                </a:p>
              </p:txBody>
            </p:sp>
          </mc:Choice>
          <mc:Fallback xmlns="">
            <p:sp>
              <p:nvSpPr>
                <p:cNvPr id="13" name="12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1694" y="2924944"/>
                  <a:ext cx="326371" cy="30777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13 CuadroTexto"/>
                <p:cNvSpPr txBox="1"/>
                <p:nvPr/>
              </p:nvSpPr>
              <p:spPr>
                <a:xfrm>
                  <a:off x="3779912" y="3922603"/>
                  <a:ext cx="3288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s-ES" sz="1400" dirty="0"/>
                </a:p>
              </p:txBody>
            </p:sp>
          </mc:Choice>
          <mc:Fallback xmlns="">
            <p:sp>
              <p:nvSpPr>
                <p:cNvPr id="14" name="13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9912" y="3922603"/>
                  <a:ext cx="328808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14 CuadroTexto"/>
                <p:cNvSpPr txBox="1"/>
                <p:nvPr/>
              </p:nvSpPr>
              <p:spPr>
                <a:xfrm>
                  <a:off x="4211960" y="3922603"/>
                  <a:ext cx="94179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s-ES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1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s-ES" sz="1400" b="0" i="1" smtClean="0">
                            <a:latin typeface="Cambria Math"/>
                            <a:ea typeface="Cambria Math"/>
                          </a:rPr>
                          <m:t>⊕</m:t>
                        </m:r>
                        <m:r>
                          <a:rPr lang="es-ES" sz="1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oMath>
                    </m:oMathPara>
                  </a14:m>
                  <a:endParaRPr lang="es-ES" sz="1400" dirty="0"/>
                </a:p>
              </p:txBody>
            </p:sp>
          </mc:Choice>
          <mc:Fallback xmlns="">
            <p:sp>
              <p:nvSpPr>
                <p:cNvPr id="15" name="14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960" y="3922603"/>
                  <a:ext cx="941796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3" name="22 Imagen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70" y="2599821"/>
            <a:ext cx="1900339" cy="814197"/>
          </a:xfrm>
          <a:prstGeom prst="rect">
            <a:avLst/>
          </a:prstGeom>
          <a:noFill/>
        </p:spPr>
      </p:pic>
      <p:sp>
        <p:nvSpPr>
          <p:cNvPr id="24" name="23 CuadroTexto"/>
          <p:cNvSpPr txBox="1"/>
          <p:nvPr/>
        </p:nvSpPr>
        <p:spPr>
          <a:xfrm>
            <a:off x="679597" y="2236783"/>
            <a:ext cx="1466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/>
              <a:t>Constante a 0</a:t>
            </a:r>
            <a:endParaRPr lang="es-ES" i="1" dirty="0"/>
          </a:p>
        </p:txBody>
      </p:sp>
      <p:pic>
        <p:nvPicPr>
          <p:cNvPr id="25" name="24 Imagen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760" y="2606115"/>
            <a:ext cx="1957224" cy="838589"/>
          </a:xfrm>
          <a:prstGeom prst="rect">
            <a:avLst/>
          </a:prstGeom>
          <a:noFill/>
        </p:spPr>
      </p:pic>
      <p:sp>
        <p:nvSpPr>
          <p:cNvPr id="27" name="26 CuadroTexto"/>
          <p:cNvSpPr txBox="1"/>
          <p:nvPr/>
        </p:nvSpPr>
        <p:spPr>
          <a:xfrm>
            <a:off x="2689640" y="2236783"/>
            <a:ext cx="146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/>
              <a:t>Constante a 1</a:t>
            </a:r>
            <a:endParaRPr lang="es-ES" i="1" dirty="0"/>
          </a:p>
        </p:txBody>
      </p:sp>
      <p:pic>
        <p:nvPicPr>
          <p:cNvPr id="28" name="27 Imagen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606115"/>
            <a:ext cx="1957225" cy="838598"/>
          </a:xfrm>
          <a:prstGeom prst="rect">
            <a:avLst/>
          </a:prstGeom>
          <a:noFill/>
        </p:spPr>
      </p:pic>
      <p:sp>
        <p:nvSpPr>
          <p:cNvPr id="29" name="28 CuadroTexto"/>
          <p:cNvSpPr txBox="1"/>
          <p:nvPr/>
        </p:nvSpPr>
        <p:spPr>
          <a:xfrm>
            <a:off x="5274383" y="2236783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/>
              <a:t>Identidad</a:t>
            </a:r>
            <a:endParaRPr lang="es-ES" i="1" dirty="0"/>
          </a:p>
        </p:txBody>
      </p:sp>
      <p:pic>
        <p:nvPicPr>
          <p:cNvPr id="30" name="29 Imagen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015" y="2606115"/>
            <a:ext cx="1991457" cy="853482"/>
          </a:xfrm>
          <a:prstGeom prst="rect">
            <a:avLst/>
          </a:prstGeom>
          <a:noFill/>
        </p:spPr>
      </p:pic>
      <p:sp>
        <p:nvSpPr>
          <p:cNvPr id="31" name="30 CuadroTexto"/>
          <p:cNvSpPr txBox="1"/>
          <p:nvPr/>
        </p:nvSpPr>
        <p:spPr>
          <a:xfrm>
            <a:off x="7307899" y="2204864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/>
              <a:t>Negación</a:t>
            </a:r>
            <a:endParaRPr lang="es-ES" i="1" dirty="0"/>
          </a:p>
        </p:txBody>
      </p:sp>
      <p:sp>
        <p:nvSpPr>
          <p:cNvPr id="2" name="1 Abrir llave"/>
          <p:cNvSpPr/>
          <p:nvPr/>
        </p:nvSpPr>
        <p:spPr>
          <a:xfrm rot="16200000">
            <a:off x="4562641" y="-499591"/>
            <a:ext cx="158766" cy="792485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CuadroTexto"/>
          <p:cNvSpPr txBox="1"/>
          <p:nvPr/>
        </p:nvSpPr>
        <p:spPr>
          <a:xfrm>
            <a:off x="2853604" y="1771509"/>
            <a:ext cx="3393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/>
              <a:t>“Si f(Q0)=1 entonces niega Q1”</a:t>
            </a:r>
            <a:endParaRPr lang="es-ES" sz="2000" i="1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32</a:t>
            </a:fld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32 Rectángulo"/>
              <p:cNvSpPr/>
              <p:nvPr/>
            </p:nvSpPr>
            <p:spPr>
              <a:xfrm>
                <a:off x="1899176" y="5358242"/>
                <a:ext cx="5301901" cy="12332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"/>
                              <m:endChr m:val="⟩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|0</m:t>
                              </m:r>
                            </m:e>
                          </m:d>
                          <m:d>
                            <m:d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|0</m:t>
                                  </m:r>
                                </m:e>
                              </m:d>
                              <m:r>
                                <a:rPr lang="es-ES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s-ES" i="1">
                          <a:latin typeface="Cambria Math"/>
                        </a:rPr>
                        <m:t>+</m:t>
                      </m:r>
                      <m:r>
                        <a:rPr lang="es-E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"/>
                              <m:endChr m:val="⟩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|</m:t>
                              </m:r>
                              <m:r>
                                <a:rPr lang="es-E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|0</m:t>
                                  </m:r>
                                </m:e>
                              </m:d>
                              <m:r>
                                <a:rPr lang="es-ES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|1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s-E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/>
                            </a:rPr>
                            <m:t>(−1)</m:t>
                          </m:r>
                        </m:e>
                        <m:sup>
                          <m:r>
                            <a:rPr lang="es-E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(0)</m:t>
                          </m:r>
                        </m:sup>
                      </m:sSup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|0</m:t>
                          </m:r>
                        </m:e>
                      </m:d>
                      <m:d>
                        <m:dPr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|0</m:t>
                              </m:r>
                            </m:e>
                          </m:d>
                          <m:r>
                            <a:rPr lang="es-ES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|1</m:t>
                              </m:r>
                            </m:e>
                          </m:d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E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/>
                            </a:rPr>
                            <m:t>(−1)</m:t>
                          </m:r>
                        </m:e>
                        <m:sup>
                          <m:r>
                            <a:rPr lang="es-ES" i="1">
                              <a:latin typeface="Cambria Math"/>
                            </a:rPr>
                            <m:t>𝑓</m:t>
                          </m:r>
                          <m:r>
                            <a:rPr lang="es-ES" i="1">
                              <a:latin typeface="Cambria Math"/>
                            </a:rPr>
                            <m:t>(1)</m:t>
                          </m:r>
                        </m:sup>
                      </m:sSup>
                      <m:d>
                        <m:dPr>
                          <m:begChr m:val=""/>
                          <m:endChr m:val="⟩"/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|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|0</m:t>
                              </m:r>
                            </m:e>
                          </m:d>
                          <m:r>
                            <a:rPr lang="es-ES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|1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33" name="3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176" y="5358242"/>
                <a:ext cx="5301901" cy="12332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19 Grupo"/>
          <p:cNvGrpSpPr/>
          <p:nvPr/>
        </p:nvGrpSpPr>
        <p:grpSpPr>
          <a:xfrm>
            <a:off x="2699792" y="5013176"/>
            <a:ext cx="1361047" cy="601669"/>
            <a:chOff x="693105" y="5625556"/>
            <a:chExt cx="1361047" cy="601669"/>
          </a:xfrm>
        </p:grpSpPr>
        <p:sp>
          <p:nvSpPr>
            <p:cNvPr id="6" name="5 CuadroTexto"/>
            <p:cNvSpPr txBox="1"/>
            <p:nvPr/>
          </p:nvSpPr>
          <p:spPr>
            <a:xfrm>
              <a:off x="693105" y="5625556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/>
                <a:t>Q0</a:t>
              </a:r>
              <a:endParaRPr lang="es-ES" b="1" dirty="0"/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1362190" y="5625556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/>
                <a:t>Q1</a:t>
              </a:r>
              <a:endParaRPr lang="es-ES" b="1" dirty="0"/>
            </a:p>
          </p:txBody>
        </p:sp>
        <p:cxnSp>
          <p:nvCxnSpPr>
            <p:cNvPr id="8" name="7 Conector recto de flecha"/>
            <p:cNvCxnSpPr/>
            <p:nvPr/>
          </p:nvCxnSpPr>
          <p:spPr>
            <a:xfrm>
              <a:off x="902024" y="5949280"/>
              <a:ext cx="0" cy="2779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16 Abrir llave"/>
            <p:cNvSpPr/>
            <p:nvPr/>
          </p:nvSpPr>
          <p:spPr>
            <a:xfrm rot="5400000">
              <a:off x="1534009" y="5591491"/>
              <a:ext cx="116745" cy="92354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0" name="39 Grupo"/>
          <p:cNvGrpSpPr/>
          <p:nvPr/>
        </p:nvGrpSpPr>
        <p:grpSpPr>
          <a:xfrm>
            <a:off x="4932040" y="4987571"/>
            <a:ext cx="1361047" cy="601669"/>
            <a:chOff x="693105" y="5625556"/>
            <a:chExt cx="1361047" cy="601669"/>
          </a:xfrm>
        </p:grpSpPr>
        <p:sp>
          <p:nvSpPr>
            <p:cNvPr id="41" name="40 CuadroTexto"/>
            <p:cNvSpPr txBox="1"/>
            <p:nvPr/>
          </p:nvSpPr>
          <p:spPr>
            <a:xfrm>
              <a:off x="693105" y="5625556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/>
                <a:t>Q0</a:t>
              </a:r>
              <a:endParaRPr lang="es-ES" b="1" dirty="0"/>
            </a:p>
          </p:txBody>
        </p:sp>
        <p:sp>
          <p:nvSpPr>
            <p:cNvPr id="42" name="41 CuadroTexto"/>
            <p:cNvSpPr txBox="1"/>
            <p:nvPr/>
          </p:nvSpPr>
          <p:spPr>
            <a:xfrm>
              <a:off x="1362190" y="5625556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/>
                <a:t>Q1</a:t>
              </a:r>
              <a:endParaRPr lang="es-ES" b="1" dirty="0"/>
            </a:p>
          </p:txBody>
        </p:sp>
        <p:cxnSp>
          <p:nvCxnSpPr>
            <p:cNvPr id="43" name="42 Conector recto de flecha"/>
            <p:cNvCxnSpPr/>
            <p:nvPr/>
          </p:nvCxnSpPr>
          <p:spPr>
            <a:xfrm>
              <a:off x="902024" y="5949280"/>
              <a:ext cx="0" cy="2779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43 Abrir llave"/>
            <p:cNvSpPr/>
            <p:nvPr/>
          </p:nvSpPr>
          <p:spPr>
            <a:xfrm rot="5400000">
              <a:off x="1534009" y="5591491"/>
              <a:ext cx="116745" cy="92354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51245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979712" y="404664"/>
            <a:ext cx="5140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El algoritmo de </a:t>
            </a:r>
            <a:r>
              <a:rPr lang="es-ES" sz="4000" dirty="0" err="1" smtClean="0"/>
              <a:t>Deutsch</a:t>
            </a:r>
            <a:endParaRPr lang="es-ES" sz="4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2528575" y="1122720"/>
            <a:ext cx="3942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Tercer paso: interferencia</a:t>
            </a:r>
            <a:endParaRPr lang="es-ES" sz="28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6 Rectángulo"/>
              <p:cNvSpPr/>
              <p:nvPr/>
            </p:nvSpPr>
            <p:spPr>
              <a:xfrm>
                <a:off x="1884653" y="1635770"/>
                <a:ext cx="5330947" cy="13649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ES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/>
                              </m:ctrlPr>
                            </m:mPr>
                            <m:mr>
                              <m:e>
                                <m:r>
                                  <a:rPr lang="es-ES" i="1"/>
                                  <m:t>±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" i="1"/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s-ES" i="1"/>
                                        </m:ctrlPr>
                                      </m:fPr>
                                      <m:num>
                                        <m:r>
                                          <a:rPr lang="es-ES" i="1"/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s-ES" i="1"/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s-ES" i="1"/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s-ES" i="1"/>
                                        </m:ctrlPr>
                                      </m:dPr>
                                      <m:e>
                                        <m:r>
                                          <a:rPr lang="es-ES"/>
                                          <m:t> </m:t>
                                        </m:r>
                                        <m:d>
                                          <m:dPr>
                                            <m:begChr m:val=""/>
                                            <m:endChr m:val="⟩"/>
                                            <m:ctrlPr>
                                              <a:rPr lang="es-ES" i="1"/>
                                            </m:ctrlPr>
                                          </m:dPr>
                                          <m:e>
                                            <m:r>
                                              <a:rPr lang="es-ES" i="1"/>
                                              <m:t>|0</m:t>
                                            </m:r>
                                          </m:e>
                                        </m:d>
                                        <m:r>
                                          <a:rPr lang="es-ES"/>
                                          <m:t>+</m:t>
                                        </m:r>
                                        <m:d>
                                          <m:dPr>
                                            <m:begChr m:val=""/>
                                            <m:endChr m:val="⟩"/>
                                            <m:ctrlPr>
                                              <a:rPr lang="es-ES" i="1"/>
                                            </m:ctrlPr>
                                          </m:dPr>
                                          <m:e>
                                            <m:r>
                                              <a:rPr lang="es-ES" i="1"/>
                                              <m:t>|1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" i="1"/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s-ES" i="1"/>
                                        </m:ctrlPr>
                                      </m:fPr>
                                      <m:num>
                                        <m:r>
                                          <a:rPr lang="es-ES" i="1"/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s-ES" i="1"/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s-ES" i="1"/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s-ES" i="1"/>
                                        </m:ctrlPr>
                                      </m:dPr>
                                      <m:e>
                                        <m:r>
                                          <a:rPr lang="es-ES"/>
                                          <m:t> </m:t>
                                        </m:r>
                                        <m:d>
                                          <m:dPr>
                                            <m:begChr m:val=""/>
                                            <m:endChr m:val="⟩"/>
                                            <m:ctrlPr>
                                              <a:rPr lang="es-ES" i="1"/>
                                            </m:ctrlPr>
                                          </m:dPr>
                                          <m:e>
                                            <m:r>
                                              <a:rPr lang="es-ES" i="1"/>
                                              <m:t>|0</m:t>
                                            </m:r>
                                          </m:e>
                                        </m:d>
                                        <m:r>
                                          <a:rPr lang="es-ES" i="1"/>
                                          <m:t>−</m:t>
                                        </m:r>
                                        <m:d>
                                          <m:dPr>
                                            <m:begChr m:val=""/>
                                            <m:endChr m:val="⟩"/>
                                            <m:ctrlPr>
                                              <a:rPr lang="es-ES" i="1"/>
                                            </m:ctrlPr>
                                          </m:dPr>
                                          <m:e>
                                            <m:r>
                                              <a:rPr lang="es-ES" i="1"/>
                                              <m:t>|1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  <m:r>
                                  <a:rPr lang="es-ES" i="1"/>
                                  <m:t>𝑠𝑖</m:t>
                                </m:r>
                                <m:r>
                                  <a:rPr lang="es-ES" i="1"/>
                                  <m:t> </m:t>
                                </m:r>
                                <m:r>
                                  <a:rPr lang="es-ES" i="1"/>
                                  <m:t>𝑓</m:t>
                                </m:r>
                                <m:d>
                                  <m:dPr>
                                    <m:ctrlPr>
                                      <a:rPr lang="es-ES" i="1"/>
                                    </m:ctrlPr>
                                  </m:dPr>
                                  <m:e>
                                    <m:r>
                                      <a:rPr lang="es-ES" i="1"/>
                                      <m:t>0</m:t>
                                    </m:r>
                                  </m:e>
                                </m:d>
                                <m:r>
                                  <a:rPr lang="es-ES" i="1"/>
                                  <m:t>=</m:t>
                                </m:r>
                                <m:r>
                                  <a:rPr lang="es-ES" i="1"/>
                                  <m:t>𝑓</m:t>
                                </m:r>
                                <m:r>
                                  <a:rPr lang="es-ES" i="1"/>
                                  <m:t>(1)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/>
                                  <m:t>±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" i="1"/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s-ES" i="1"/>
                                        </m:ctrlPr>
                                      </m:fPr>
                                      <m:num>
                                        <m:r>
                                          <a:rPr lang="es-ES" i="1"/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s-ES" i="1"/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s-ES" i="1"/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s-ES" i="1"/>
                                        </m:ctrlPr>
                                      </m:dPr>
                                      <m:e>
                                        <m:r>
                                          <a:rPr lang="es-ES"/>
                                          <m:t> </m:t>
                                        </m:r>
                                        <m:d>
                                          <m:dPr>
                                            <m:begChr m:val=""/>
                                            <m:endChr m:val="⟩"/>
                                            <m:ctrlPr>
                                              <a:rPr lang="es-ES" i="1"/>
                                            </m:ctrlPr>
                                          </m:dPr>
                                          <m:e>
                                            <m:r>
                                              <a:rPr lang="es-ES" i="1"/>
                                              <m:t>|0</m:t>
                                            </m:r>
                                          </m:e>
                                        </m:d>
                                        <m:r>
                                          <a:rPr lang="es-ES" i="1"/>
                                          <m:t>−</m:t>
                                        </m:r>
                                        <m:d>
                                          <m:dPr>
                                            <m:begChr m:val=""/>
                                            <m:endChr m:val="⟩"/>
                                            <m:ctrlPr>
                                              <a:rPr lang="es-ES" i="1"/>
                                            </m:ctrlPr>
                                          </m:dPr>
                                          <m:e>
                                            <m:r>
                                              <a:rPr lang="es-ES" i="1"/>
                                              <m:t>|1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" i="1"/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s-ES" i="1"/>
                                        </m:ctrlPr>
                                      </m:fPr>
                                      <m:num>
                                        <m:r>
                                          <a:rPr lang="es-ES" i="1"/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s-ES" i="1"/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s-ES" i="1"/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s-ES" i="1"/>
                                        </m:ctrlPr>
                                      </m:dPr>
                                      <m:e>
                                        <m:r>
                                          <a:rPr lang="es-ES"/>
                                          <m:t> </m:t>
                                        </m:r>
                                        <m:d>
                                          <m:dPr>
                                            <m:begChr m:val=""/>
                                            <m:endChr m:val="⟩"/>
                                            <m:ctrlPr>
                                              <a:rPr lang="es-ES" i="1"/>
                                            </m:ctrlPr>
                                          </m:dPr>
                                          <m:e>
                                            <m:r>
                                              <a:rPr lang="es-ES" i="1"/>
                                              <m:t>|0</m:t>
                                            </m:r>
                                          </m:e>
                                        </m:d>
                                        <m:r>
                                          <a:rPr lang="es-ES" i="1"/>
                                          <m:t>−</m:t>
                                        </m:r>
                                        <m:d>
                                          <m:dPr>
                                            <m:begChr m:val=""/>
                                            <m:endChr m:val="⟩"/>
                                            <m:ctrlPr>
                                              <a:rPr lang="es-ES" i="1"/>
                                            </m:ctrlPr>
                                          </m:dPr>
                                          <m:e>
                                            <m:r>
                                              <a:rPr lang="es-ES" i="1"/>
                                              <m:t>|1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  <m:r>
                                  <a:rPr lang="es-ES" i="1"/>
                                  <m:t>𝑠𝑖</m:t>
                                </m:r>
                                <m:r>
                                  <a:rPr lang="es-ES" i="1"/>
                                  <m:t> </m:t>
                                </m:r>
                                <m:r>
                                  <a:rPr lang="es-ES" i="1"/>
                                  <m:t>𝑓</m:t>
                                </m:r>
                                <m:d>
                                  <m:dPr>
                                    <m:ctrlPr>
                                      <a:rPr lang="es-ES" i="1"/>
                                    </m:ctrlPr>
                                  </m:dPr>
                                  <m:e>
                                    <m:r>
                                      <a:rPr lang="es-ES" i="1"/>
                                      <m:t>0</m:t>
                                    </m:r>
                                  </m:e>
                                </m:d>
                                <m:r>
                                  <a:rPr lang="es-ES" i="1"/>
                                  <m:t> ≠</m:t>
                                </m:r>
                                <m:r>
                                  <a:rPr lang="es-ES" i="1"/>
                                  <m:t>𝑓</m:t>
                                </m:r>
                                <m:r>
                                  <a:rPr lang="es-ES" i="1"/>
                                  <m:t>(1)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7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653" y="1635770"/>
                <a:ext cx="5330947" cy="13649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7 Rectángulo"/>
              <p:cNvSpPr/>
              <p:nvPr/>
            </p:nvSpPr>
            <p:spPr>
              <a:xfrm>
                <a:off x="2528575" y="4869160"/>
                <a:ext cx="4044697" cy="13649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ES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/>
                              </m:ctrlPr>
                            </m:mPr>
                            <m:mr>
                              <m:e>
                                <m:r>
                                  <a:rPr lang="es-ES" i="1"/>
                                  <m:t>±</m:t>
                                </m:r>
                                <m:r>
                                  <a:rPr lang="es-ES"/>
                                  <m:t> 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s-ES" i="1"/>
                                    </m:ctrlPr>
                                  </m:dPr>
                                  <m:e>
                                    <m:r>
                                      <a:rPr lang="es-ES" i="1"/>
                                      <m:t>|0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" i="1"/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s-ES" i="1"/>
                                        </m:ctrlPr>
                                      </m:fPr>
                                      <m:num>
                                        <m:r>
                                          <a:rPr lang="es-ES" i="1"/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s-ES" i="1"/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s-ES" i="1"/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s-ES" i="1"/>
                                        </m:ctrlPr>
                                      </m:dPr>
                                      <m:e>
                                        <m:r>
                                          <a:rPr lang="es-ES"/>
                                          <m:t> </m:t>
                                        </m:r>
                                        <m:d>
                                          <m:dPr>
                                            <m:begChr m:val=""/>
                                            <m:endChr m:val="⟩"/>
                                            <m:ctrlPr>
                                              <a:rPr lang="es-ES" i="1"/>
                                            </m:ctrlPr>
                                          </m:dPr>
                                          <m:e>
                                            <m:r>
                                              <a:rPr lang="es-ES" i="1"/>
                                              <m:t>|0</m:t>
                                            </m:r>
                                          </m:e>
                                        </m:d>
                                        <m:r>
                                          <a:rPr lang="es-ES" i="1"/>
                                          <m:t>−</m:t>
                                        </m:r>
                                        <m:d>
                                          <m:dPr>
                                            <m:begChr m:val=""/>
                                            <m:endChr m:val="⟩"/>
                                            <m:ctrlPr>
                                              <a:rPr lang="es-ES" i="1"/>
                                            </m:ctrlPr>
                                          </m:dPr>
                                          <m:e>
                                            <m:r>
                                              <a:rPr lang="es-ES" i="1"/>
                                              <m:t>|1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  <m:r>
                                  <a:rPr lang="es-ES" i="1"/>
                                  <m:t>𝑠𝑖</m:t>
                                </m:r>
                                <m:r>
                                  <a:rPr lang="es-ES" i="1"/>
                                  <m:t> </m:t>
                                </m:r>
                                <m:r>
                                  <a:rPr lang="es-ES" i="1"/>
                                  <m:t>𝑓</m:t>
                                </m:r>
                                <m:d>
                                  <m:dPr>
                                    <m:ctrlPr>
                                      <a:rPr lang="es-ES" i="1"/>
                                    </m:ctrlPr>
                                  </m:dPr>
                                  <m:e>
                                    <m:r>
                                      <a:rPr lang="es-ES" i="1"/>
                                      <m:t>0</m:t>
                                    </m:r>
                                  </m:e>
                                </m:d>
                                <m:r>
                                  <a:rPr lang="es-ES" i="1"/>
                                  <m:t>=</m:t>
                                </m:r>
                                <m:r>
                                  <a:rPr lang="es-ES" i="1"/>
                                  <m:t>𝑓</m:t>
                                </m:r>
                                <m:r>
                                  <a:rPr lang="es-ES" i="1"/>
                                  <m:t>(1)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/>
                                  <m:t>±</m:t>
                                </m:r>
                                <m:r>
                                  <a:rPr lang="es-ES"/>
                                  <m:t> 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s-ES" i="1"/>
                                    </m:ctrlPr>
                                  </m:dPr>
                                  <m:e>
                                    <m:r>
                                      <a:rPr lang="es-ES" i="1"/>
                                      <m:t>|1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" i="1"/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s-ES" i="1"/>
                                        </m:ctrlPr>
                                      </m:fPr>
                                      <m:num>
                                        <m:r>
                                          <a:rPr lang="es-ES" i="1"/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s-ES" i="1"/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s-ES" i="1"/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s-ES" i="1"/>
                                        </m:ctrlPr>
                                      </m:dPr>
                                      <m:e>
                                        <m:r>
                                          <a:rPr lang="es-ES"/>
                                          <m:t> </m:t>
                                        </m:r>
                                        <m:d>
                                          <m:dPr>
                                            <m:begChr m:val=""/>
                                            <m:endChr m:val="⟩"/>
                                            <m:ctrlPr>
                                              <a:rPr lang="es-ES" i="1"/>
                                            </m:ctrlPr>
                                          </m:dPr>
                                          <m:e>
                                            <m:r>
                                              <a:rPr lang="es-ES" i="1"/>
                                              <m:t>|0</m:t>
                                            </m:r>
                                          </m:e>
                                        </m:d>
                                        <m:r>
                                          <a:rPr lang="es-ES" i="1"/>
                                          <m:t>−</m:t>
                                        </m:r>
                                        <m:d>
                                          <m:dPr>
                                            <m:begChr m:val=""/>
                                            <m:endChr m:val="⟩"/>
                                            <m:ctrlPr>
                                              <a:rPr lang="es-ES" i="1"/>
                                            </m:ctrlPr>
                                          </m:dPr>
                                          <m:e>
                                            <m:r>
                                              <a:rPr lang="es-ES" i="1"/>
                                              <m:t>|1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  <m:r>
                                  <a:rPr lang="es-ES" i="1"/>
                                  <m:t>𝑠𝑖</m:t>
                                </m:r>
                                <m:r>
                                  <a:rPr lang="es-ES" i="1"/>
                                  <m:t> </m:t>
                                </m:r>
                                <m:r>
                                  <a:rPr lang="es-ES" i="1"/>
                                  <m:t>𝑓</m:t>
                                </m:r>
                                <m:d>
                                  <m:dPr>
                                    <m:ctrlPr>
                                      <a:rPr lang="es-ES" i="1"/>
                                    </m:ctrlPr>
                                  </m:dPr>
                                  <m:e>
                                    <m:r>
                                      <a:rPr lang="es-ES" i="1"/>
                                      <m:t>0</m:t>
                                    </m:r>
                                  </m:e>
                                </m:d>
                                <m:r>
                                  <a:rPr lang="es-ES" i="1"/>
                                  <m:t> ≠</m:t>
                                </m:r>
                                <m:r>
                                  <a:rPr lang="es-ES" i="1"/>
                                  <m:t>𝑓</m:t>
                                </m:r>
                                <m:r>
                                  <a:rPr lang="es-ES" i="1"/>
                                  <m:t>(1)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575" y="4869160"/>
                <a:ext cx="4044697" cy="13649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14 Grupo"/>
          <p:cNvGrpSpPr/>
          <p:nvPr/>
        </p:nvGrpSpPr>
        <p:grpSpPr>
          <a:xfrm>
            <a:off x="4124436" y="3677530"/>
            <a:ext cx="890759" cy="628134"/>
            <a:chOff x="5148064" y="3016890"/>
            <a:chExt cx="890759" cy="628134"/>
          </a:xfrm>
        </p:grpSpPr>
        <p:cxnSp>
          <p:nvCxnSpPr>
            <p:cNvPr id="9" name="8 Conector recto"/>
            <p:cNvCxnSpPr/>
            <p:nvPr/>
          </p:nvCxnSpPr>
          <p:spPr>
            <a:xfrm>
              <a:off x="5148064" y="3213449"/>
              <a:ext cx="8891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10 Rectángulo"/>
            <p:cNvSpPr/>
            <p:nvPr/>
          </p:nvSpPr>
          <p:spPr>
            <a:xfrm>
              <a:off x="5414222" y="3016890"/>
              <a:ext cx="360040" cy="3704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H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13 Conector recto"/>
            <p:cNvCxnSpPr/>
            <p:nvPr/>
          </p:nvCxnSpPr>
          <p:spPr>
            <a:xfrm>
              <a:off x="5149660" y="3645024"/>
              <a:ext cx="8891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15 Rectángulo"/>
          <p:cNvSpPr/>
          <p:nvPr/>
        </p:nvSpPr>
        <p:spPr>
          <a:xfrm>
            <a:off x="4453567" y="3140968"/>
            <a:ext cx="230900" cy="3562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Flecha abajo"/>
          <p:cNvSpPr/>
          <p:nvPr/>
        </p:nvSpPr>
        <p:spPr>
          <a:xfrm>
            <a:off x="4355976" y="4437112"/>
            <a:ext cx="432048" cy="35629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435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979712" y="404664"/>
            <a:ext cx="5140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El algoritmo de </a:t>
            </a:r>
            <a:r>
              <a:rPr lang="es-ES" sz="4000" dirty="0" err="1" smtClean="0"/>
              <a:t>Deutsch</a:t>
            </a:r>
            <a:endParaRPr lang="es-ES" sz="4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2945360" y="1112550"/>
            <a:ext cx="3209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Último paso: medida</a:t>
            </a:r>
            <a:endParaRPr lang="es-ES" sz="28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6 Rectángulo"/>
              <p:cNvSpPr/>
              <p:nvPr/>
            </p:nvSpPr>
            <p:spPr>
              <a:xfrm>
                <a:off x="2552805" y="1772816"/>
                <a:ext cx="4044697" cy="13649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ES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/>
                              </m:ctrlPr>
                            </m:mPr>
                            <m:mr>
                              <m:e>
                                <m:r>
                                  <a:rPr lang="es-ES" i="1"/>
                                  <m:t>±</m:t>
                                </m:r>
                                <m:r>
                                  <a:rPr lang="es-ES"/>
                                  <m:t> 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s-ES" i="1"/>
                                    </m:ctrlPr>
                                  </m:dPr>
                                  <m:e>
                                    <m:r>
                                      <a:rPr lang="es-ES" i="1"/>
                                      <m:t>|0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" i="1"/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s-ES" i="1"/>
                                        </m:ctrlPr>
                                      </m:fPr>
                                      <m:num>
                                        <m:r>
                                          <a:rPr lang="es-ES" i="1"/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s-ES" i="1"/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s-ES" i="1"/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s-ES" i="1"/>
                                        </m:ctrlPr>
                                      </m:dPr>
                                      <m:e>
                                        <m:r>
                                          <a:rPr lang="es-ES"/>
                                          <m:t> </m:t>
                                        </m:r>
                                        <m:d>
                                          <m:dPr>
                                            <m:begChr m:val=""/>
                                            <m:endChr m:val="⟩"/>
                                            <m:ctrlPr>
                                              <a:rPr lang="es-ES" i="1"/>
                                            </m:ctrlPr>
                                          </m:dPr>
                                          <m:e>
                                            <m:r>
                                              <a:rPr lang="es-ES" i="1"/>
                                              <m:t>|0</m:t>
                                            </m:r>
                                          </m:e>
                                        </m:d>
                                        <m:r>
                                          <a:rPr lang="es-ES" i="1"/>
                                          <m:t>−</m:t>
                                        </m:r>
                                        <m:d>
                                          <m:dPr>
                                            <m:begChr m:val=""/>
                                            <m:endChr m:val="⟩"/>
                                            <m:ctrlPr>
                                              <a:rPr lang="es-ES" i="1"/>
                                            </m:ctrlPr>
                                          </m:dPr>
                                          <m:e>
                                            <m:r>
                                              <a:rPr lang="es-ES" i="1"/>
                                              <m:t>|1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  <m:r>
                                  <a:rPr lang="es-ES" i="1"/>
                                  <m:t>𝑠𝑖</m:t>
                                </m:r>
                                <m:r>
                                  <a:rPr lang="es-ES" i="1"/>
                                  <m:t> </m:t>
                                </m:r>
                                <m:r>
                                  <a:rPr lang="es-ES" i="1"/>
                                  <m:t>𝑓</m:t>
                                </m:r>
                                <m:d>
                                  <m:dPr>
                                    <m:ctrlPr>
                                      <a:rPr lang="es-ES" i="1"/>
                                    </m:ctrlPr>
                                  </m:dPr>
                                  <m:e>
                                    <m:r>
                                      <a:rPr lang="es-ES" i="1"/>
                                      <m:t>0</m:t>
                                    </m:r>
                                  </m:e>
                                </m:d>
                                <m:r>
                                  <a:rPr lang="es-ES" i="1"/>
                                  <m:t>=</m:t>
                                </m:r>
                                <m:r>
                                  <a:rPr lang="es-ES" i="1"/>
                                  <m:t>𝑓</m:t>
                                </m:r>
                                <m:r>
                                  <a:rPr lang="es-ES" i="1"/>
                                  <m:t>(1)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/>
                                  <m:t>±</m:t>
                                </m:r>
                                <m:r>
                                  <a:rPr lang="es-ES"/>
                                  <m:t> 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s-ES" i="1"/>
                                    </m:ctrlPr>
                                  </m:dPr>
                                  <m:e>
                                    <m:r>
                                      <a:rPr lang="es-ES" i="1"/>
                                      <m:t>|1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" i="1"/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s-ES" i="1"/>
                                        </m:ctrlPr>
                                      </m:fPr>
                                      <m:num>
                                        <m:r>
                                          <a:rPr lang="es-ES" i="1"/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s-ES" i="1"/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s-ES" i="1"/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s-ES" i="1"/>
                                        </m:ctrlPr>
                                      </m:dPr>
                                      <m:e>
                                        <m:r>
                                          <a:rPr lang="es-ES"/>
                                          <m:t> </m:t>
                                        </m:r>
                                        <m:d>
                                          <m:dPr>
                                            <m:begChr m:val=""/>
                                            <m:endChr m:val="⟩"/>
                                            <m:ctrlPr>
                                              <a:rPr lang="es-ES" i="1"/>
                                            </m:ctrlPr>
                                          </m:dPr>
                                          <m:e>
                                            <m:r>
                                              <a:rPr lang="es-ES" i="1"/>
                                              <m:t>|0</m:t>
                                            </m:r>
                                          </m:e>
                                        </m:d>
                                        <m:r>
                                          <a:rPr lang="es-ES" i="1"/>
                                          <m:t>−</m:t>
                                        </m:r>
                                        <m:d>
                                          <m:dPr>
                                            <m:begChr m:val=""/>
                                            <m:endChr m:val="⟩"/>
                                            <m:ctrlPr>
                                              <a:rPr lang="es-ES" i="1"/>
                                            </m:ctrlPr>
                                          </m:dPr>
                                          <m:e>
                                            <m:r>
                                              <a:rPr lang="es-ES" i="1"/>
                                              <m:t>|1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  <m:r>
                                  <a:rPr lang="es-ES" i="1"/>
                                  <m:t>𝑠𝑖</m:t>
                                </m:r>
                                <m:r>
                                  <a:rPr lang="es-ES" i="1"/>
                                  <m:t> </m:t>
                                </m:r>
                                <m:r>
                                  <a:rPr lang="es-ES" i="1"/>
                                  <m:t>𝑓</m:t>
                                </m:r>
                                <m:d>
                                  <m:dPr>
                                    <m:ctrlPr>
                                      <a:rPr lang="es-ES" i="1"/>
                                    </m:ctrlPr>
                                  </m:dPr>
                                  <m:e>
                                    <m:r>
                                      <a:rPr lang="es-ES" i="1"/>
                                      <m:t>0</m:t>
                                    </m:r>
                                  </m:e>
                                </m:d>
                                <m:r>
                                  <a:rPr lang="es-ES" i="1"/>
                                  <m:t> ≠</m:t>
                                </m:r>
                                <m:r>
                                  <a:rPr lang="es-ES" i="1"/>
                                  <m:t>𝑓</m:t>
                                </m:r>
                                <m:r>
                                  <a:rPr lang="es-ES" i="1"/>
                                  <m:t>(1)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7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805" y="1772816"/>
                <a:ext cx="4044697" cy="13649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15 Grupo"/>
          <p:cNvGrpSpPr/>
          <p:nvPr/>
        </p:nvGrpSpPr>
        <p:grpSpPr>
          <a:xfrm>
            <a:off x="4113289" y="3212976"/>
            <a:ext cx="890759" cy="1296145"/>
            <a:chOff x="4124436" y="3319116"/>
            <a:chExt cx="890759" cy="1296145"/>
          </a:xfrm>
        </p:grpSpPr>
        <p:grpSp>
          <p:nvGrpSpPr>
            <p:cNvPr id="13" name="12 Grupo"/>
            <p:cNvGrpSpPr/>
            <p:nvPr/>
          </p:nvGrpSpPr>
          <p:grpSpPr>
            <a:xfrm>
              <a:off x="4124436" y="3694116"/>
              <a:ext cx="890759" cy="611548"/>
              <a:chOff x="4124436" y="3694116"/>
              <a:chExt cx="890759" cy="611548"/>
            </a:xfrm>
          </p:grpSpPr>
          <p:cxnSp>
            <p:nvCxnSpPr>
              <p:cNvPr id="9" name="8 Conector recto"/>
              <p:cNvCxnSpPr/>
              <p:nvPr/>
            </p:nvCxnSpPr>
            <p:spPr>
              <a:xfrm>
                <a:off x="4124436" y="3874089"/>
                <a:ext cx="8891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10 Conector recto"/>
              <p:cNvCxnSpPr/>
              <p:nvPr/>
            </p:nvCxnSpPr>
            <p:spPr>
              <a:xfrm>
                <a:off x="4126032" y="4305664"/>
                <a:ext cx="8891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15 Rectángulo"/>
              <p:cNvSpPr/>
              <p:nvPr/>
            </p:nvSpPr>
            <p:spPr>
              <a:xfrm>
                <a:off x="4395133" y="3694116"/>
                <a:ext cx="360040" cy="3599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s-ES"/>
              </a:p>
            </p:txBody>
          </p:sp>
        </p:grpSp>
        <p:sp>
          <p:nvSpPr>
            <p:cNvPr id="14" name="13 Rectángulo"/>
            <p:cNvSpPr/>
            <p:nvPr/>
          </p:nvSpPr>
          <p:spPr>
            <a:xfrm>
              <a:off x="4453567" y="3319116"/>
              <a:ext cx="230900" cy="1781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14 Flecha abajo"/>
            <p:cNvSpPr/>
            <p:nvPr/>
          </p:nvSpPr>
          <p:spPr>
            <a:xfrm>
              <a:off x="4355976" y="4437113"/>
              <a:ext cx="432048" cy="17814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7" name="16 Abrir llave"/>
          <p:cNvSpPr/>
          <p:nvPr/>
        </p:nvSpPr>
        <p:spPr>
          <a:xfrm rot="5400000" flipV="1">
            <a:off x="4495769" y="2848257"/>
            <a:ext cx="158767" cy="376852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1197981" y="4956918"/>
            <a:ext cx="2985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i="1" dirty="0" smtClean="0"/>
              <a:t>0</a:t>
            </a:r>
            <a:r>
              <a:rPr lang="es-ES" sz="2000" i="1" dirty="0" smtClean="0"/>
              <a:t> si el oráculo es constante</a:t>
            </a:r>
            <a:endParaRPr lang="es-ES" sz="2000" i="1" dirty="0"/>
          </a:p>
        </p:txBody>
      </p:sp>
      <p:sp>
        <p:nvSpPr>
          <p:cNvPr id="19" name="18 CuadroTexto"/>
          <p:cNvSpPr txBox="1"/>
          <p:nvPr/>
        </p:nvSpPr>
        <p:spPr>
          <a:xfrm>
            <a:off x="5233764" y="4956918"/>
            <a:ext cx="3121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i="1" dirty="0"/>
              <a:t>1</a:t>
            </a:r>
            <a:r>
              <a:rPr lang="es-ES" sz="2000" i="1" dirty="0" smtClean="0"/>
              <a:t> si el oráculo es equilibrado</a:t>
            </a:r>
            <a:endParaRPr lang="es-ES" sz="2000" i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2199480" y="5823793"/>
            <a:ext cx="472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Con tan solo una llamada al oráculo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225152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916034" y="1124744"/>
            <a:ext cx="53446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 smtClean="0"/>
              <a:t>6</a:t>
            </a:r>
            <a:endParaRPr lang="es-ES" sz="4400" dirty="0" smtClean="0"/>
          </a:p>
          <a:p>
            <a:pPr algn="ctr"/>
            <a:r>
              <a:rPr lang="es-ES" sz="4400" dirty="0" smtClean="0"/>
              <a:t>El algoritmo de </a:t>
            </a:r>
            <a:r>
              <a:rPr lang="es-ES" sz="4400" dirty="0" err="1" smtClean="0"/>
              <a:t>Grover</a:t>
            </a:r>
            <a:endParaRPr lang="es-ES" sz="4400" dirty="0"/>
          </a:p>
        </p:txBody>
      </p:sp>
      <p:grpSp>
        <p:nvGrpSpPr>
          <p:cNvPr id="38" name="37 Grupo"/>
          <p:cNvGrpSpPr/>
          <p:nvPr/>
        </p:nvGrpSpPr>
        <p:grpSpPr>
          <a:xfrm>
            <a:off x="2233517" y="2996952"/>
            <a:ext cx="4709638" cy="3312368"/>
            <a:chOff x="2233517" y="2996952"/>
            <a:chExt cx="4709638" cy="3312368"/>
          </a:xfrm>
        </p:grpSpPr>
        <p:grpSp>
          <p:nvGrpSpPr>
            <p:cNvPr id="6" name="5 Grupo"/>
            <p:cNvGrpSpPr/>
            <p:nvPr/>
          </p:nvGrpSpPr>
          <p:grpSpPr>
            <a:xfrm>
              <a:off x="2233517" y="2996952"/>
              <a:ext cx="4709638" cy="3312368"/>
              <a:chOff x="2540697" y="3140968"/>
              <a:chExt cx="4709638" cy="3312368"/>
            </a:xfrm>
          </p:grpSpPr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0697" y="3140968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22085" y="3140968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9261" y="3140968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80649" y="3140968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8412" y="3140968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9800" y="3140968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46976" y="3140968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28364" y="3140968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5776" y="4005064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7164" y="4005064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5728" y="4005064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3491" y="4005064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4879" y="4005064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2055" y="4005064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43443" y="4005064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5776" y="4816136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7164" y="4816136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4340" y="4816136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5728" y="4816136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3491" y="4816136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4879" y="4816136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2055" y="4816136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43443" y="4816136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5776" y="5608224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7164" y="5608224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4340" y="5608224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5728" y="5608224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3491" y="5608224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4879" y="5608224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2055" y="5608224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43443" y="5608224"/>
                <a:ext cx="606892" cy="845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076" name="Picture 4" descr="http://playingcards.wdfiles.com/local--files/bicycle/Bicycle%20Ace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345" y="3842064"/>
              <a:ext cx="560155" cy="797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8792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115709" y="404664"/>
            <a:ext cx="48688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El algoritmo de </a:t>
            </a:r>
            <a:r>
              <a:rPr lang="es-ES" sz="4000" dirty="0" err="1" smtClean="0"/>
              <a:t>Grover</a:t>
            </a:r>
            <a:endParaRPr lang="es-ES" sz="4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2606323" y="1112550"/>
            <a:ext cx="3887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El algoritmo de búsqueda</a:t>
            </a:r>
            <a:endParaRPr lang="es-ES" sz="2800" i="1" dirty="0"/>
          </a:p>
        </p:txBody>
      </p:sp>
      <p:pic>
        <p:nvPicPr>
          <p:cNvPr id="7" name="6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29319"/>
            <a:ext cx="4333875" cy="2230120"/>
          </a:xfrm>
          <a:prstGeom prst="rect">
            <a:avLst/>
          </a:prstGeom>
          <a:noFill/>
        </p:spPr>
      </p:pic>
      <p:pic>
        <p:nvPicPr>
          <p:cNvPr id="8" name="7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511" y="4083784"/>
            <a:ext cx="5229225" cy="1361440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8 CuadroTexto"/>
              <p:cNvSpPr txBox="1"/>
              <p:nvPr/>
            </p:nvSpPr>
            <p:spPr>
              <a:xfrm>
                <a:off x="267540" y="5856897"/>
                <a:ext cx="8565165" cy="496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400" b="1" dirty="0" smtClean="0"/>
                  <a:t>Encuentra un dato en una lista desordenada en un tiempo </a:t>
                </a:r>
                <a14:m>
                  <m:oMath xmlns:m="http://schemas.openxmlformats.org/officeDocument/2006/math">
                    <m:r>
                      <a:rPr lang="es-ES" sz="2400" b="1" i="1" smtClean="0">
                        <a:latin typeface="Cambria Math"/>
                      </a:rPr>
                      <m:t>𝑶</m:t>
                    </m:r>
                    <m:r>
                      <a:rPr lang="es-ES" sz="2400" b="1" i="1" smtClean="0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s-ES" sz="2400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s-ES" sz="2400" b="1" i="1" smtClean="0">
                            <a:latin typeface="Cambria Math"/>
                          </a:rPr>
                          <m:t>𝑵</m:t>
                        </m:r>
                      </m:e>
                    </m:rad>
                    <m:r>
                      <a:rPr lang="es-ES" sz="2400" b="1" i="1" smtClean="0">
                        <a:latin typeface="Cambria Math"/>
                      </a:rPr>
                      <m:t>)</m:t>
                    </m:r>
                  </m:oMath>
                </a14:m>
                <a:endParaRPr lang="es-ES" sz="2400" b="1" dirty="0"/>
              </a:p>
            </p:txBody>
          </p:sp>
        </mc:Choice>
        <mc:Fallback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40" y="5856897"/>
                <a:ext cx="8565165" cy="496418"/>
              </a:xfrm>
              <a:prstGeom prst="rect">
                <a:avLst/>
              </a:prstGeom>
              <a:blipFill rotWithShape="1">
                <a:blip r:embed="rId4"/>
                <a:stretch>
                  <a:fillRect l="-1139" t="-2469" b="-2839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53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991587" y="1124744"/>
            <a:ext cx="319350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/>
              <a:t>7</a:t>
            </a:r>
            <a:endParaRPr lang="es-ES" sz="4400" dirty="0" smtClean="0"/>
          </a:p>
          <a:p>
            <a:pPr algn="ctr"/>
            <a:r>
              <a:rPr lang="es-ES" sz="4400" dirty="0" smtClean="0"/>
              <a:t>Conclusiones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402491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097580" y="404664"/>
            <a:ext cx="2914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Conclusiones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66821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371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grpSp>
        <p:nvGrpSpPr>
          <p:cNvPr id="22" name="21 Grupo"/>
          <p:cNvGrpSpPr/>
          <p:nvPr/>
        </p:nvGrpSpPr>
        <p:grpSpPr>
          <a:xfrm>
            <a:off x="-108520" y="3154885"/>
            <a:ext cx="4104456" cy="2840124"/>
            <a:chOff x="1331640" y="2667000"/>
            <a:chExt cx="4104456" cy="2840124"/>
          </a:xfrm>
        </p:grpSpPr>
        <p:cxnSp>
          <p:nvCxnSpPr>
            <p:cNvPr id="6" name="5 Conector recto"/>
            <p:cNvCxnSpPr/>
            <p:nvPr/>
          </p:nvCxnSpPr>
          <p:spPr>
            <a:xfrm>
              <a:off x="2195736" y="4251176"/>
              <a:ext cx="151216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7 Conector recto"/>
            <p:cNvCxnSpPr/>
            <p:nvPr/>
          </p:nvCxnSpPr>
          <p:spPr>
            <a:xfrm flipV="1">
              <a:off x="3707904" y="2667000"/>
              <a:ext cx="0" cy="15841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/>
            <p:nvPr/>
          </p:nvCxnSpPr>
          <p:spPr>
            <a:xfrm>
              <a:off x="3707904" y="2667000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3995936" y="2667000"/>
              <a:ext cx="0" cy="15841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>
              <a:off x="3995936" y="4251176"/>
              <a:ext cx="14401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18 Arco"/>
            <p:cNvSpPr/>
            <p:nvPr/>
          </p:nvSpPr>
          <p:spPr>
            <a:xfrm>
              <a:off x="1331640" y="3647492"/>
              <a:ext cx="1032148" cy="1207368"/>
            </a:xfrm>
            <a:prstGeom prst="arc">
              <a:avLst>
                <a:gd name="adj1" fmla="val 17624655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19 Arco"/>
            <p:cNvSpPr/>
            <p:nvPr/>
          </p:nvSpPr>
          <p:spPr>
            <a:xfrm flipH="1">
              <a:off x="2363788" y="2995228"/>
              <a:ext cx="2295872" cy="2511896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5 Elipse"/>
            <p:cNvSpPr/>
            <p:nvPr/>
          </p:nvSpPr>
          <p:spPr>
            <a:xfrm>
              <a:off x="3331704" y="28152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33" name="32 Conector recto"/>
          <p:cNvCxnSpPr/>
          <p:nvPr/>
        </p:nvCxnSpPr>
        <p:spPr>
          <a:xfrm>
            <a:off x="755576" y="3507403"/>
            <a:ext cx="766873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4031651" y="3276570"/>
            <a:ext cx="111658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dirty="0" smtClean="0"/>
              <a:t>Energía</a:t>
            </a:r>
            <a:endParaRPr lang="es-ES" sz="2400" dirty="0"/>
          </a:p>
        </p:txBody>
      </p:sp>
      <p:grpSp>
        <p:nvGrpSpPr>
          <p:cNvPr id="71" name="70 Grupo"/>
          <p:cNvGrpSpPr/>
          <p:nvPr/>
        </p:nvGrpSpPr>
        <p:grpSpPr>
          <a:xfrm>
            <a:off x="5183954" y="3154885"/>
            <a:ext cx="3240360" cy="1584177"/>
            <a:chOff x="5183954" y="3154885"/>
            <a:chExt cx="3240360" cy="1584177"/>
          </a:xfrm>
        </p:grpSpPr>
        <p:grpSp>
          <p:nvGrpSpPr>
            <p:cNvPr id="38" name="37 Grupo"/>
            <p:cNvGrpSpPr/>
            <p:nvPr/>
          </p:nvGrpSpPr>
          <p:grpSpPr>
            <a:xfrm>
              <a:off x="5183954" y="3154885"/>
              <a:ext cx="3240360" cy="1584176"/>
              <a:chOff x="4932040" y="2237538"/>
              <a:chExt cx="3240360" cy="1584176"/>
            </a:xfrm>
          </p:grpSpPr>
          <p:cxnSp>
            <p:nvCxnSpPr>
              <p:cNvPr id="24" name="23 Conector recto"/>
              <p:cNvCxnSpPr/>
              <p:nvPr/>
            </p:nvCxnSpPr>
            <p:spPr>
              <a:xfrm>
                <a:off x="4932040" y="3821714"/>
                <a:ext cx="15121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24 Conector recto"/>
              <p:cNvCxnSpPr/>
              <p:nvPr/>
            </p:nvCxnSpPr>
            <p:spPr>
              <a:xfrm flipV="1">
                <a:off x="6444208" y="2237538"/>
                <a:ext cx="0" cy="15841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25 Conector recto"/>
              <p:cNvCxnSpPr/>
              <p:nvPr/>
            </p:nvCxnSpPr>
            <p:spPr>
              <a:xfrm>
                <a:off x="6444208" y="2237538"/>
                <a:ext cx="2880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26 Conector recto"/>
              <p:cNvCxnSpPr/>
              <p:nvPr/>
            </p:nvCxnSpPr>
            <p:spPr>
              <a:xfrm>
                <a:off x="6732240" y="2237538"/>
                <a:ext cx="0" cy="15841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27 Conector recto"/>
              <p:cNvCxnSpPr/>
              <p:nvPr/>
            </p:nvCxnSpPr>
            <p:spPr>
              <a:xfrm>
                <a:off x="6732240" y="3821714"/>
                <a:ext cx="14401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58 Grupo"/>
            <p:cNvGrpSpPr/>
            <p:nvPr/>
          </p:nvGrpSpPr>
          <p:grpSpPr>
            <a:xfrm>
              <a:off x="5408957" y="3507404"/>
              <a:ext cx="2295277" cy="1231658"/>
              <a:chOff x="3267076" y="1295285"/>
              <a:chExt cx="1643259" cy="1448996"/>
            </a:xfrm>
          </p:grpSpPr>
          <p:sp>
            <p:nvSpPr>
              <p:cNvPr id="56" name="55 Forma libre"/>
              <p:cNvSpPr/>
              <p:nvPr/>
            </p:nvSpPr>
            <p:spPr>
              <a:xfrm>
                <a:off x="3267076" y="1301195"/>
                <a:ext cx="935832" cy="1443086"/>
              </a:xfrm>
              <a:custGeom>
                <a:avLst/>
                <a:gdLst>
                  <a:gd name="connsiteX0" fmla="*/ 0 w 914400"/>
                  <a:gd name="connsiteY0" fmla="*/ 1426855 h 1446986"/>
                  <a:gd name="connsiteX1" fmla="*/ 333375 w 914400"/>
                  <a:gd name="connsiteY1" fmla="*/ 1264930 h 1446986"/>
                  <a:gd name="connsiteX2" fmla="*/ 723900 w 914400"/>
                  <a:gd name="connsiteY2" fmla="*/ 102880 h 1446986"/>
                  <a:gd name="connsiteX3" fmla="*/ 914400 w 914400"/>
                  <a:gd name="connsiteY3" fmla="*/ 131455 h 1446986"/>
                  <a:gd name="connsiteX0" fmla="*/ 0 w 923925"/>
                  <a:gd name="connsiteY0" fmla="*/ 1427856 h 1447987"/>
                  <a:gd name="connsiteX1" fmla="*/ 333375 w 923925"/>
                  <a:gd name="connsiteY1" fmla="*/ 1265931 h 1447987"/>
                  <a:gd name="connsiteX2" fmla="*/ 723900 w 923925"/>
                  <a:gd name="connsiteY2" fmla="*/ 103881 h 1447987"/>
                  <a:gd name="connsiteX3" fmla="*/ 923925 w 923925"/>
                  <a:gd name="connsiteY3" fmla="*/ 130074 h 1447987"/>
                  <a:gd name="connsiteX0" fmla="*/ 0 w 947738"/>
                  <a:gd name="connsiteY0" fmla="*/ 1425867 h 1445998"/>
                  <a:gd name="connsiteX1" fmla="*/ 333375 w 947738"/>
                  <a:gd name="connsiteY1" fmla="*/ 1263942 h 1445998"/>
                  <a:gd name="connsiteX2" fmla="*/ 723900 w 947738"/>
                  <a:gd name="connsiteY2" fmla="*/ 101892 h 1445998"/>
                  <a:gd name="connsiteX3" fmla="*/ 947738 w 947738"/>
                  <a:gd name="connsiteY3" fmla="*/ 132847 h 1445998"/>
                  <a:gd name="connsiteX0" fmla="*/ 0 w 935832"/>
                  <a:gd name="connsiteY0" fmla="*/ 1422955 h 1443086"/>
                  <a:gd name="connsiteX1" fmla="*/ 333375 w 935832"/>
                  <a:gd name="connsiteY1" fmla="*/ 1261030 h 1443086"/>
                  <a:gd name="connsiteX2" fmla="*/ 723900 w 935832"/>
                  <a:gd name="connsiteY2" fmla="*/ 98980 h 1443086"/>
                  <a:gd name="connsiteX3" fmla="*/ 935832 w 935832"/>
                  <a:gd name="connsiteY3" fmla="*/ 137079 h 1443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5832" h="1443086">
                    <a:moveTo>
                      <a:pt x="0" y="1422955"/>
                    </a:moveTo>
                    <a:cubicBezTo>
                      <a:pt x="106362" y="1452324"/>
                      <a:pt x="212725" y="1481693"/>
                      <a:pt x="333375" y="1261030"/>
                    </a:cubicBezTo>
                    <a:cubicBezTo>
                      <a:pt x="454025" y="1040367"/>
                      <a:pt x="623491" y="286305"/>
                      <a:pt x="723900" y="98980"/>
                    </a:cubicBezTo>
                    <a:cubicBezTo>
                      <a:pt x="824310" y="-88345"/>
                      <a:pt x="889000" y="28335"/>
                      <a:pt x="935832" y="13707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7" name="56 Forma libre"/>
              <p:cNvSpPr/>
              <p:nvPr/>
            </p:nvSpPr>
            <p:spPr>
              <a:xfrm flipH="1">
                <a:off x="3979266" y="1295285"/>
                <a:ext cx="931069" cy="1448996"/>
              </a:xfrm>
              <a:custGeom>
                <a:avLst/>
                <a:gdLst>
                  <a:gd name="connsiteX0" fmla="*/ 0 w 914400"/>
                  <a:gd name="connsiteY0" fmla="*/ 1426855 h 1446986"/>
                  <a:gd name="connsiteX1" fmla="*/ 333375 w 914400"/>
                  <a:gd name="connsiteY1" fmla="*/ 1264930 h 1446986"/>
                  <a:gd name="connsiteX2" fmla="*/ 723900 w 914400"/>
                  <a:gd name="connsiteY2" fmla="*/ 102880 h 1446986"/>
                  <a:gd name="connsiteX3" fmla="*/ 914400 w 914400"/>
                  <a:gd name="connsiteY3" fmla="*/ 131455 h 1446986"/>
                  <a:gd name="connsiteX0" fmla="*/ 0 w 931069"/>
                  <a:gd name="connsiteY0" fmla="*/ 1428865 h 1448996"/>
                  <a:gd name="connsiteX1" fmla="*/ 333375 w 931069"/>
                  <a:gd name="connsiteY1" fmla="*/ 1266940 h 1448996"/>
                  <a:gd name="connsiteX2" fmla="*/ 723900 w 931069"/>
                  <a:gd name="connsiteY2" fmla="*/ 104890 h 1448996"/>
                  <a:gd name="connsiteX3" fmla="*/ 931069 w 931069"/>
                  <a:gd name="connsiteY3" fmla="*/ 128703 h 1448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1069" h="1448996">
                    <a:moveTo>
                      <a:pt x="0" y="1428865"/>
                    </a:moveTo>
                    <a:cubicBezTo>
                      <a:pt x="106362" y="1458234"/>
                      <a:pt x="212725" y="1487603"/>
                      <a:pt x="333375" y="1266940"/>
                    </a:cubicBezTo>
                    <a:cubicBezTo>
                      <a:pt x="454025" y="1046277"/>
                      <a:pt x="624284" y="294596"/>
                      <a:pt x="723900" y="104890"/>
                    </a:cubicBezTo>
                    <a:cubicBezTo>
                      <a:pt x="823516" y="-84816"/>
                      <a:pt x="884237" y="19959"/>
                      <a:pt x="931069" y="12870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60" name="59 CuadroTexto"/>
          <p:cNvSpPr txBox="1"/>
          <p:nvPr/>
        </p:nvSpPr>
        <p:spPr>
          <a:xfrm>
            <a:off x="1406515" y="2338564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Física clásica</a:t>
            </a:r>
            <a:endParaRPr lang="es-ES" sz="2800" dirty="0"/>
          </a:p>
        </p:txBody>
      </p:sp>
      <p:sp>
        <p:nvSpPr>
          <p:cNvPr id="61" name="60 CuadroTexto"/>
          <p:cNvSpPr txBox="1"/>
          <p:nvPr/>
        </p:nvSpPr>
        <p:spPr>
          <a:xfrm>
            <a:off x="5700852" y="2344939"/>
            <a:ext cx="2278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Física cuántica</a:t>
            </a:r>
            <a:endParaRPr lang="es-ES" sz="2800" dirty="0"/>
          </a:p>
        </p:txBody>
      </p:sp>
      <p:sp>
        <p:nvSpPr>
          <p:cNvPr id="62" name="61 CuadroTexto"/>
          <p:cNvSpPr txBox="1"/>
          <p:nvPr/>
        </p:nvSpPr>
        <p:spPr>
          <a:xfrm>
            <a:off x="1069495" y="4159912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Partícula</a:t>
            </a:r>
            <a:endParaRPr lang="es-ES" dirty="0"/>
          </a:p>
        </p:txBody>
      </p:sp>
      <p:cxnSp>
        <p:nvCxnSpPr>
          <p:cNvPr id="64" name="63 Conector recto de flecha"/>
          <p:cNvCxnSpPr>
            <a:stCxn id="62" idx="0"/>
            <a:endCxn id="16" idx="3"/>
          </p:cNvCxnSpPr>
          <p:nvPr/>
        </p:nvCxnSpPr>
        <p:spPr>
          <a:xfrm flipV="1">
            <a:off x="1570530" y="3610406"/>
            <a:ext cx="373741" cy="5495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CuadroTexto"/>
          <p:cNvSpPr txBox="1"/>
          <p:nvPr/>
        </p:nvSpPr>
        <p:spPr>
          <a:xfrm>
            <a:off x="955271" y="5336261"/>
            <a:ext cx="2912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i="1" dirty="0" smtClean="0"/>
              <a:t>Es </a:t>
            </a:r>
            <a:r>
              <a:rPr lang="es-ES" b="1" i="1" dirty="0" smtClean="0"/>
              <a:t>imposible</a:t>
            </a:r>
            <a:r>
              <a:rPr lang="es-ES" i="1" dirty="0" smtClean="0"/>
              <a:t> que la partícula </a:t>
            </a:r>
          </a:p>
          <a:p>
            <a:pPr algn="ctr"/>
            <a:r>
              <a:rPr lang="es-ES" i="1" dirty="0" smtClean="0"/>
              <a:t>supere la barrera</a:t>
            </a:r>
            <a:endParaRPr lang="es-ES" i="1" dirty="0"/>
          </a:p>
        </p:txBody>
      </p:sp>
      <p:sp>
        <p:nvSpPr>
          <p:cNvPr id="66" name="65 CuadroTexto"/>
          <p:cNvSpPr txBox="1"/>
          <p:nvPr/>
        </p:nvSpPr>
        <p:spPr>
          <a:xfrm>
            <a:off x="4549619" y="3983290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Partícula</a:t>
            </a:r>
            <a:endParaRPr lang="es-ES" dirty="0"/>
          </a:p>
        </p:txBody>
      </p:sp>
      <p:cxnSp>
        <p:nvCxnSpPr>
          <p:cNvPr id="67" name="66 Conector recto de flecha"/>
          <p:cNvCxnSpPr>
            <a:stCxn id="66" idx="3"/>
            <a:endCxn id="56" idx="1"/>
          </p:cNvCxnSpPr>
          <p:nvPr/>
        </p:nvCxnSpPr>
        <p:spPr>
          <a:xfrm>
            <a:off x="5551688" y="4167956"/>
            <a:ext cx="322922" cy="4163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69 CuadroTexto"/>
          <p:cNvSpPr txBox="1"/>
          <p:nvPr/>
        </p:nvSpPr>
        <p:spPr>
          <a:xfrm>
            <a:off x="4908014" y="5336260"/>
            <a:ext cx="3576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i="1" dirty="0" smtClean="0"/>
              <a:t>La partícula tiene una cierta </a:t>
            </a:r>
            <a:r>
              <a:rPr lang="es-ES" b="1" i="1" dirty="0" smtClean="0"/>
              <a:t>probabilidad</a:t>
            </a:r>
            <a:r>
              <a:rPr lang="es-ES" i="1" dirty="0" smtClean="0"/>
              <a:t> de superar la barrera</a:t>
            </a:r>
            <a:endParaRPr lang="es-ES" i="1" dirty="0"/>
          </a:p>
        </p:txBody>
      </p:sp>
      <p:sp>
        <p:nvSpPr>
          <p:cNvPr id="72" name="71 CuadroTexto"/>
          <p:cNvSpPr txBox="1"/>
          <p:nvPr/>
        </p:nvSpPr>
        <p:spPr>
          <a:xfrm>
            <a:off x="3412705" y="1143611"/>
            <a:ext cx="2273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El efecto túnel</a:t>
            </a:r>
            <a:endParaRPr lang="es-ES" sz="2800" i="1" dirty="0"/>
          </a:p>
        </p:txBody>
      </p:sp>
      <p:sp>
        <p:nvSpPr>
          <p:cNvPr id="73" name="72 CuadroTexto"/>
          <p:cNvSpPr txBox="1"/>
          <p:nvPr/>
        </p:nvSpPr>
        <p:spPr>
          <a:xfrm>
            <a:off x="7660194" y="3739648"/>
            <a:ext cx="764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Efecto</a:t>
            </a:r>
          </a:p>
          <a:p>
            <a:pPr algn="ctr"/>
            <a:r>
              <a:rPr lang="es-ES" dirty="0" smtClean="0"/>
              <a:t>túnel</a:t>
            </a:r>
            <a:endParaRPr lang="es-ES" dirty="0"/>
          </a:p>
        </p:txBody>
      </p:sp>
      <p:cxnSp>
        <p:nvCxnSpPr>
          <p:cNvPr id="74" name="73 Conector recto de flecha"/>
          <p:cNvCxnSpPr>
            <a:stCxn id="73" idx="1"/>
          </p:cNvCxnSpPr>
          <p:nvPr/>
        </p:nvCxnSpPr>
        <p:spPr>
          <a:xfrm flipH="1">
            <a:off x="7053983" y="4062814"/>
            <a:ext cx="606211" cy="5214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706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3061776" y="1143611"/>
            <a:ext cx="2975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¿Por qué un límite?</a:t>
            </a:r>
            <a:endParaRPr lang="es-ES" sz="28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827584" y="2420888"/>
            <a:ext cx="24032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/>
              <a:t>Superposición de </a:t>
            </a:r>
          </a:p>
          <a:p>
            <a:r>
              <a:rPr lang="es-ES" sz="2400" dirty="0" smtClean="0"/>
              <a:t>estados cuánticos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827584" y="3717032"/>
            <a:ext cx="22265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Entrelazamiento</a:t>
            </a:r>
          </a:p>
          <a:p>
            <a:r>
              <a:rPr lang="es-ES" sz="2400" dirty="0" smtClean="0"/>
              <a:t>cuántico</a:t>
            </a:r>
            <a:endParaRPr lang="es-ES" sz="2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827584" y="5085184"/>
            <a:ext cx="2512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Colapso de la función de onda</a:t>
            </a:r>
            <a:endParaRPr lang="es-ES" sz="2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5796881" y="2605553"/>
            <a:ext cx="2755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/>
              <a:t>Paralelismo cuántico</a:t>
            </a:r>
            <a:endParaRPr lang="es-ES" sz="24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508104" y="3717032"/>
            <a:ext cx="3043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/>
              <a:t>Envío más rápido de información</a:t>
            </a:r>
            <a:endParaRPr lang="es-ES" sz="24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508104" y="5085184"/>
            <a:ext cx="3043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/>
              <a:t>Comunicaciones totalmente seguras</a:t>
            </a:r>
            <a:endParaRPr lang="es-ES" sz="2400" dirty="0"/>
          </a:p>
        </p:txBody>
      </p:sp>
      <p:sp>
        <p:nvSpPr>
          <p:cNvPr id="13" name="12 Flecha derecha"/>
          <p:cNvSpPr/>
          <p:nvPr/>
        </p:nvSpPr>
        <p:spPr>
          <a:xfrm>
            <a:off x="3613515" y="3356119"/>
            <a:ext cx="1872208" cy="15528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97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600926" y="1126021"/>
            <a:ext cx="5921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Primer postulado: el espacio de estados</a:t>
            </a:r>
            <a:endParaRPr lang="es-ES" sz="2800" i="1" dirty="0"/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1403648" y="3284984"/>
            <a:ext cx="0" cy="21602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1403648" y="5445224"/>
            <a:ext cx="20162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flipH="1">
            <a:off x="755576" y="5445224"/>
            <a:ext cx="648072" cy="648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1780207" y="3290774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Bases</a:t>
            </a:r>
            <a:endParaRPr lang="es-ES" dirty="0"/>
          </a:p>
        </p:txBody>
      </p:sp>
      <p:cxnSp>
        <p:nvCxnSpPr>
          <p:cNvPr id="14" name="13 Conector recto de flecha"/>
          <p:cNvCxnSpPr>
            <a:stCxn id="12" idx="1"/>
          </p:cNvCxnSpPr>
          <p:nvPr/>
        </p:nvCxnSpPr>
        <p:spPr>
          <a:xfrm flipH="1">
            <a:off x="1403648" y="3490829"/>
            <a:ext cx="376559" cy="200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1403648" y="4941168"/>
            <a:ext cx="1154336" cy="50405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1875640" y="4165049"/>
            <a:ext cx="883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Estado</a:t>
            </a:r>
            <a:endParaRPr lang="es-ES" dirty="0"/>
          </a:p>
        </p:txBody>
      </p:sp>
      <p:cxnSp>
        <p:nvCxnSpPr>
          <p:cNvPr id="19" name="18 Conector recto de flecha"/>
          <p:cNvCxnSpPr>
            <a:stCxn id="18" idx="2"/>
          </p:cNvCxnSpPr>
          <p:nvPr/>
        </p:nvCxnSpPr>
        <p:spPr>
          <a:xfrm flipH="1">
            <a:off x="2169095" y="4565159"/>
            <a:ext cx="148525" cy="3760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709891" y="2564903"/>
            <a:ext cx="2541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Espacio de estados</a:t>
            </a:r>
            <a:endParaRPr lang="es-ES" sz="24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3275857" y="2204864"/>
            <a:ext cx="2952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Espacio vectorial complejo</a:t>
            </a:r>
            <a:endParaRPr lang="es-ES" sz="20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3275857" y="2604974"/>
            <a:ext cx="4976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Producto interno definido (espacio de </a:t>
            </a:r>
            <a:r>
              <a:rPr lang="es-ES" sz="2000" dirty="0" err="1" smtClean="0"/>
              <a:t>Hilbert</a:t>
            </a:r>
            <a:r>
              <a:rPr lang="es-ES" sz="2000" dirty="0" smtClean="0"/>
              <a:t>)</a:t>
            </a:r>
            <a:endParaRPr lang="es-ES" sz="20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3275856" y="3005084"/>
            <a:ext cx="5697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El vector de estado define completamente el sistema</a:t>
            </a:r>
            <a:endParaRPr lang="es-ES" sz="2000" dirty="0"/>
          </a:p>
        </p:txBody>
      </p:sp>
      <p:sp>
        <p:nvSpPr>
          <p:cNvPr id="29" name="28 Abrir llave"/>
          <p:cNvSpPr/>
          <p:nvPr/>
        </p:nvSpPr>
        <p:spPr>
          <a:xfrm>
            <a:off x="3155955" y="2199074"/>
            <a:ext cx="263917" cy="12299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3" name="42 Grupo"/>
          <p:cNvGrpSpPr/>
          <p:nvPr/>
        </p:nvGrpSpPr>
        <p:grpSpPr>
          <a:xfrm>
            <a:off x="4302627" y="3794026"/>
            <a:ext cx="1927066" cy="799476"/>
            <a:chOff x="4302627" y="3794026"/>
            <a:chExt cx="1927066" cy="7994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6 CuadroTexto"/>
                <p:cNvSpPr txBox="1"/>
                <p:nvPr/>
              </p:nvSpPr>
              <p:spPr>
                <a:xfrm>
                  <a:off x="4302627" y="4193392"/>
                  <a:ext cx="61670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latin typeface="Cambria Math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l-GR" sz="2000" b="0" i="1" smtClean="0">
                                <a:latin typeface="Cambria Math"/>
                                <a:ea typeface="Cambria Math"/>
                              </a:rPr>
                              <m:t>Ψ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27" y="4193392"/>
                  <a:ext cx="616707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0891" t="-122727" r="-80198" b="-18181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1 CuadroTexto"/>
            <p:cNvSpPr txBox="1"/>
            <p:nvPr/>
          </p:nvSpPr>
          <p:spPr>
            <a:xfrm>
              <a:off x="4302627" y="3794026"/>
              <a:ext cx="19270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000" dirty="0" smtClean="0"/>
                <a:t>Estado arbitrario</a:t>
              </a:r>
              <a:endParaRPr lang="en-US" sz="2000" dirty="0"/>
            </a:p>
          </p:txBody>
        </p:sp>
        <p:cxnSp>
          <p:nvCxnSpPr>
            <p:cNvPr id="36" name="35 Conector recto"/>
            <p:cNvCxnSpPr>
              <a:stCxn id="34" idx="1"/>
              <a:endCxn id="32" idx="1"/>
            </p:cNvCxnSpPr>
            <p:nvPr/>
          </p:nvCxnSpPr>
          <p:spPr>
            <a:xfrm>
              <a:off x="4302627" y="3994081"/>
              <a:ext cx="0" cy="3993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43 Grupo"/>
          <p:cNvGrpSpPr/>
          <p:nvPr/>
        </p:nvGrpSpPr>
        <p:grpSpPr>
          <a:xfrm>
            <a:off x="4302627" y="4725144"/>
            <a:ext cx="3219920" cy="821705"/>
            <a:chOff x="4302627" y="4725144"/>
            <a:chExt cx="3219920" cy="821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9 CuadroTexto"/>
                <p:cNvSpPr txBox="1"/>
                <p:nvPr/>
              </p:nvSpPr>
              <p:spPr>
                <a:xfrm>
                  <a:off x="4302627" y="5085184"/>
                  <a:ext cx="18272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lang="es-E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s-ES" sz="24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s-ES" sz="2400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r>
                          <a:rPr lang="es-ES" sz="2400" b="0" i="1" smtClean="0">
                            <a:latin typeface="Cambria Math"/>
                          </a:rPr>
                          <m:t>𝑙</m:t>
                        </m:r>
                        <m:r>
                          <a:rPr lang="es-ES" sz="2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s-E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s-ES" sz="2400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sz="2400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s-ES" sz="2400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s-ES" sz="2400" b="0" i="1" smtClean="0">
                                    <a:latin typeface="Cambria Math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9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27" y="5085184"/>
                  <a:ext cx="182729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3333" t="-130263" r="-32667" b="-194737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1 CuadroTexto"/>
            <p:cNvSpPr txBox="1"/>
            <p:nvPr/>
          </p:nvSpPr>
          <p:spPr>
            <a:xfrm>
              <a:off x="4302627" y="4725144"/>
              <a:ext cx="32199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000" dirty="0" smtClean="0"/>
                <a:t>Electrón orbitando un núcleo</a:t>
              </a:r>
              <a:endParaRPr lang="en-US" sz="2000" dirty="0"/>
            </a:p>
          </p:txBody>
        </p:sp>
        <p:cxnSp>
          <p:nvCxnSpPr>
            <p:cNvPr id="40" name="39 Conector recto"/>
            <p:cNvCxnSpPr>
              <a:stCxn id="31" idx="1"/>
              <a:endCxn id="30" idx="1"/>
            </p:cNvCxnSpPr>
            <p:nvPr/>
          </p:nvCxnSpPr>
          <p:spPr>
            <a:xfrm>
              <a:off x="4302627" y="4925199"/>
              <a:ext cx="0" cy="3908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47 Grupo"/>
          <p:cNvGrpSpPr/>
          <p:nvPr/>
        </p:nvGrpSpPr>
        <p:grpSpPr>
          <a:xfrm>
            <a:off x="4302626" y="5682509"/>
            <a:ext cx="4083297" cy="821574"/>
            <a:chOff x="4302627" y="5559754"/>
            <a:chExt cx="4083297" cy="8215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10 CuadroTexto"/>
                <p:cNvSpPr txBox="1"/>
                <p:nvPr/>
              </p:nvSpPr>
              <p:spPr>
                <a:xfrm>
                  <a:off x="4302627" y="5919663"/>
                  <a:ext cx="142660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lang="es-E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400" b="0" i="1" smtClean="0">
                                <a:latin typeface="Cambria Math"/>
                              </a:rPr>
                              <m:t> 0 </m:t>
                            </m:r>
                          </m:e>
                        </m:d>
                        <m:r>
                          <a:rPr lang="es-ES" sz="2400" b="0" i="1" smtClean="0">
                            <a:latin typeface="Cambria Math"/>
                          </a:rPr>
                          <m:t>2 1 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s-E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ES" sz="2400" b="0" i="1" smtClean="0">
                                <a:latin typeface="Cambria Math"/>
                              </a:rPr>
                              <m:t>4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10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27" y="5919663"/>
                  <a:ext cx="1426608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9915" t="-130263" r="-42735" b="-194737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1 CuadroTexto"/>
            <p:cNvSpPr txBox="1"/>
            <p:nvPr/>
          </p:nvSpPr>
          <p:spPr>
            <a:xfrm>
              <a:off x="4302627" y="5559754"/>
              <a:ext cx="40832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000" dirty="0" smtClean="0"/>
                <a:t>Representación número de partículas</a:t>
              </a:r>
              <a:endParaRPr lang="en-US" sz="2000" dirty="0"/>
            </a:p>
          </p:txBody>
        </p:sp>
        <p:cxnSp>
          <p:nvCxnSpPr>
            <p:cNvPr id="45" name="44 Conector recto"/>
            <p:cNvCxnSpPr>
              <a:stCxn id="42" idx="1"/>
              <a:endCxn id="41" idx="1"/>
            </p:cNvCxnSpPr>
            <p:nvPr/>
          </p:nvCxnSpPr>
          <p:spPr>
            <a:xfrm>
              <a:off x="4302627" y="5759809"/>
              <a:ext cx="0" cy="390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348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00566" y="398910"/>
            <a:ext cx="832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Los postulados de la mecánica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066677" y="1109453"/>
            <a:ext cx="699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Segundo postulado: la evolución de los estados</a:t>
            </a:r>
            <a:endParaRPr lang="es-ES" sz="2800" i="1" dirty="0"/>
          </a:p>
        </p:txBody>
      </p:sp>
      <p:grpSp>
        <p:nvGrpSpPr>
          <p:cNvPr id="14" name="13 Grupo"/>
          <p:cNvGrpSpPr/>
          <p:nvPr/>
        </p:nvGrpSpPr>
        <p:grpSpPr>
          <a:xfrm>
            <a:off x="1583506" y="2329091"/>
            <a:ext cx="5652790" cy="1300532"/>
            <a:chOff x="2831101" y="2101498"/>
            <a:chExt cx="3755811" cy="864096"/>
          </a:xfrm>
        </p:grpSpPr>
        <p:grpSp>
          <p:nvGrpSpPr>
            <p:cNvPr id="8" name="7 Grupo"/>
            <p:cNvGrpSpPr/>
            <p:nvPr/>
          </p:nvGrpSpPr>
          <p:grpSpPr>
            <a:xfrm>
              <a:off x="2831101" y="2101498"/>
              <a:ext cx="864096" cy="864096"/>
              <a:chOff x="1331640" y="2564904"/>
              <a:chExt cx="864096" cy="864096"/>
            </a:xfrm>
          </p:grpSpPr>
          <p:sp>
            <p:nvSpPr>
              <p:cNvPr id="6" name="5 Elipse"/>
              <p:cNvSpPr/>
              <p:nvPr/>
            </p:nvSpPr>
            <p:spPr>
              <a:xfrm>
                <a:off x="1331640" y="2564904"/>
                <a:ext cx="864096" cy="8640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6 Rectángulo"/>
                  <p:cNvSpPr/>
                  <p:nvPr/>
                </p:nvSpPr>
                <p:spPr>
                  <a:xfrm>
                    <a:off x="1418458" y="2842838"/>
                    <a:ext cx="690459" cy="26584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⟩"/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latin typeface="Cambria Math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l-GR" sz="2000" i="1">
                                  <a:latin typeface="Cambria Math"/>
                                  <a:ea typeface="Cambria Math"/>
                                </a:rPr>
                                <m:t>Ψ</m:t>
                              </m:r>
                              <m:r>
                                <a:rPr lang="es-ES" sz="20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es-ES" sz="2000" dirty="0"/>
                  </a:p>
                </p:txBody>
              </p:sp>
            </mc:Choice>
            <mc:Fallback xmlns="">
              <p:sp>
                <p:nvSpPr>
                  <p:cNvPr id="7" name="6 Rectángulo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8458" y="2842838"/>
                    <a:ext cx="690459" cy="265840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124615" r="-47953" b="-186154"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8 Grupo"/>
            <p:cNvGrpSpPr/>
            <p:nvPr/>
          </p:nvGrpSpPr>
          <p:grpSpPr>
            <a:xfrm>
              <a:off x="5722816" y="2101498"/>
              <a:ext cx="864096" cy="864096"/>
              <a:chOff x="1331640" y="2564904"/>
              <a:chExt cx="864096" cy="864096"/>
            </a:xfrm>
          </p:grpSpPr>
          <p:sp>
            <p:nvSpPr>
              <p:cNvPr id="10" name="9 Elipse"/>
              <p:cNvSpPr/>
              <p:nvPr/>
            </p:nvSpPr>
            <p:spPr>
              <a:xfrm>
                <a:off x="1331640" y="2564904"/>
                <a:ext cx="864096" cy="8640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10 Rectángulo"/>
                  <p:cNvSpPr/>
                  <p:nvPr/>
                </p:nvSpPr>
                <p:spPr>
                  <a:xfrm>
                    <a:off x="1416478" y="2864032"/>
                    <a:ext cx="694421" cy="26584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⟩"/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latin typeface="Cambria Math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l-GR" sz="2000" i="1">
                                  <a:latin typeface="Cambria Math"/>
                                  <a:ea typeface="Cambria Math"/>
                                </a:rPr>
                                <m:t>Ψ</m:t>
                              </m:r>
                              <m:r>
                                <a:rPr lang="es-ES" sz="20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es-ES" sz="2000" dirty="0"/>
                  </a:p>
                </p:txBody>
              </p:sp>
            </mc:Choice>
            <mc:Fallback xmlns="">
              <p:sp>
                <p:nvSpPr>
                  <p:cNvPr id="11" name="10 Rectángulo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6478" y="2864032"/>
                    <a:ext cx="694421" cy="26584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122727" r="-47953" b="-181818"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11 Flecha derecha"/>
            <p:cNvSpPr/>
            <p:nvPr/>
          </p:nvSpPr>
          <p:spPr>
            <a:xfrm>
              <a:off x="3742030" y="2220543"/>
              <a:ext cx="1933952" cy="626006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12 CuadroTexto"/>
                <p:cNvSpPr txBox="1"/>
                <p:nvPr/>
              </p:nvSpPr>
              <p:spPr>
                <a:xfrm>
                  <a:off x="4324070" y="2400626"/>
                  <a:ext cx="769870" cy="2658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000" b="0" i="1" smtClean="0">
                            <a:latin typeface="Cambria Math"/>
                          </a:rPr>
                          <m:t>𝑈</m:t>
                        </m:r>
                        <m:r>
                          <a:rPr lang="es-ES" sz="2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s-E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s-ES" sz="20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ES" sz="2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s-E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ES" sz="20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s-ES" sz="2000" dirty="0"/>
                </a:p>
              </p:txBody>
            </p:sp>
          </mc:Choice>
          <mc:Fallback xmlns="">
            <p:sp>
              <p:nvSpPr>
                <p:cNvPr id="13" name="12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4070" y="2400626"/>
                  <a:ext cx="769870" cy="26584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26" b="-13636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14 CuadroTexto"/>
          <p:cNvSpPr txBox="1"/>
          <p:nvPr/>
        </p:nvSpPr>
        <p:spPr>
          <a:xfrm>
            <a:off x="1653557" y="4253026"/>
            <a:ext cx="5405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Podemos hacer evolucionar los estados a voluntad</a:t>
            </a:r>
            <a:endParaRPr lang="es-ES" sz="2000" dirty="0"/>
          </a:p>
        </p:txBody>
      </p:sp>
      <p:sp>
        <p:nvSpPr>
          <p:cNvPr id="17" name="16 Rectángulo"/>
          <p:cNvSpPr/>
          <p:nvPr/>
        </p:nvSpPr>
        <p:spPr>
          <a:xfrm>
            <a:off x="1187624" y="1916832"/>
            <a:ext cx="6408712" cy="18606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1187624" y="1916832"/>
            <a:ext cx="2792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/>
              <a:t>Sistema cuántico cerrado</a:t>
            </a:r>
            <a:endParaRPr lang="es-ES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21 CuadroTexto"/>
              <p:cNvSpPr txBox="1"/>
              <p:nvPr/>
            </p:nvSpPr>
            <p:spPr>
              <a:xfrm>
                <a:off x="3347864" y="3262226"/>
                <a:ext cx="1811137" cy="376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es-ES" i="1" smtClean="0">
                              <a:latin typeface="Cambria Math"/>
                              <a:ea typeface="Cambria Math"/>
                            </a:rPr>
                            <m:t>†</m:t>
                          </m:r>
                        </m:sup>
                      </m:sSup>
                      <m:r>
                        <a:rPr lang="es-ES" b="0" i="1" smtClean="0">
                          <a:latin typeface="Cambria Math"/>
                        </a:rPr>
                        <m:t>𝑈</m:t>
                      </m:r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b="0" i="1" smtClean="0">
                          <a:latin typeface="Cambria Math"/>
                        </a:rPr>
                        <m:t>𝑈</m:t>
                      </m:r>
                      <m:sSup>
                        <m:sSup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es-ES" b="0" i="1" smtClean="0">
                              <a:latin typeface="Cambria Math"/>
                              <a:ea typeface="Cambria Math"/>
                            </a:rPr>
                            <m:t>†</m:t>
                          </m:r>
                        </m:sup>
                      </m:sSup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r>
                        <a:rPr lang="es-ES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2" name="2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3262226"/>
                <a:ext cx="1811137" cy="3764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22 CuadroTexto"/>
              <p:cNvSpPr txBox="1"/>
              <p:nvPr/>
            </p:nvSpPr>
            <p:spPr>
              <a:xfrm>
                <a:off x="566314" y="5313560"/>
                <a:ext cx="3264227" cy="376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s-ES" i="1">
                            <a:latin typeface="Cambria Math"/>
                            <a:ea typeface="Cambria Math"/>
                          </a:rPr>
                          <m:t>†</m:t>
                        </m:r>
                      </m:sup>
                    </m:sSup>
                    <m:r>
                      <a:rPr lang="es-ES" i="1">
                        <a:latin typeface="Cambria Math"/>
                      </a:rPr>
                      <m:t>𝑈</m:t>
                    </m:r>
                    <m:r>
                      <a:rPr lang="es-ES" i="1">
                        <a:latin typeface="Cambria Math"/>
                      </a:rPr>
                      <m:t>=</m:t>
                    </m:r>
                    <m:r>
                      <a:rPr lang="es-ES" i="1">
                        <a:latin typeface="Cambria Math"/>
                      </a:rPr>
                      <m:t>𝑈</m:t>
                    </m:r>
                    <m:sSup>
                      <m:sSupPr>
                        <m:ctrlPr>
                          <a:rPr lang="es-ES" i="1">
                            <a:latin typeface="Cambria Math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s-ES" i="1">
                            <a:latin typeface="Cambria Math"/>
                            <a:ea typeface="Cambria Math"/>
                          </a:rPr>
                          <m:t>†</m:t>
                        </m:r>
                      </m:sup>
                    </m:sSup>
                    <m:r>
                      <a:rPr lang="es-E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ES" b="0" i="1" smtClean="0">
                        <a:latin typeface="Cambria Math"/>
                        <a:ea typeface="Cambria Math"/>
                      </a:rPr>
                      <m:t>𝐼</m:t>
                    </m:r>
                    <m:r>
                      <a:rPr lang="es-ES" i="1" smtClean="0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s-E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𝑈</m:t>
                        </m:r>
                      </m:e>
                      <m:sup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s-ES" i="1">
                            <a:latin typeface="Cambria Math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/>
                          </a:rPr>
                          <m:t>=</m:t>
                        </m:r>
                        <m:r>
                          <a:rPr lang="es-ES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s-ES" i="1">
                            <a:latin typeface="Cambria Math"/>
                            <a:ea typeface="Cambria Math"/>
                          </a:rPr>
                          <m:t>†</m:t>
                        </m:r>
                      </m:sup>
                    </m:sSup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23" name="2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14" y="5313560"/>
                <a:ext cx="3264227" cy="376450"/>
              </a:xfrm>
              <a:prstGeom prst="rect">
                <a:avLst/>
              </a:prstGeom>
              <a:blipFill rotWithShape="1">
                <a:blip r:embed="rId6"/>
                <a:stretch>
                  <a:fillRect l="-1682" t="-4918" b="-2786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23 Flecha derecha"/>
          <p:cNvSpPr/>
          <p:nvPr/>
        </p:nvSpPr>
        <p:spPr>
          <a:xfrm>
            <a:off x="4021676" y="5407672"/>
            <a:ext cx="1080120" cy="1882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CuadroTexto"/>
          <p:cNvSpPr txBox="1"/>
          <p:nvPr/>
        </p:nvSpPr>
        <p:spPr>
          <a:xfrm>
            <a:off x="5446488" y="5038340"/>
            <a:ext cx="332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Siempre existe operador inverso</a:t>
            </a:r>
            <a:endParaRPr lang="es-ES" dirty="0"/>
          </a:p>
        </p:txBody>
      </p:sp>
      <p:sp>
        <p:nvSpPr>
          <p:cNvPr id="26" name="25 CuadroTexto"/>
          <p:cNvSpPr txBox="1"/>
          <p:nvPr/>
        </p:nvSpPr>
        <p:spPr>
          <a:xfrm>
            <a:off x="5608327" y="5395807"/>
            <a:ext cx="3000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Las computaciones tienen </a:t>
            </a:r>
          </a:p>
          <a:p>
            <a:pPr algn="ctr"/>
            <a:r>
              <a:rPr lang="es-ES" sz="2000" b="1" dirty="0" smtClean="0"/>
              <a:t>que ser </a:t>
            </a:r>
            <a:r>
              <a:rPr lang="es-ES" sz="2000" b="1" u="sng" dirty="0" smtClean="0"/>
              <a:t>reversibles</a:t>
            </a:r>
            <a:endParaRPr lang="es-ES" sz="2000" b="1" u="sng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330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433878" y="398910"/>
            <a:ext cx="4255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Arquitectura </a:t>
            </a:r>
            <a:r>
              <a:rPr lang="es-ES" sz="4000" dirty="0" err="1" smtClean="0"/>
              <a:t>qMIPS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751639" y="1106796"/>
            <a:ext cx="5620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Las instrucciones cuánticas de control</a:t>
            </a:r>
            <a:endParaRPr lang="es-ES" sz="28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539552" y="2808102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/>
              <a:t>q</a:t>
            </a:r>
            <a:r>
              <a:rPr lang="es-ES" sz="2400" b="1" dirty="0" err="1" smtClean="0"/>
              <a:t>off</a:t>
            </a:r>
            <a:r>
              <a:rPr lang="es-ES" sz="2400" b="1" dirty="0" smtClean="0"/>
              <a:t> </a:t>
            </a:r>
            <a:r>
              <a:rPr lang="es-ES" sz="2400" dirty="0" err="1" smtClean="0"/>
              <a:t>Rs</a:t>
            </a:r>
            <a:endParaRPr lang="es-ES" dirty="0"/>
          </a:p>
        </p:txBody>
      </p:sp>
      <p:pic>
        <p:nvPicPr>
          <p:cNvPr id="7" name="6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384" y="2288827"/>
            <a:ext cx="5079359" cy="1500213"/>
          </a:xfrm>
          <a:prstGeom prst="rect">
            <a:avLst/>
          </a:prstGeom>
          <a:noFill/>
        </p:spPr>
      </p:pic>
      <p:sp>
        <p:nvSpPr>
          <p:cNvPr id="8" name="7 Flecha derecha"/>
          <p:cNvSpPr/>
          <p:nvPr/>
        </p:nvSpPr>
        <p:spPr>
          <a:xfrm>
            <a:off x="3003856" y="2923518"/>
            <a:ext cx="301245" cy="2308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1922969" y="283888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si </a:t>
            </a:r>
            <a:r>
              <a:rPr lang="es-ES" sz="2000" dirty="0" err="1"/>
              <a:t>Rs</a:t>
            </a:r>
            <a:r>
              <a:rPr lang="es-ES" sz="2000" dirty="0"/>
              <a:t> = 7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611560" y="5436513"/>
            <a:ext cx="110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/>
              <a:t>qcnt</a:t>
            </a:r>
            <a:r>
              <a:rPr lang="es-ES" sz="2400" b="1" dirty="0" smtClean="0"/>
              <a:t> </a:t>
            </a:r>
            <a:r>
              <a:rPr lang="es-ES" sz="2400" dirty="0" err="1" smtClean="0"/>
              <a:t>Rs</a:t>
            </a:r>
            <a:endParaRPr lang="es-ES" dirty="0"/>
          </a:p>
        </p:txBody>
      </p:sp>
      <p:sp>
        <p:nvSpPr>
          <p:cNvPr id="11" name="10 Flecha derecha"/>
          <p:cNvSpPr/>
          <p:nvPr/>
        </p:nvSpPr>
        <p:spPr>
          <a:xfrm>
            <a:off x="2042605" y="5551928"/>
            <a:ext cx="301245" cy="2308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2758285" y="5436513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si </a:t>
            </a:r>
            <a:r>
              <a:rPr lang="es-ES" sz="2000" dirty="0" err="1"/>
              <a:t>Rs</a:t>
            </a:r>
            <a:r>
              <a:rPr lang="es-ES" sz="2000" dirty="0"/>
              <a:t> = </a:t>
            </a:r>
            <a:r>
              <a:rPr lang="es-ES" sz="2000" dirty="0" smtClean="0"/>
              <a:t>5</a:t>
            </a:r>
            <a:endParaRPr lang="es-ES" sz="2000" dirty="0"/>
          </a:p>
        </p:txBody>
      </p:sp>
      <p:sp>
        <p:nvSpPr>
          <p:cNvPr id="13" name="12 Flecha derecha"/>
          <p:cNvSpPr/>
          <p:nvPr/>
        </p:nvSpPr>
        <p:spPr>
          <a:xfrm>
            <a:off x="4029441" y="5551927"/>
            <a:ext cx="301245" cy="2308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4553569" y="5313402"/>
            <a:ext cx="3826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Todas las puertas siguientes controladas por Q5</a:t>
            </a:r>
            <a:endParaRPr lang="es-ES" sz="2000" dirty="0"/>
          </a:p>
        </p:txBody>
      </p:sp>
      <p:cxnSp>
        <p:nvCxnSpPr>
          <p:cNvPr id="16" name="15 Conector recto"/>
          <p:cNvCxnSpPr/>
          <p:nvPr/>
        </p:nvCxnSpPr>
        <p:spPr>
          <a:xfrm>
            <a:off x="611560" y="4437112"/>
            <a:ext cx="79931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9052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827584" y="5333146"/>
            <a:ext cx="1983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Richard </a:t>
            </a:r>
            <a:r>
              <a:rPr lang="es-ES" sz="2000" dirty="0" err="1" smtClean="0"/>
              <a:t>Feynman</a:t>
            </a:r>
            <a:endParaRPr lang="es-ES" sz="2000" dirty="0"/>
          </a:p>
        </p:txBody>
      </p:sp>
      <p:pic>
        <p:nvPicPr>
          <p:cNvPr id="1026" name="Picture 2" descr="http://upload.wikimedia.org/wikipedia/en/4/42/Richard_Feynman_Nob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55" y="2643159"/>
            <a:ext cx="1905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4002033" y="1106796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Inicios</a:t>
            </a:r>
            <a:endParaRPr lang="es-ES" sz="2800" i="1" dirty="0"/>
          </a:p>
        </p:txBody>
      </p:sp>
      <p:sp>
        <p:nvSpPr>
          <p:cNvPr id="2" name="1 CuadroTexto"/>
          <p:cNvSpPr txBox="1"/>
          <p:nvPr/>
        </p:nvSpPr>
        <p:spPr>
          <a:xfrm>
            <a:off x="3131840" y="2060848"/>
            <a:ext cx="5711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Los computadores son incapaces de imitar a la física cuántica eficientemente</a:t>
            </a:r>
            <a:endParaRPr lang="es-ES" sz="2400" dirty="0"/>
          </a:p>
        </p:txBody>
      </p:sp>
      <p:sp>
        <p:nvSpPr>
          <p:cNvPr id="3" name="2 Flecha abajo"/>
          <p:cNvSpPr/>
          <p:nvPr/>
        </p:nvSpPr>
        <p:spPr>
          <a:xfrm>
            <a:off x="5749094" y="2957565"/>
            <a:ext cx="648072" cy="5040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3192387" y="3577952"/>
            <a:ext cx="5711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Si fabricamos un ordenador que utilice la física cuántica podrá imitarla con facilidad</a:t>
            </a:r>
            <a:endParaRPr lang="es-ES" sz="2400" dirty="0"/>
          </a:p>
        </p:txBody>
      </p:sp>
      <p:sp>
        <p:nvSpPr>
          <p:cNvPr id="11" name="10 Flecha abajo"/>
          <p:cNvSpPr/>
          <p:nvPr/>
        </p:nvSpPr>
        <p:spPr>
          <a:xfrm>
            <a:off x="5749094" y="4579817"/>
            <a:ext cx="648072" cy="5040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3192386" y="5234136"/>
            <a:ext cx="5711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/>
              <a:t>Los computadores cuánticos serán superiores</a:t>
            </a:r>
            <a:endParaRPr lang="es-ES" sz="2400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880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isósceles"/>
          <p:cNvSpPr/>
          <p:nvPr/>
        </p:nvSpPr>
        <p:spPr>
          <a:xfrm>
            <a:off x="2140887" y="2892744"/>
            <a:ext cx="4754855" cy="2257752"/>
          </a:xfrm>
          <a:prstGeom prst="triangle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3627720" y="2790220"/>
            <a:ext cx="188404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Computación</a:t>
            </a:r>
            <a:endParaRPr lang="es-ES" sz="24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6012160" y="4867963"/>
            <a:ext cx="165179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dirty="0" smtClean="0"/>
              <a:t>Criptografía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1171879" y="4897580"/>
            <a:ext cx="188795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Teleportación</a:t>
            </a:r>
            <a:endParaRPr lang="es-ES" sz="2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3556462" y="4014356"/>
            <a:ext cx="1986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/>
              <a:t>Cuánticas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983683" y="1126021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Ramas</a:t>
            </a:r>
            <a:endParaRPr lang="es-ES" sz="2800" i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994738" y="2420888"/>
            <a:ext cx="3109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Computaciones más rápidas</a:t>
            </a:r>
            <a:endParaRPr lang="es-ES" sz="200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63581" y="5489873"/>
            <a:ext cx="3113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Envío rápido de información</a:t>
            </a:r>
            <a:endParaRPr lang="es-ES" sz="20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5615763" y="5489873"/>
            <a:ext cx="3265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Mensajes totalmente seguros</a:t>
            </a:r>
            <a:endParaRPr lang="es-ES" sz="20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3242350" y="1846565"/>
            <a:ext cx="2625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Superposición de </a:t>
            </a:r>
          </a:p>
          <a:p>
            <a:pPr algn="ctr"/>
            <a:r>
              <a:rPr lang="es-ES" b="1" dirty="0" smtClean="0"/>
              <a:t>estados cuánticos</a:t>
            </a:r>
            <a:endParaRPr lang="es-ES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313007" y="5875379"/>
            <a:ext cx="1746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smtClean="0"/>
              <a:t>Entrelazamiento</a:t>
            </a:r>
          </a:p>
          <a:p>
            <a:pPr algn="ctr"/>
            <a:r>
              <a:rPr lang="es-ES" b="1" dirty="0" smtClean="0"/>
              <a:t>cuántico</a:t>
            </a:r>
            <a:endParaRPr lang="es-ES" b="1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992027" y="5848938"/>
            <a:ext cx="2512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Colapso de la función de onda</a:t>
            </a:r>
            <a:endParaRPr lang="es-ES" b="1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885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291982" y="1126021"/>
            <a:ext cx="4539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El procesador clásico-cuántico</a:t>
            </a:r>
            <a:endParaRPr lang="es-ES" sz="2800" i="1" dirty="0"/>
          </a:p>
        </p:txBody>
      </p:sp>
      <p:pic>
        <p:nvPicPr>
          <p:cNvPr id="2050" name="Picture 2" descr="http://micro.magnet.fsu.edu/chipshots/mips/images/mipsr3000die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87067"/>
            <a:ext cx="1916977" cy="167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87" y="4509120"/>
            <a:ext cx="1890137" cy="18476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5 CuadroTexto"/>
          <p:cNvSpPr txBox="1"/>
          <p:nvPr/>
        </p:nvSpPr>
        <p:spPr>
          <a:xfrm>
            <a:off x="2600545" y="2187067"/>
            <a:ext cx="2653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Computador clásico</a:t>
            </a:r>
            <a:endParaRPr lang="es-ES" sz="2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2699792" y="5895137"/>
            <a:ext cx="2886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Computador cuántico</a:t>
            </a:r>
            <a:endParaRPr lang="es-ES" sz="2400" dirty="0"/>
          </a:p>
        </p:txBody>
      </p:sp>
      <p:cxnSp>
        <p:nvCxnSpPr>
          <p:cNvPr id="10" name="9 Conector recto"/>
          <p:cNvCxnSpPr/>
          <p:nvPr/>
        </p:nvCxnSpPr>
        <p:spPr>
          <a:xfrm>
            <a:off x="2751624" y="2636912"/>
            <a:ext cx="31885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2843808" y="5949280"/>
            <a:ext cx="30963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699792" y="2780928"/>
            <a:ext cx="135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Muy general</a:t>
            </a:r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699792" y="3140968"/>
            <a:ext cx="277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Muy lento en algunos casos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699792" y="3510300"/>
            <a:ext cx="27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Fácil de construir y manejar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699792" y="4725144"/>
            <a:ext cx="159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Muy específico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699792" y="5085184"/>
            <a:ext cx="2896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Muy rápido en algunos casos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2699792" y="5454516"/>
            <a:ext cx="287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Difícil de construir y manejar</a:t>
            </a:r>
            <a:endParaRPr lang="es-ES" dirty="0"/>
          </a:p>
        </p:txBody>
      </p:sp>
      <p:pic>
        <p:nvPicPr>
          <p:cNvPr id="22" name="Picture 2" descr="http://micro.magnet.fsu.edu/chipshots/mips/images/mipsr3000die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208" y="3404635"/>
            <a:ext cx="1916977" cy="167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142" y="3541985"/>
            <a:ext cx="858861" cy="8395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21" name="20 Flecha derecha"/>
          <p:cNvSpPr/>
          <p:nvPr/>
        </p:nvSpPr>
        <p:spPr>
          <a:xfrm>
            <a:off x="5796136" y="3460570"/>
            <a:ext cx="795980" cy="1562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CuadroTexto"/>
          <p:cNvSpPr txBox="1"/>
          <p:nvPr/>
        </p:nvSpPr>
        <p:spPr>
          <a:xfrm>
            <a:off x="6600906" y="2420888"/>
            <a:ext cx="2167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/>
              <a:t>Computador</a:t>
            </a:r>
          </a:p>
          <a:p>
            <a:r>
              <a:rPr lang="es-ES" sz="2400" dirty="0"/>
              <a:t>c</a:t>
            </a:r>
            <a:r>
              <a:rPr lang="es-ES" sz="2400" dirty="0" smtClean="0"/>
              <a:t>lásico-cuántico</a:t>
            </a:r>
            <a:endParaRPr lang="es-ES" sz="24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90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877076" y="1124744"/>
            <a:ext cx="54225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 smtClean="0"/>
              <a:t>2</a:t>
            </a:r>
          </a:p>
          <a:p>
            <a:pPr algn="ctr"/>
            <a:r>
              <a:rPr lang="es-ES" sz="4400" dirty="0" smtClean="0"/>
              <a:t> Computación cuántica</a:t>
            </a:r>
            <a:endParaRPr lang="es-ES" sz="44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8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364368" y="3097535"/>
            <a:ext cx="24479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5 CuadroTexto"/>
              <p:cNvSpPr txBox="1"/>
              <p:nvPr/>
            </p:nvSpPr>
            <p:spPr>
              <a:xfrm>
                <a:off x="3779913" y="3460938"/>
                <a:ext cx="432048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1" i="1" smtClean="0"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s-ES" sz="2000" b="1" dirty="0"/>
              </a:p>
            </p:txBody>
          </p:sp>
        </mc:Choice>
        <mc:Fallback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3" y="3460938"/>
                <a:ext cx="432048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2394" t="-124615" r="-139437" b="-18615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CuadroTexto"/>
          <p:cNvSpPr txBox="1"/>
          <p:nvPr/>
        </p:nvSpPr>
        <p:spPr>
          <a:xfrm>
            <a:off x="5148064" y="3789040"/>
            <a:ext cx="31451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0</a:t>
            </a:r>
            <a:endParaRPr lang="es-ES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8 CuadroTexto"/>
              <p:cNvSpPr txBox="1"/>
              <p:nvPr/>
            </p:nvSpPr>
            <p:spPr>
              <a:xfrm>
                <a:off x="5076056" y="3789040"/>
                <a:ext cx="432048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000" b="1" i="1" smtClean="0">
                              <a:latin typeface="Cambria Math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es-ES" sz="2000" b="1" dirty="0"/>
              </a:p>
            </p:txBody>
          </p:sp>
        </mc:Choice>
        <mc:Fallback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789040"/>
                <a:ext cx="432048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33803" t="-124615" r="-138028" b="-18615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2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151878" y="378791"/>
            <a:ext cx="4819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Computación cuántica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922780" y="1126021"/>
            <a:ext cx="1277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El qubit</a:t>
            </a:r>
            <a:endParaRPr lang="es-ES" sz="28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614862" y="2044587"/>
            <a:ext cx="1773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Quantum bit</a:t>
            </a:r>
          </a:p>
          <a:p>
            <a:pPr algn="ctr"/>
            <a:r>
              <a:rPr lang="es-ES" sz="2400" dirty="0" smtClean="0"/>
              <a:t>o qubit</a:t>
            </a:r>
            <a:endParaRPr lang="es-ES" sz="2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3910259" y="2021938"/>
            <a:ext cx="23759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/>
              <a:t>Dos dimensiones </a:t>
            </a:r>
          </a:p>
          <a:p>
            <a:pPr algn="ctr"/>
            <a:r>
              <a:rPr lang="es-ES" sz="2400" dirty="0" smtClean="0"/>
              <a:t>complejas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82214" y="2021939"/>
            <a:ext cx="27542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/>
              <a:t>El más simple de los </a:t>
            </a:r>
          </a:p>
          <a:p>
            <a:pPr algn="ctr"/>
            <a:r>
              <a:rPr lang="es-ES" sz="2400" dirty="0" smtClean="0"/>
              <a:t>espacios de estados</a:t>
            </a:r>
            <a:endParaRPr lang="es-E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Rectángulo"/>
              <p:cNvSpPr/>
              <p:nvPr/>
            </p:nvSpPr>
            <p:spPr>
              <a:xfrm>
                <a:off x="1570349" y="3645024"/>
                <a:ext cx="7441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2400" dirty="0"/>
                  <a:t>|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endParaRPr lang="es-ES" sz="2400" dirty="0"/>
              </a:p>
            </p:txBody>
          </p:sp>
        </mc:Choice>
        <mc:Fallback xmlns="">
          <p:sp>
            <p:nvSpPr>
              <p:cNvPr id="15" name="1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349" y="3645024"/>
                <a:ext cx="744114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3115" t="-130263" r="-77869" b="-1947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15 Rectángulo"/>
              <p:cNvSpPr/>
              <p:nvPr/>
            </p:nvSpPr>
            <p:spPr>
              <a:xfrm>
                <a:off x="1570348" y="4371759"/>
                <a:ext cx="6751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2400" dirty="0"/>
                  <a:t>|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s-E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endParaRPr lang="es-ES" sz="2400" dirty="0"/>
              </a:p>
            </p:txBody>
          </p:sp>
        </mc:Choice>
        <mc:Fallback xmlns="">
          <p:sp>
            <p:nvSpPr>
              <p:cNvPr id="16" name="1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348" y="4371759"/>
                <a:ext cx="675185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4545" t="-130263" r="-97273" b="-1947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16 CuadroTexto"/>
          <p:cNvSpPr txBox="1"/>
          <p:nvPr/>
        </p:nvSpPr>
        <p:spPr>
          <a:xfrm>
            <a:off x="610500" y="4093041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Base</a:t>
            </a:r>
            <a:endParaRPr lang="es-ES" sz="2000" dirty="0"/>
          </a:p>
        </p:txBody>
      </p:sp>
      <p:sp>
        <p:nvSpPr>
          <p:cNvPr id="18" name="17 Abrir llave"/>
          <p:cNvSpPr/>
          <p:nvPr/>
        </p:nvSpPr>
        <p:spPr>
          <a:xfrm>
            <a:off x="1403648" y="3645024"/>
            <a:ext cx="288032" cy="129614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19 Conector recto de flecha"/>
          <p:cNvCxnSpPr/>
          <p:nvPr/>
        </p:nvCxnSpPr>
        <p:spPr>
          <a:xfrm>
            <a:off x="2356920" y="4293095"/>
            <a:ext cx="700597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20 Rectángulo"/>
              <p:cNvSpPr/>
              <p:nvPr/>
            </p:nvSpPr>
            <p:spPr>
              <a:xfrm>
                <a:off x="3459255" y="4062263"/>
                <a:ext cx="17414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s-ES" sz="2400" b="0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sz="2400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/>
                          <a:ea typeface="Cambria Math"/>
                        </a:rPr>
                        <m:t>β</m:t>
                      </m:r>
                      <m:r>
                        <a:rPr lang="es-ES" sz="2400" b="0" i="0" smtClean="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21" name="2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55" y="4062263"/>
                <a:ext cx="1741439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30263" r="-35315" b="-1947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24 Conector recto de flecha"/>
          <p:cNvCxnSpPr/>
          <p:nvPr/>
        </p:nvCxnSpPr>
        <p:spPr>
          <a:xfrm>
            <a:off x="5359716" y="4293094"/>
            <a:ext cx="700597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3837499" y="3645024"/>
            <a:ext cx="984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Estados</a:t>
            </a:r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26 CuadroTexto"/>
              <p:cNvSpPr txBox="1"/>
              <p:nvPr/>
            </p:nvSpPr>
            <p:spPr>
              <a:xfrm>
                <a:off x="6206957" y="3938640"/>
                <a:ext cx="750590" cy="708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i="1" smtClean="0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27" name="2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957" y="3938640"/>
                <a:ext cx="750590" cy="70891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27 CuadroTexto"/>
          <p:cNvSpPr txBox="1"/>
          <p:nvPr/>
        </p:nvSpPr>
        <p:spPr>
          <a:xfrm>
            <a:off x="6957547" y="4017816"/>
            <a:ext cx="17279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Base </a:t>
            </a:r>
          </a:p>
          <a:p>
            <a:r>
              <a:rPr lang="es-ES" sz="2000" dirty="0" smtClean="0"/>
              <a:t>computacional</a:t>
            </a:r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28 Rectángulo"/>
              <p:cNvSpPr/>
              <p:nvPr/>
            </p:nvSpPr>
            <p:spPr>
              <a:xfrm>
                <a:off x="796482" y="5373216"/>
                <a:ext cx="2222916" cy="855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 sz="2400" b="0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ES" sz="2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E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24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s-ES" sz="2400" b="0" i="0" smtClean="0">
                          <a:latin typeface="Cambria Math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s-E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29" name="2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82" y="5373216"/>
                <a:ext cx="2222916" cy="8552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30 CuadroTexto"/>
          <p:cNvSpPr txBox="1"/>
          <p:nvPr/>
        </p:nvSpPr>
        <p:spPr>
          <a:xfrm>
            <a:off x="3138847" y="5446922"/>
            <a:ext cx="15678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Es un </a:t>
            </a:r>
          </a:p>
          <a:p>
            <a:r>
              <a:rPr lang="es-ES" sz="2000" dirty="0" smtClean="0"/>
              <a:t>estado válido</a:t>
            </a:r>
            <a:endParaRPr lang="es-ES" sz="2000" dirty="0"/>
          </a:p>
        </p:txBody>
      </p:sp>
      <p:sp>
        <p:nvSpPr>
          <p:cNvPr id="33" name="32 Flecha derecha"/>
          <p:cNvSpPr/>
          <p:nvPr/>
        </p:nvSpPr>
        <p:spPr>
          <a:xfrm>
            <a:off x="5200694" y="5446922"/>
            <a:ext cx="859619" cy="7078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CuadroTexto"/>
          <p:cNvSpPr txBox="1"/>
          <p:nvPr/>
        </p:nvSpPr>
        <p:spPr>
          <a:xfrm>
            <a:off x="6595067" y="5323811"/>
            <a:ext cx="18639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Paralelismo</a:t>
            </a:r>
          </a:p>
          <a:p>
            <a:pPr algn="ctr"/>
            <a:r>
              <a:rPr lang="es-ES" sz="2800" dirty="0" smtClean="0"/>
              <a:t>cuántico</a:t>
            </a:r>
            <a:endParaRPr lang="es-ES" sz="28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096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2976</TotalTime>
  <Words>2114</Words>
  <Application>Microsoft Office PowerPoint</Application>
  <PresentationFormat>Presentación en pantalla (4:3)</PresentationFormat>
  <Paragraphs>452</Paragraphs>
  <Slides>43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4" baseType="lpstr">
      <vt:lpstr>Claridad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</dc:creator>
  <cp:lastModifiedBy>Jaime</cp:lastModifiedBy>
  <cp:revision>174</cp:revision>
  <dcterms:created xsi:type="dcterms:W3CDTF">2013-06-18T08:48:40Z</dcterms:created>
  <dcterms:modified xsi:type="dcterms:W3CDTF">2013-06-30T19:06:04Z</dcterms:modified>
</cp:coreProperties>
</file>