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48"/>
    <a:srgbClr val="FEC10B"/>
    <a:srgbClr val="F4B701"/>
    <a:srgbClr val="E89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1908-C4F3-41EE-B434-D34B0FC94521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256A-AC20-455B-99BA-72E14CBC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2216.pdf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g.uber.com/uber-eats-graph-learning/" TargetMode="External"/><Relationship Id="rId4" Type="http://schemas.openxmlformats.org/officeDocument/2006/relationships/hyperlink" Target="https://arxiv.org/pdf/1806.01973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924800" cy="207645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RATING BASED RECOMMENDER SYSTEM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WITH GRAPHSAGE</a:t>
            </a:r>
            <a:endParaRPr lang="en-US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Dejan Gjer</a:t>
            </a:r>
          </a:p>
          <a:p>
            <a:r>
              <a:rPr lang="sr-Latn-RS" sz="2400" dirty="0"/>
              <a:t>m</a:t>
            </a:r>
            <a:r>
              <a:rPr lang="sr-Latn-RS" sz="2400" dirty="0" smtClean="0"/>
              <a:t>entor: Mladen Nikolić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8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924800" cy="9906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Graph based recommender systems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96" y="914400"/>
            <a:ext cx="5724670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68947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868362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GraphSage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41865"/>
            <a:ext cx="7467600" cy="262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6826" y="914400"/>
            <a:ext cx="791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Inductive Representation Learning on Large Graphs</a:t>
            </a:r>
            <a:r>
              <a:rPr lang="sr-Latn-RS" dirty="0" smtClean="0"/>
              <a:t> - paper (2018) - </a:t>
            </a:r>
            <a:r>
              <a:rPr lang="sr-Latn-RS" dirty="0" smtClean="0">
                <a:hlinkClick r:id="rId3"/>
              </a:rPr>
              <a:t>link</a:t>
            </a:r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PinSage (Pinterest) – </a:t>
            </a:r>
            <a:r>
              <a:rPr lang="sr-Latn-RS" dirty="0" smtClean="0">
                <a:hlinkClick r:id="rId4"/>
              </a:rPr>
              <a:t>link </a:t>
            </a:r>
            <a:r>
              <a:rPr lang="sr-Latn-RS" dirty="0" smtClean="0"/>
              <a:t> (paper)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UberEats - </a:t>
            </a:r>
            <a:r>
              <a:rPr lang="sr-Latn-RS" dirty="0" smtClean="0">
                <a:hlinkClick r:id="rId5"/>
              </a:rPr>
              <a:t>link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6064"/>
            <a:ext cx="4528179" cy="25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STAR-GCN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3343742" cy="144800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286584" cy="65731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92" y="4629271"/>
            <a:ext cx="30014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29271"/>
            <a:ext cx="3000852" cy="173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1430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STAR-GCN</a:t>
            </a:r>
            <a:r>
              <a:rPr lang="en-US" dirty="0"/>
              <a:t>: Stacked and Reconstructed Graph Convolutional Networks for</a:t>
            </a:r>
          </a:p>
          <a:p>
            <a:r>
              <a:rPr lang="sr-Latn-RS" dirty="0" smtClean="0"/>
              <a:t>     </a:t>
            </a:r>
            <a:r>
              <a:rPr lang="en-US" dirty="0" smtClean="0"/>
              <a:t>Recommender Systems</a:t>
            </a:r>
            <a:r>
              <a:rPr lang="sr-Latn-RS" dirty="0" smtClean="0"/>
              <a:t> – paper (2019)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Transductive vs Inductive learning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Label leakage issue -&gt; sample and remove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7" y="2890388"/>
            <a:ext cx="2233053" cy="14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82480"/>
            <a:ext cx="224402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4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MovieLens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MovieLens 25M</a:t>
            </a:r>
          </a:p>
          <a:p>
            <a:r>
              <a:rPr lang="en-US" sz="1800" dirty="0" smtClean="0"/>
              <a:t>62</a:t>
            </a:r>
            <a:r>
              <a:rPr lang="sr-Latn-RS" sz="1800" dirty="0" smtClean="0"/>
              <a:t> </a:t>
            </a:r>
            <a:r>
              <a:rPr lang="en-US" sz="1800" dirty="0" smtClean="0"/>
              <a:t>423 movies</a:t>
            </a:r>
            <a:endParaRPr lang="sr-Latn-RS" sz="1800" dirty="0" smtClean="0"/>
          </a:p>
          <a:p>
            <a:r>
              <a:rPr lang="en-US" sz="1800" dirty="0" smtClean="0"/>
              <a:t>162</a:t>
            </a:r>
            <a:r>
              <a:rPr lang="sr-Latn-RS" sz="1800" dirty="0" smtClean="0"/>
              <a:t> </a:t>
            </a:r>
            <a:r>
              <a:rPr lang="en-US" sz="1800" dirty="0" smtClean="0"/>
              <a:t>541</a:t>
            </a:r>
            <a:r>
              <a:rPr lang="sr-Latn-RS" sz="1800" dirty="0" smtClean="0"/>
              <a:t> users</a:t>
            </a:r>
          </a:p>
          <a:p>
            <a:r>
              <a:rPr lang="en-US" sz="1800" dirty="0" smtClean="0"/>
              <a:t>25</a:t>
            </a:r>
            <a:r>
              <a:rPr lang="sr-Latn-RS" sz="1800" dirty="0" smtClean="0"/>
              <a:t> </a:t>
            </a:r>
            <a:r>
              <a:rPr lang="en-US" sz="1800" dirty="0" smtClean="0"/>
              <a:t>000</a:t>
            </a:r>
            <a:r>
              <a:rPr lang="sr-Latn-RS" sz="1800" dirty="0" smtClean="0"/>
              <a:t> </a:t>
            </a:r>
            <a:r>
              <a:rPr lang="en-US" sz="1800" dirty="0" smtClean="0"/>
              <a:t>095</a:t>
            </a:r>
            <a:r>
              <a:rPr lang="sr-Latn-RS" sz="1800" dirty="0" smtClean="0"/>
              <a:t> ratings</a:t>
            </a:r>
          </a:p>
          <a:p>
            <a:pPr>
              <a:buFont typeface="Wingdings" pitchFamily="2" charset="2"/>
              <a:buChar char="v"/>
            </a:pPr>
            <a:r>
              <a:rPr lang="sr-Latn-RS" sz="1800" dirty="0" smtClean="0"/>
              <a:t>Preprocessing</a:t>
            </a:r>
          </a:p>
          <a:p>
            <a:pPr lvl="1">
              <a:buFont typeface="Arial" pitchFamily="34" charset="0"/>
              <a:buChar char="•"/>
            </a:pPr>
            <a:r>
              <a:rPr lang="sr-Latn-RS" sz="1400" dirty="0" smtClean="0"/>
              <a:t>Tags</a:t>
            </a:r>
          </a:p>
          <a:p>
            <a:pPr lvl="1">
              <a:buFont typeface="Arial" pitchFamily="34" charset="0"/>
              <a:buChar char="•"/>
            </a:pPr>
            <a:r>
              <a:rPr lang="sr-Latn-RS" sz="1400" dirty="0" smtClean="0"/>
              <a:t>Movie features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98527"/>
              </p:ext>
            </p:extLst>
          </p:nvPr>
        </p:nvGraphicFramePr>
        <p:xfrm>
          <a:off x="1371600" y="5257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162</a:t>
                      </a:r>
                      <a:r>
                        <a:rPr lang="sr-Latn-RS" baseline="0" dirty="0" smtClean="0"/>
                        <a:t> </a:t>
                      </a:r>
                      <a:r>
                        <a:rPr lang="sr-Latn-RS" dirty="0" smtClean="0"/>
                        <a:t>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27 832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24 859 484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5511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Small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8726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723 634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4564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41017"/>
              </p:ext>
            </p:extLst>
          </p:nvPr>
        </p:nvGraphicFramePr>
        <p:xfrm>
          <a:off x="1371600" y="4191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Edges</a:t>
                      </a:r>
                      <a:r>
                        <a:rPr lang="sr-Latn-R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210446" cy="27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Implementation</a:t>
            </a:r>
            <a:r>
              <a:rPr lang="en-US" sz="2400" dirty="0" smtClean="0"/>
              <a:t> and 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Number of layers</a:t>
            </a:r>
          </a:p>
          <a:p>
            <a:r>
              <a:rPr lang="en-US" sz="1800" dirty="0" smtClean="0"/>
              <a:t>Rating regularization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3603"/>
            <a:ext cx="8078638" cy="47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2400" dirty="0"/>
              <a:t>Implementation</a:t>
            </a:r>
            <a:r>
              <a:rPr lang="en-US" sz="2400" dirty="0"/>
              <a:t> and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69213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GRALS [</a:t>
                      </a:r>
                      <a:r>
                        <a:rPr lang="en-US" dirty="0" err="1" smtClean="0"/>
                        <a:t>Rao</a:t>
                      </a:r>
                      <a:r>
                        <a:rPr lang="en-US" dirty="0" smtClean="0"/>
                        <a:t> et al., 2015]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STAR-GCN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ML-1M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STAR-GCN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ML-25M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ML-25M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model + rating reg.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ML-25M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SIML7">
      <a:dk1>
        <a:srgbClr val="002060"/>
      </a:dk1>
      <a:lt1>
        <a:srgbClr val="FEC10B"/>
      </a:lt1>
      <a:dk2>
        <a:srgbClr val="FEC10B"/>
      </a:dk2>
      <a:lt2>
        <a:srgbClr val="002060"/>
      </a:lt2>
      <a:accent1>
        <a:srgbClr val="002060"/>
      </a:accent1>
      <a:accent2>
        <a:srgbClr val="002060"/>
      </a:accent2>
      <a:accent3>
        <a:srgbClr val="002060"/>
      </a:accent3>
      <a:accent4>
        <a:srgbClr val="002060"/>
      </a:accent4>
      <a:accent5>
        <a:srgbClr val="3F3F3F"/>
      </a:accent5>
      <a:accent6>
        <a:srgbClr val="595959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173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RATING BASED RECOMMENDER SYSTEM WITH GRAPHSAGE</vt:lpstr>
      <vt:lpstr>Graph based recommender systems</vt:lpstr>
      <vt:lpstr>GraphSage</vt:lpstr>
      <vt:lpstr>STAR-GCN</vt:lpstr>
      <vt:lpstr>MovieLens</vt:lpstr>
      <vt:lpstr>Implementation and results</vt:lpstr>
      <vt:lpstr>Implementation and results</vt:lpstr>
      <vt:lpstr>Hvala na pažnji!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Dejan</cp:lastModifiedBy>
  <cp:revision>19</cp:revision>
  <dcterms:created xsi:type="dcterms:W3CDTF">2021-08-08T18:09:21Z</dcterms:created>
  <dcterms:modified xsi:type="dcterms:W3CDTF">2021-08-09T12:48:55Z</dcterms:modified>
</cp:coreProperties>
</file>