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28"/>
  </p:notesMasterIdLst>
  <p:sldIdLst>
    <p:sldId id="256" r:id="rId2"/>
    <p:sldId id="281" r:id="rId3"/>
    <p:sldId id="260" r:id="rId4"/>
    <p:sldId id="258" r:id="rId5"/>
    <p:sldId id="259" r:id="rId6"/>
    <p:sldId id="262" r:id="rId7"/>
    <p:sldId id="261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>
        <p:scale>
          <a:sx n="70" d="100"/>
          <a:sy n="70" d="100"/>
        </p:scale>
        <p:origin x="68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4891B-F723-4551-BC89-A36D7BAB8F14}" type="datetimeFigureOut">
              <a:rPr lang="en-CA" smtClean="0"/>
              <a:t>2013-03-03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05140-B3A4-4555-A3B4-D7505AE1DB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9459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05140-B3A4-4555-A3B4-D7505AE1DBF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525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05140-B3A4-4555-A3B4-D7505AE1DBFB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9426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89E8F079-CA3A-4A82-AFEA-BDDF7E2726A5}" type="datetimeFigureOut">
              <a:rPr lang="en-CA" smtClean="0"/>
              <a:t>2013-02-27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90F76F71-DAA1-4E71-BE0A-97BB87FA304E}" type="slidenum">
              <a:rPr lang="en-CA" smtClean="0"/>
              <a:t>‹#›</a:t>
            </a:fld>
            <a:endParaRPr lang="en-CA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99427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F079-CA3A-4A82-AFEA-BDDF7E2726A5}" type="datetimeFigureOut">
              <a:rPr lang="en-CA" smtClean="0"/>
              <a:t>2013-02-27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6F71-DAA1-4E71-BE0A-97BB87FA30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5191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F079-CA3A-4A82-AFEA-BDDF7E2726A5}" type="datetimeFigureOut">
              <a:rPr lang="en-CA" smtClean="0"/>
              <a:t>2013-02-27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6F71-DAA1-4E71-BE0A-97BB87FA30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3504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F079-CA3A-4A82-AFEA-BDDF7E2726A5}" type="datetimeFigureOut">
              <a:rPr lang="en-CA" smtClean="0"/>
              <a:t>2013-02-27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6F71-DAA1-4E71-BE0A-97BB87FA30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5723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F079-CA3A-4A82-AFEA-BDDF7E2726A5}" type="datetimeFigureOut">
              <a:rPr lang="en-CA" smtClean="0"/>
              <a:t>2013-02-27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6F71-DAA1-4E71-BE0A-97BB87FA30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3840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F079-CA3A-4A82-AFEA-BDDF7E2726A5}" type="datetimeFigureOut">
              <a:rPr lang="en-CA" smtClean="0"/>
              <a:t>2013-02-27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6F71-DAA1-4E71-BE0A-97BB87FA30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2659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F079-CA3A-4A82-AFEA-BDDF7E2726A5}" type="datetimeFigureOut">
              <a:rPr lang="en-CA" smtClean="0"/>
              <a:t>2013-02-27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6F71-DAA1-4E71-BE0A-97BB87FA30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286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F079-CA3A-4A82-AFEA-BDDF7E2726A5}" type="datetimeFigureOut">
              <a:rPr lang="en-CA" smtClean="0"/>
              <a:t>2013-02-27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6F71-DAA1-4E71-BE0A-97BB87FA30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8441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F079-CA3A-4A82-AFEA-BDDF7E2726A5}" type="datetimeFigureOut">
              <a:rPr lang="en-CA" smtClean="0"/>
              <a:t>2013-02-27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6F71-DAA1-4E71-BE0A-97BB87FA30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2976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89E8F079-CA3A-4A82-AFEA-BDDF7E2726A5}" type="datetimeFigureOut">
              <a:rPr lang="en-CA" smtClean="0"/>
              <a:t>2013-02-27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90F76F71-DAA1-4E71-BE0A-97BB87FA30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2978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F079-CA3A-4A82-AFEA-BDDF7E2726A5}" type="datetimeFigureOut">
              <a:rPr lang="en-CA" smtClean="0"/>
              <a:t>2013-02-27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90F76F71-DAA1-4E71-BE0A-97BB87FA30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7377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F079-CA3A-4A82-AFEA-BDDF7E2726A5}" type="datetimeFigureOut">
              <a:rPr lang="en-CA" smtClean="0"/>
              <a:t>2013-02-27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6F71-DAA1-4E71-BE0A-97BB87FA30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6007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F079-CA3A-4A82-AFEA-BDDF7E2726A5}" type="datetimeFigureOut">
              <a:rPr lang="en-CA" smtClean="0"/>
              <a:t>2013-02-27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6F71-DAA1-4E71-BE0A-97BB87FA30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5444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F079-CA3A-4A82-AFEA-BDDF7E2726A5}" type="datetimeFigureOut">
              <a:rPr lang="en-CA" smtClean="0"/>
              <a:t>2013-02-27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6F71-DAA1-4E71-BE0A-97BB87FA30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1707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F079-CA3A-4A82-AFEA-BDDF7E2726A5}" type="datetimeFigureOut">
              <a:rPr lang="en-CA" smtClean="0"/>
              <a:t>2013-02-27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6F71-DAA1-4E71-BE0A-97BB87FA30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9589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F079-CA3A-4A82-AFEA-BDDF7E2726A5}" type="datetimeFigureOut">
              <a:rPr lang="en-CA" smtClean="0"/>
              <a:t>2013-02-27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6F71-DAA1-4E71-BE0A-97BB87FA30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6200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F079-CA3A-4A82-AFEA-BDDF7E2726A5}" type="datetimeFigureOut">
              <a:rPr lang="en-CA" smtClean="0"/>
              <a:t>2013-02-27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6F71-DAA1-4E71-BE0A-97BB87FA30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1417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E8F079-CA3A-4A82-AFEA-BDDF7E2726A5}" type="datetimeFigureOut">
              <a:rPr lang="en-CA" smtClean="0"/>
              <a:t>2013-02-27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F76F71-DAA1-4E71-BE0A-97BB87FA30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446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artlett/RavenBurgerCo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ynhershko" TargetMode="External"/><Relationship Id="rId2" Type="http://schemas.openxmlformats.org/officeDocument/2006/relationships/hyperlink" Target="https://github.com/dsmiley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YGE7S2" TargetMode="External"/><Relationship Id="rId2" Type="http://schemas.openxmlformats.org/officeDocument/2006/relationships/hyperlink" Target="http://en.wikipedia.org/wiki/Geohas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lidesha.re/XOeu2p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imple_Featur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Well-known_tex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111689"/>
          </a:xfrm>
        </p:spPr>
        <p:txBody>
          <a:bodyPr/>
          <a:lstStyle/>
          <a:p>
            <a:r>
              <a:rPr lang="en-CA" dirty="0" smtClean="0"/>
              <a:t>Spatial in </a:t>
            </a:r>
            <a:r>
              <a:rPr lang="en-CA" dirty="0" err="1" smtClean="0"/>
              <a:t>RavenDB</a:t>
            </a:r>
            <a:r>
              <a:rPr lang="en-CA" dirty="0" smtClean="0"/>
              <a:t> 2.0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4" y="4004578"/>
            <a:ext cx="5240734" cy="1436352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Simon Bartlett</a:t>
            </a:r>
          </a:p>
          <a:p>
            <a:r>
              <a:rPr lang="en-CA" dirty="0" smtClean="0"/>
              <a:t>simon@sibartlett.com</a:t>
            </a:r>
          </a:p>
          <a:p>
            <a:r>
              <a:rPr lang="en-CA" dirty="0" smtClean="0"/>
              <a:t>@</a:t>
            </a:r>
            <a:r>
              <a:rPr lang="en-CA" dirty="0" err="1" smtClean="0"/>
              <a:t>sibartlett</a:t>
            </a:r>
            <a:endParaRPr lang="en-CA" dirty="0"/>
          </a:p>
          <a:p>
            <a:r>
              <a:rPr lang="en-CA" dirty="0" smtClean="0"/>
              <a:t>github.com/</a:t>
            </a:r>
            <a:r>
              <a:rPr lang="en-CA" dirty="0" err="1" smtClean="0"/>
              <a:t>sibartlett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227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Custom syntax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33489" y="2438401"/>
            <a:ext cx="7153311" cy="38748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 smtClean="0"/>
              <a:t>Custom syntax for shapes not defined by the Simple Features standard:</a:t>
            </a:r>
          </a:p>
          <a:p>
            <a:endParaRPr lang="en-CA" dirty="0"/>
          </a:p>
          <a:p>
            <a:r>
              <a:rPr lang="en-CA" dirty="0" smtClean="0"/>
              <a:t>Rectangle / Envelope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“{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minX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minY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maxX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 {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maxY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}”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dirty="0" smtClean="0"/>
          </a:p>
          <a:p>
            <a:r>
              <a:rPr lang="en-CA" dirty="0" smtClean="0"/>
              <a:t>Circle (radius is in kilometres)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“Circle({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X} {Y} d={radius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})”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31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RavenBurgerCo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3140" y="2238233"/>
            <a:ext cx="7044129" cy="3903260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Sample application</a:t>
            </a:r>
          </a:p>
          <a:p>
            <a:pPr lvl="1"/>
            <a:r>
              <a:rPr lang="en-CA" dirty="0" smtClean="0"/>
              <a:t>designed to demonstrate the spatial features in </a:t>
            </a:r>
            <a:r>
              <a:rPr lang="en-CA" dirty="0" err="1" smtClean="0"/>
              <a:t>RavenDB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>
                <a:hlinkClick r:id="rId2"/>
              </a:rPr>
              <a:t>github.com/</a:t>
            </a:r>
            <a:r>
              <a:rPr lang="en-CA" dirty="0" err="1" smtClean="0">
                <a:hlinkClick r:id="rId2"/>
              </a:rPr>
              <a:t>sibartlett</a:t>
            </a:r>
            <a:r>
              <a:rPr lang="en-CA" dirty="0" smtClean="0">
                <a:hlinkClick r:id="rId2"/>
              </a:rPr>
              <a:t>/</a:t>
            </a:r>
            <a:r>
              <a:rPr lang="en-CA" dirty="0" err="1" smtClean="0">
                <a:hlinkClick r:id="rId2"/>
              </a:rPr>
              <a:t>RavenBurgerCo</a:t>
            </a: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Clone, open in Visual Studio 2012, and hit F5!</a:t>
            </a:r>
            <a:endParaRPr lang="en-CA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3310270" y="4646449"/>
            <a:ext cx="5376530" cy="621587"/>
          </a:xfrm>
          <a:prstGeom prst="wedgeRoundRectCallout">
            <a:avLst>
              <a:gd name="adj1" fmla="val 2540"/>
              <a:gd name="adj2" fmla="val -101467"/>
              <a:gd name="adj3" fmla="val 16667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This slide deck has been checked into this repository!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8464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RavenBurgerCo</a:t>
            </a:r>
            <a:r>
              <a:rPr lang="en-CA" dirty="0" smtClean="0"/>
              <a:t> – Restaurant Model </a:t>
            </a:r>
            <a:endParaRPr lang="en-CA" dirty="0"/>
          </a:p>
        </p:txBody>
      </p:sp>
      <p:sp>
        <p:nvSpPr>
          <p:cNvPr id="6" name="Rounded Rectangle 5"/>
          <p:cNvSpPr/>
          <p:nvPr/>
        </p:nvSpPr>
        <p:spPr>
          <a:xfrm>
            <a:off x="559559" y="2529950"/>
            <a:ext cx="3644482" cy="3488709"/>
          </a:xfrm>
          <a:prstGeom prst="roundRect">
            <a:avLst>
              <a:gd name="adj" fmla="val 3366"/>
            </a:avLst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CA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67285" y="2529950"/>
            <a:ext cx="4319515" cy="3488709"/>
          </a:xfrm>
          <a:prstGeom prst="roundRect">
            <a:avLst>
              <a:gd name="adj" fmla="val 3366"/>
            </a:avLst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59559" y="2529952"/>
            <a:ext cx="3644482" cy="3488707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public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class Restaurant</a:t>
            </a:r>
          </a:p>
          <a:p>
            <a:pPr marL="0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Name { get; set; }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Street { get; set; }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City { get; set; }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PostCode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Phone { get; set; }</a:t>
            </a:r>
          </a:p>
          <a:p>
            <a:pPr marL="0" indent="0">
              <a:buNone/>
            </a:pP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double Latitude { get; set; }</a:t>
            </a:r>
          </a:p>
          <a:p>
            <a:pPr marL="0" indent="0">
              <a:buNone/>
            </a:pP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double Longitude { get; set; }</a:t>
            </a:r>
          </a:p>
          <a:p>
            <a:pPr marL="0" indent="0">
              <a:buNone/>
            </a:pP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CA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DriveThruArea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pPr marL="0" indent="0">
              <a:buNone/>
            </a:pP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CA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DeliveryArea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pPr marL="0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380932" y="2529950"/>
            <a:ext cx="4305868" cy="3488709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Name": "Raven Burger Co - Solihull",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Street": "48 &amp; 50/66 HIGH STREET",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City": "SOLIHULL",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PostCode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": "B91 3TB",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Phone": "0121 709 0708",</a:t>
            </a:r>
          </a:p>
          <a:p>
            <a:pPr marL="0" indent="0">
              <a:buNone/>
            </a:pP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Latitude": 52.41333,</a:t>
            </a:r>
          </a:p>
          <a:p>
            <a:pPr marL="0" indent="0">
              <a:buNone/>
            </a:pP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Longitude": -1.77879,</a:t>
            </a:r>
          </a:p>
          <a:p>
            <a:pPr marL="0" indent="0">
              <a:buNone/>
            </a:pP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DriveThruArea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"Circle(-1.77879 52.41333 d=5.0)",</a:t>
            </a:r>
          </a:p>
          <a:p>
            <a:pPr marL="0" indent="0">
              <a:buNone/>
            </a:pP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DeliveryArea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"POLYGON ((-1.77879 52.458263, </a:t>
            </a:r>
            <a:r>
              <a:rPr lang="en-CA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-1.829679 52.395346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</a:t>
            </a:r>
            <a:r>
              <a:rPr lang="en-CA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1.727901 				52.395346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</a:t>
            </a:r>
            <a:r>
              <a:rPr lang="en-CA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1.77879 52.458263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))"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5861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RavenBurgerCo</a:t>
            </a:r>
            <a:r>
              <a:rPr lang="en-CA" dirty="0" smtClean="0"/>
              <a:t> - Index</a:t>
            </a:r>
            <a:endParaRPr lang="en-CA" dirty="0"/>
          </a:p>
        </p:txBody>
      </p:sp>
      <p:sp>
        <p:nvSpPr>
          <p:cNvPr id="6" name="Rounded Rectangle 5"/>
          <p:cNvSpPr/>
          <p:nvPr/>
        </p:nvSpPr>
        <p:spPr>
          <a:xfrm>
            <a:off x="1113233" y="2991925"/>
            <a:ext cx="7514035" cy="2658248"/>
          </a:xfrm>
          <a:prstGeom prst="roundRect">
            <a:avLst>
              <a:gd name="adj" fmla="val 3366"/>
            </a:avLst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CA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2765" y="2991925"/>
            <a:ext cx="7514035" cy="2658248"/>
          </a:xfrm>
          <a:noFill/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CA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Map 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= restaurants =&gt; from 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doc 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in restaurants</a:t>
            </a:r>
          </a:p>
          <a:p>
            <a:pPr marL="0" indent="0">
              <a:buNone/>
            </a:pPr>
            <a:r>
              <a:rPr lang="en-CA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  select 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  <a:p>
            <a:pPr marL="0" indent="0">
              <a:buNone/>
            </a:pPr>
            <a:r>
              <a:rPr lang="en-CA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  {</a:t>
            </a:r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_ 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SpatialGenerate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doc.Latitude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doc.Longitude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CA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__ 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SpatialGenerate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("delivery",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doc.DeliveryArea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___ 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SpatialGenerate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drivethru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doc.DriveThruArea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  };</a:t>
            </a:r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879678" y="5574497"/>
            <a:ext cx="5807122" cy="629200"/>
          </a:xfrm>
          <a:prstGeom prst="wedgeRoundRectCallout">
            <a:avLst>
              <a:gd name="adj1" fmla="val -7268"/>
              <a:gd name="adj2" fmla="val -120909"/>
              <a:gd name="adj3" fmla="val 16667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The first argument is the field name, when indexing WKT.</a:t>
            </a:r>
            <a:endParaRPr lang="en-CA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2939210" y="2438401"/>
            <a:ext cx="5807122" cy="629200"/>
          </a:xfrm>
          <a:prstGeom prst="wedgeRoundRectCallout">
            <a:avLst>
              <a:gd name="adj1" fmla="val 958"/>
              <a:gd name="adj2" fmla="val 213127"/>
              <a:gd name="adj3" fmla="val 16667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We can index 2 doubles. No need t specify the field name!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1441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13233" y="4062170"/>
            <a:ext cx="7514035" cy="1313646"/>
          </a:xfrm>
          <a:prstGeom prst="roundRect">
            <a:avLst>
              <a:gd name="adj" fmla="val 3366"/>
            </a:avLst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CA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RavenBurgerCo</a:t>
            </a:r>
            <a:r>
              <a:rPr lang="en-CA" dirty="0" smtClean="0"/>
              <a:t> – Eat-in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2584546"/>
            <a:ext cx="7514035" cy="6841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 smtClean="0"/>
              <a:t>The eat-in example allows the user to find restaurants within a 25 km radius of their location.</a:t>
            </a:r>
            <a:endParaRPr lang="en-CA" sz="127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13233" y="4062170"/>
            <a:ext cx="7514035" cy="1313645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27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75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75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sz="1275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75" dirty="0">
                <a:latin typeface="Consolas" panose="020B0609020204030204" pitchFamily="49" charset="0"/>
                <a:cs typeface="Consolas" panose="020B0609020204030204" pitchFamily="49" charset="0"/>
              </a:rPr>
              <a:t>restaurants = </a:t>
            </a:r>
            <a:r>
              <a:rPr lang="en-CA" sz="1275" dirty="0" err="1">
                <a:latin typeface="Consolas" panose="020B0609020204030204" pitchFamily="49" charset="0"/>
                <a:cs typeface="Consolas" panose="020B0609020204030204" pitchFamily="49" charset="0"/>
              </a:rPr>
              <a:t>session.Query</a:t>
            </a:r>
            <a:r>
              <a:rPr lang="en-CA" sz="1275" dirty="0">
                <a:latin typeface="Consolas" panose="020B0609020204030204" pitchFamily="49" charset="0"/>
                <a:cs typeface="Consolas" panose="020B0609020204030204" pitchFamily="49" charset="0"/>
              </a:rPr>
              <a:t>&lt;Restaurant, </a:t>
            </a:r>
            <a:r>
              <a:rPr lang="en-CA" sz="1275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RestaurantIndex</a:t>
            </a:r>
            <a:r>
              <a:rPr lang="en-CA" sz="1275" dirty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CA" sz="1275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CA" sz="1275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.Customize(x =&gt; </a:t>
            </a:r>
            <a:r>
              <a:rPr lang="en-CA" sz="1275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x.WithinRadiusOf</a:t>
            </a:r>
            <a:r>
              <a:rPr lang="en-CA" sz="1275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(25, latitude, longitude</a:t>
            </a:r>
            <a:r>
              <a:rPr lang="en-CA" sz="1275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CA" sz="1275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75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.</a:t>
            </a:r>
            <a:r>
              <a:rPr lang="en-CA" sz="1275" dirty="0" err="1"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CA" sz="1275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899547" y="3089610"/>
            <a:ext cx="3425588" cy="650544"/>
          </a:xfrm>
          <a:prstGeom prst="wedgeRoundRectCallout">
            <a:avLst>
              <a:gd name="adj1" fmla="val -24645"/>
              <a:gd name="adj2" fmla="val 128535"/>
              <a:gd name="adj3" fmla="val 16667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The index MUST be specified.</a:t>
            </a:r>
            <a:endParaRPr lang="en-CA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704765" y="5225690"/>
            <a:ext cx="2006221" cy="629200"/>
          </a:xfrm>
          <a:prstGeom prst="wedgeRoundRectCallout">
            <a:avLst>
              <a:gd name="adj1" fmla="val -33758"/>
              <a:gd name="adj2" fmla="val -107895"/>
              <a:gd name="adj3" fmla="val 16667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Kilometres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7268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RavenBurgerCo</a:t>
            </a:r>
            <a:r>
              <a:rPr lang="en-CA" dirty="0" smtClean="0"/>
              <a:t> – Mapping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438401"/>
            <a:ext cx="7704667" cy="33328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 smtClean="0"/>
              <a:t>The mapping example allows the user to pan and zoom a map, which displays restaurants.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Each time the map is zoomed or panned, we:</a:t>
            </a:r>
          </a:p>
          <a:p>
            <a:pPr marL="342892" indent="-342892">
              <a:buFont typeface="+mj-lt"/>
              <a:buAutoNum type="arabicPeriod"/>
            </a:pPr>
            <a:r>
              <a:rPr lang="en-CA" dirty="0" smtClean="0"/>
              <a:t>Get the new bounds of the map</a:t>
            </a:r>
          </a:p>
          <a:p>
            <a:pPr marL="342892" indent="-342892">
              <a:buFont typeface="+mj-lt"/>
              <a:buAutoNum type="arabicPeriod"/>
            </a:pPr>
            <a:r>
              <a:rPr lang="en-CA" dirty="0" smtClean="0"/>
              <a:t>Construct a rectangle string</a:t>
            </a:r>
          </a:p>
          <a:p>
            <a:pPr marL="342892" indent="-342892">
              <a:buFont typeface="+mj-lt"/>
              <a:buAutoNum type="arabicPeriod"/>
            </a:pPr>
            <a:r>
              <a:rPr lang="en-CA" dirty="0" smtClean="0"/>
              <a:t>Query the data store for restaurants within those bounds</a:t>
            </a:r>
          </a:p>
        </p:txBody>
      </p:sp>
    </p:spTree>
    <p:extLst>
      <p:ext uri="{BB962C8B-B14F-4D97-AF65-F5344CB8AC3E}">
        <p14:creationId xmlns:p14="http://schemas.microsoft.com/office/powerpoint/2010/main" val="444084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82133" y="2667000"/>
            <a:ext cx="7704667" cy="3332816"/>
          </a:xfrm>
          <a:prstGeom prst="roundRect">
            <a:avLst>
              <a:gd name="adj" fmla="val 3366"/>
            </a:avLst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CA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RavenBurgerCo</a:t>
            </a:r>
            <a:r>
              <a:rPr lang="en-CA" dirty="0" smtClean="0"/>
              <a:t> – Mapping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CA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rectangle =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string.Format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("{0} {1} {2} {3}", west, south, east, north);</a:t>
            </a:r>
          </a:p>
          <a:p>
            <a:pPr marL="0" indent="0">
              <a:buNone/>
            </a:pPr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restaurants =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session.Query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&lt;Restaurant,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RestaurantIndex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.Customize(x =&gt; </a:t>
            </a:r>
            <a:r>
              <a:rPr lang="en-CA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x.RelatesToShape</a:t>
            </a:r>
            <a:r>
              <a:rPr lang="en-CA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CA" sz="12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Constants.DefaultSpatialFieldName</a:t>
            </a:r>
            <a:r>
              <a:rPr lang="en-CA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CA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rectangle,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CA" sz="12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SpatialRelation.Within</a:t>
            </a:r>
            <a:endParaRPr lang="en-CA" sz="12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)</a:t>
            </a:r>
          </a:p>
          <a:p>
            <a:pPr marL="0" indent="0">
              <a:buNone/>
            </a:pPr>
            <a:r>
              <a:rPr lang="en-CA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)</a:t>
            </a:r>
            <a:endParaRPr lang="en-CA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967784" y="5211043"/>
            <a:ext cx="3841845" cy="1017372"/>
          </a:xfrm>
          <a:prstGeom prst="wedgeRoundRectCallout">
            <a:avLst>
              <a:gd name="adj1" fmla="val -41370"/>
              <a:gd name="adj2" fmla="val -132863"/>
              <a:gd name="adj3" fmla="val 16667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rgbClr val="FF0000"/>
                </a:solidFill>
                <a:cs typeface="Consolas" panose="020B0609020204030204" pitchFamily="49" charset="0"/>
              </a:rPr>
              <a:t>Constants.DefaultSpatialFieldName</a:t>
            </a:r>
            <a:r>
              <a:rPr lang="en-CA" dirty="0" smtClean="0">
                <a:solidFill>
                  <a:srgbClr val="FF0000"/>
                </a:solidFill>
                <a:cs typeface="Consolas" panose="020B0609020204030204" pitchFamily="49" charset="0"/>
              </a:rPr>
              <a:t> </a:t>
            </a:r>
            <a:r>
              <a:rPr lang="en-CA" dirty="0" smtClean="0">
                <a:solidFill>
                  <a:schemeClr val="tx1"/>
                </a:solidFill>
                <a:cs typeface="Consolas" panose="020B0609020204030204" pitchFamily="49" charset="0"/>
              </a:rPr>
              <a:t>is the field name used</a:t>
            </a:r>
          </a:p>
          <a:p>
            <a:pPr algn="ctr"/>
            <a:r>
              <a:rPr lang="en-CA" dirty="0" smtClean="0">
                <a:solidFill>
                  <a:schemeClr val="tx1"/>
                </a:solidFill>
                <a:cs typeface="Consolas" panose="020B0609020204030204" pitchFamily="49" charset="0"/>
              </a:rPr>
              <a:t>when the field was not WKT.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165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technology behind </a:t>
            </a:r>
            <a:r>
              <a:rPr lang="en-CA" dirty="0" err="1" smtClean="0"/>
              <a:t>RavenDB</a:t>
            </a:r>
            <a:r>
              <a:rPr lang="en-CA" dirty="0" smtClean="0"/>
              <a:t> spatial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Lucene</a:t>
            </a:r>
            <a:r>
              <a:rPr lang="en-CA" dirty="0" smtClean="0"/>
              <a:t> Spatial and spatial4j</a:t>
            </a:r>
          </a:p>
          <a:p>
            <a:pPr lvl="1"/>
            <a:r>
              <a:rPr lang="en-CA" dirty="0" smtClean="0"/>
              <a:t>Main contributor: </a:t>
            </a:r>
            <a:r>
              <a:rPr lang="en-CA" b="1" dirty="0"/>
              <a:t>David </a:t>
            </a:r>
            <a:r>
              <a:rPr lang="en-CA" b="1" dirty="0" smtClean="0"/>
              <a:t>Smiley </a:t>
            </a:r>
            <a:r>
              <a:rPr lang="en-CA" dirty="0" smtClean="0"/>
              <a:t>(</a:t>
            </a:r>
            <a:r>
              <a:rPr lang="en-CA" dirty="0" smtClean="0">
                <a:hlinkClick r:id="rId2"/>
              </a:rPr>
              <a:t>github.com/</a:t>
            </a:r>
            <a:r>
              <a:rPr lang="en-CA" dirty="0" err="1" smtClean="0">
                <a:hlinkClick r:id="rId2"/>
              </a:rPr>
              <a:t>dsmiley</a:t>
            </a:r>
            <a:r>
              <a:rPr lang="en-CA" dirty="0" smtClean="0"/>
              <a:t>)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Lucene.NET Spatial and spatial4n</a:t>
            </a:r>
          </a:p>
          <a:p>
            <a:pPr lvl="1"/>
            <a:r>
              <a:rPr lang="en-CA" dirty="0"/>
              <a:t>Ported </a:t>
            </a:r>
            <a:r>
              <a:rPr lang="en-CA" dirty="0" smtClean="0"/>
              <a:t>from Java by</a:t>
            </a:r>
            <a:r>
              <a:rPr lang="en-CA" dirty="0"/>
              <a:t>: </a:t>
            </a:r>
            <a:r>
              <a:rPr lang="en-CA" b="1" dirty="0" err="1"/>
              <a:t>Itamar</a:t>
            </a:r>
            <a:r>
              <a:rPr lang="en-CA" b="1" dirty="0"/>
              <a:t> </a:t>
            </a:r>
            <a:r>
              <a:rPr lang="en-CA" b="1" dirty="0" err="1" smtClean="0"/>
              <a:t>Syn-Hershko</a:t>
            </a:r>
            <a:r>
              <a:rPr lang="en-CA" b="1" dirty="0" smtClean="0"/>
              <a:t> </a:t>
            </a:r>
            <a:r>
              <a:rPr lang="en-CA" dirty="0" smtClean="0"/>
              <a:t>(</a:t>
            </a:r>
            <a:r>
              <a:rPr lang="en-CA" dirty="0" smtClean="0">
                <a:hlinkClick r:id="rId3"/>
              </a:rPr>
              <a:t>github.com/</a:t>
            </a:r>
            <a:r>
              <a:rPr lang="en-CA" dirty="0" err="1" smtClean="0">
                <a:hlinkClick r:id="rId3"/>
              </a:rPr>
              <a:t>synhershko</a:t>
            </a:r>
            <a:r>
              <a:rPr lang="en-CA" dirty="0" smtClean="0"/>
              <a:t>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2768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are geometries indexed?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5403" y="2667000"/>
            <a:ext cx="6571397" cy="3332816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Shapes are indexed using a grid index</a:t>
            </a:r>
          </a:p>
          <a:p>
            <a:endParaRPr lang="en-CA" dirty="0"/>
          </a:p>
          <a:p>
            <a:r>
              <a:rPr lang="en-CA" dirty="0" smtClean="0"/>
              <a:t>There are two grid indexes:</a:t>
            </a:r>
            <a:endParaRPr lang="en-CA" dirty="0"/>
          </a:p>
          <a:p>
            <a:pPr lvl="1"/>
            <a:r>
              <a:rPr lang="en-CA" dirty="0" err="1"/>
              <a:t>Geohash</a:t>
            </a:r>
            <a:r>
              <a:rPr lang="en-CA" dirty="0"/>
              <a:t> tree</a:t>
            </a:r>
          </a:p>
          <a:p>
            <a:pPr lvl="1"/>
            <a:r>
              <a:rPr lang="en-CA" dirty="0" err="1"/>
              <a:t>Quadtree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A worked example…</a:t>
            </a:r>
          </a:p>
        </p:txBody>
      </p:sp>
    </p:spTree>
    <p:extLst>
      <p:ext uri="{BB962C8B-B14F-4D97-AF65-F5344CB8AC3E}">
        <p14:creationId xmlns:p14="http://schemas.microsoft.com/office/powerpoint/2010/main" val="50214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13233" y="3078420"/>
            <a:ext cx="7514035" cy="3226845"/>
          </a:xfrm>
          <a:prstGeom prst="roundRect">
            <a:avLst>
              <a:gd name="adj" fmla="val 3366"/>
            </a:avLst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CA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Geohash</a:t>
            </a:r>
            <a:r>
              <a:rPr lang="en-CA" dirty="0" smtClean="0"/>
              <a:t> Index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2044604"/>
            <a:ext cx="7514035" cy="103381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 smtClean="0"/>
              <a:t>For this example, we’ll use a </a:t>
            </a:r>
            <a:r>
              <a:rPr lang="en-CA" dirty="0" err="1" smtClean="0"/>
              <a:t>Geohash</a:t>
            </a:r>
            <a:r>
              <a:rPr lang="en-CA" dirty="0" smtClean="0"/>
              <a:t> index, with a level of 5.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The index looks like this:</a:t>
            </a:r>
            <a:endParaRPr lang="en-CA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1113233" y="3078421"/>
            <a:ext cx="7514035" cy="3226845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Map 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= restaurants =&gt; from doc in restaurants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		select new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		{</a:t>
            </a:r>
          </a:p>
          <a:p>
            <a:pPr marL="0" indent="0">
              <a:buNone/>
            </a:pPr>
            <a:r>
              <a:rPr lang="en-CA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_ 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SpatialGenerate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					fieldname: “location”,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					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shapeWKT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doc.Point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				</a:t>
            </a:r>
            <a:r>
              <a:rPr lang="en-CA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strategy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SpatialSearchStrategy.GeohashPrefixTree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					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maxTreeLevel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: 5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	)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				};</a:t>
            </a:r>
          </a:p>
        </p:txBody>
      </p:sp>
    </p:spTree>
    <p:extLst>
      <p:ext uri="{BB962C8B-B14F-4D97-AF65-F5344CB8AC3E}">
        <p14:creationId xmlns:p14="http://schemas.microsoft.com/office/powerpoint/2010/main" val="1101922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Spatial in </a:t>
            </a:r>
            <a:r>
              <a:rPr lang="en-CA" dirty="0" err="1" smtClean="0"/>
              <a:t>RavenDB</a:t>
            </a:r>
            <a:r>
              <a:rPr lang="en-CA" dirty="0" smtClean="0"/>
              <a:t> 2.0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Spatial in </a:t>
            </a:r>
            <a:r>
              <a:rPr lang="en-CA" dirty="0" err="1" smtClean="0"/>
              <a:t>RavenDB</a:t>
            </a:r>
            <a:endParaRPr lang="en-CA" dirty="0" smtClean="0"/>
          </a:p>
          <a:p>
            <a:pPr lvl="1"/>
            <a:r>
              <a:rPr lang="en-CA" dirty="0" smtClean="0"/>
              <a:t>Storing</a:t>
            </a:r>
          </a:p>
          <a:p>
            <a:pPr lvl="1"/>
            <a:r>
              <a:rPr lang="en-CA" dirty="0" smtClean="0"/>
              <a:t>Indexing</a:t>
            </a:r>
          </a:p>
          <a:p>
            <a:pPr lvl="1"/>
            <a:r>
              <a:rPr lang="en-CA" dirty="0" smtClean="0"/>
              <a:t>Querying</a:t>
            </a:r>
          </a:p>
          <a:p>
            <a:r>
              <a:rPr lang="en-CA" dirty="0" err="1" smtClean="0"/>
              <a:t>RavenBurgerCo</a:t>
            </a:r>
            <a:r>
              <a:rPr lang="en-CA" dirty="0" smtClean="0"/>
              <a:t> (demo app)</a:t>
            </a:r>
          </a:p>
          <a:p>
            <a:r>
              <a:rPr lang="en-CA" dirty="0" smtClean="0"/>
              <a:t>Overview of how spatial indexes works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7129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Geohash</a:t>
            </a:r>
            <a:r>
              <a:rPr lang="en-CA" dirty="0"/>
              <a:t> Index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will index a </a:t>
            </a:r>
            <a:r>
              <a:rPr lang="en-CA" dirty="0"/>
              <a:t>point located at: 42.34493</a:t>
            </a:r>
            <a:r>
              <a:rPr lang="en-CA" dirty="0" smtClean="0"/>
              <a:t>,  -71.093232</a:t>
            </a:r>
          </a:p>
          <a:p>
            <a:endParaRPr lang="en-CA" dirty="0"/>
          </a:p>
          <a:p>
            <a:pPr lvl="1"/>
            <a:r>
              <a:rPr lang="en-CA" dirty="0" smtClean="0"/>
              <a:t>Fenway Victory Gardens, Boston, Massachusetts, U.S.A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3189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8441" y="1371601"/>
            <a:ext cx="3955252" cy="394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37451" y="1492409"/>
            <a:ext cx="3511178" cy="394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0" y="1371602"/>
            <a:ext cx="3932778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3427" y="1396777"/>
            <a:ext cx="3079796" cy="4182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5967" y="1396777"/>
            <a:ext cx="3949714" cy="2675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130085" y="1393637"/>
            <a:ext cx="3551636" cy="3948112"/>
            <a:chOff x="1636710" y="838201"/>
            <a:chExt cx="4735514" cy="526414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1636712" y="838201"/>
              <a:ext cx="4735512" cy="1052848"/>
            </a:xfrm>
            <a:prstGeom prst="rect">
              <a:avLst/>
            </a:prstGeom>
            <a:effectLst/>
          </p:spPr>
          <p:txBody>
            <a:bodyPr vert="horz" lIns="68580" tIns="34290" rIns="68580" bIns="3429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CA" sz="3000" dirty="0" err="1"/>
                <a:t>Geohash</a:t>
              </a:r>
              <a:r>
                <a:rPr lang="en-CA" sz="3000" dirty="0"/>
                <a:t>: Level 1</a:t>
              </a:r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1636710" y="1891050"/>
              <a:ext cx="4735513" cy="4211300"/>
            </a:xfrm>
            <a:prstGeom prst="rect">
              <a:avLst/>
            </a:prstGeom>
          </p:spPr>
          <p:txBody>
            <a:bodyPr vert="horz" lIns="68580" tIns="34290" rIns="68580" bIns="34290" rtlCol="0" anchor="ctr">
              <a:normAutofit lnSpcReduction="10000"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800" dirty="0"/>
                <a:t>The surface of the Earth is projected on to a rectangle</a:t>
              </a:r>
            </a:p>
            <a:p>
              <a:endParaRPr lang="en-CA" sz="1800" dirty="0"/>
            </a:p>
            <a:p>
              <a:r>
                <a:rPr lang="en-CA" sz="1800" dirty="0"/>
                <a:t>Then divided into 32 rectangles</a:t>
              </a:r>
            </a:p>
            <a:p>
              <a:endParaRPr lang="en-CA" sz="1800" dirty="0"/>
            </a:p>
            <a:p>
              <a:r>
                <a:rPr lang="en-CA" sz="1800" dirty="0"/>
                <a:t>Fenway Victory Gardens is located in cell </a:t>
              </a:r>
              <a:r>
                <a:rPr lang="en-CA" sz="18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  <a:p>
              <a:endParaRPr lang="en-CA" sz="1800" dirty="0"/>
            </a:p>
            <a:p>
              <a:r>
                <a:rPr lang="en-CA" sz="1800" dirty="0" err="1"/>
                <a:t>Geohash</a:t>
              </a:r>
              <a:r>
                <a:rPr lang="en-CA" sz="1800" dirty="0"/>
                <a:t> at level 1 is: </a:t>
              </a:r>
              <a:r>
                <a:rPr lang="en-CA" sz="18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38141" y="1393635"/>
            <a:ext cx="3551636" cy="3948112"/>
            <a:chOff x="1636710" y="838201"/>
            <a:chExt cx="4735514" cy="5264149"/>
          </a:xfrm>
        </p:grpSpPr>
        <p:sp>
          <p:nvSpPr>
            <p:cNvPr id="15" name="Title 1"/>
            <p:cNvSpPr txBox="1">
              <a:spLocks/>
            </p:cNvSpPr>
            <p:nvPr/>
          </p:nvSpPr>
          <p:spPr>
            <a:xfrm>
              <a:off x="1636712" y="838201"/>
              <a:ext cx="4735512" cy="1052848"/>
            </a:xfrm>
            <a:prstGeom prst="rect">
              <a:avLst/>
            </a:prstGeom>
            <a:effectLst/>
          </p:spPr>
          <p:txBody>
            <a:bodyPr vert="horz" lIns="68580" tIns="34290" rIns="68580" bIns="3429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CA" sz="3000" dirty="0" err="1"/>
                <a:t>Geohash</a:t>
              </a:r>
              <a:r>
                <a:rPr lang="en-CA" sz="3000" dirty="0"/>
                <a:t>: Level 2</a:t>
              </a:r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1636710" y="1891050"/>
              <a:ext cx="4735513" cy="4211300"/>
            </a:xfrm>
            <a:prstGeom prst="rect">
              <a:avLst/>
            </a:prstGeom>
          </p:spPr>
          <p:txBody>
            <a:bodyPr vert="horz" lIns="68580" tIns="34290" rIns="68580" bIns="34290" rtlCol="0" anchor="ctr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800" dirty="0"/>
                <a:t>The previous grid cell is then divided into 32 rectangles</a:t>
              </a:r>
            </a:p>
            <a:p>
              <a:endParaRPr lang="en-CA" sz="1800" dirty="0"/>
            </a:p>
            <a:p>
              <a:r>
                <a:rPr lang="en-CA" sz="1800" dirty="0"/>
                <a:t>Fenway Victory Gardens is located in cell </a:t>
              </a:r>
              <a:r>
                <a:rPr lang="en-CA" sz="18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</a:p>
            <a:p>
              <a:endParaRPr lang="en-CA" sz="1800" dirty="0"/>
            </a:p>
            <a:p>
              <a:r>
                <a:rPr lang="en-CA" sz="1800" dirty="0" err="1"/>
                <a:t>Geohash</a:t>
              </a:r>
              <a:r>
                <a:rPr lang="en-CA" sz="1800" dirty="0"/>
                <a:t> at level 2 is: </a:t>
              </a:r>
              <a:r>
                <a:rPr lang="en-CA" sz="18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37121" y="1395198"/>
            <a:ext cx="3551636" cy="3948112"/>
            <a:chOff x="1636710" y="838201"/>
            <a:chExt cx="4735514" cy="5264149"/>
          </a:xfrm>
        </p:grpSpPr>
        <p:sp>
          <p:nvSpPr>
            <p:cNvPr id="18" name="Title 1"/>
            <p:cNvSpPr txBox="1">
              <a:spLocks/>
            </p:cNvSpPr>
            <p:nvPr/>
          </p:nvSpPr>
          <p:spPr>
            <a:xfrm>
              <a:off x="1636712" y="838201"/>
              <a:ext cx="4735512" cy="1052848"/>
            </a:xfrm>
            <a:prstGeom prst="rect">
              <a:avLst/>
            </a:prstGeom>
            <a:effectLst/>
          </p:spPr>
          <p:txBody>
            <a:bodyPr vert="horz" lIns="68580" tIns="34290" rIns="68580" bIns="3429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CA" sz="3000" dirty="0" err="1"/>
                <a:t>Geohash</a:t>
              </a:r>
              <a:r>
                <a:rPr lang="en-CA" sz="3000" dirty="0"/>
                <a:t>: Level 3</a:t>
              </a: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1636710" y="1891050"/>
              <a:ext cx="4735513" cy="4211300"/>
            </a:xfrm>
            <a:prstGeom prst="rect">
              <a:avLst/>
            </a:prstGeom>
          </p:spPr>
          <p:txBody>
            <a:bodyPr vert="horz" lIns="68580" tIns="34290" rIns="68580" bIns="34290" rtlCol="0" anchor="ctr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800" dirty="0"/>
                <a:t>The previous grid cell is then divided into 32 rectangles</a:t>
              </a:r>
            </a:p>
            <a:p>
              <a:endParaRPr lang="en-CA" sz="1800" dirty="0"/>
            </a:p>
            <a:p>
              <a:r>
                <a:rPr lang="en-CA" sz="1800" dirty="0"/>
                <a:t>Fenway Victory Gardens is located in cell </a:t>
              </a:r>
              <a:r>
                <a:rPr lang="en-CA" sz="18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</a:p>
            <a:p>
              <a:endParaRPr lang="en-CA" sz="1800" dirty="0"/>
            </a:p>
            <a:p>
              <a:r>
                <a:rPr lang="en-CA" sz="1800" dirty="0" err="1"/>
                <a:t>Geohash</a:t>
              </a:r>
              <a:r>
                <a:rPr lang="en-CA" sz="1800" dirty="0"/>
                <a:t> at level 3 is: </a:t>
              </a:r>
              <a:r>
                <a:rPr lang="en-CA" sz="18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45290" y="1396778"/>
            <a:ext cx="3551636" cy="3948112"/>
            <a:chOff x="1636710" y="838201"/>
            <a:chExt cx="4735514" cy="5264149"/>
          </a:xfrm>
        </p:grpSpPr>
        <p:sp>
          <p:nvSpPr>
            <p:cNvPr id="21" name="Title 1"/>
            <p:cNvSpPr txBox="1">
              <a:spLocks/>
            </p:cNvSpPr>
            <p:nvPr/>
          </p:nvSpPr>
          <p:spPr>
            <a:xfrm>
              <a:off x="1636712" y="838201"/>
              <a:ext cx="4735512" cy="1052848"/>
            </a:xfrm>
            <a:prstGeom prst="rect">
              <a:avLst/>
            </a:prstGeom>
            <a:effectLst/>
          </p:spPr>
          <p:txBody>
            <a:bodyPr vert="horz" lIns="68580" tIns="34290" rIns="68580" bIns="3429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CA" sz="3000" dirty="0" err="1"/>
                <a:t>Geohash</a:t>
              </a:r>
              <a:r>
                <a:rPr lang="en-CA" sz="3000" dirty="0"/>
                <a:t>: Level 4</a:t>
              </a:r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1636710" y="1891050"/>
              <a:ext cx="4735513" cy="4211300"/>
            </a:xfrm>
            <a:prstGeom prst="rect">
              <a:avLst/>
            </a:prstGeom>
          </p:spPr>
          <p:txBody>
            <a:bodyPr vert="horz" lIns="68580" tIns="34290" rIns="68580" bIns="34290" rtlCol="0" anchor="ctr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800" dirty="0"/>
                <a:t>The previous grid cell is then divided into 32 rectangles</a:t>
              </a:r>
            </a:p>
            <a:p>
              <a:endParaRPr lang="en-CA" sz="1800" dirty="0"/>
            </a:p>
            <a:p>
              <a:r>
                <a:rPr lang="en-CA" sz="1800" dirty="0"/>
                <a:t>Fenway Victory Gardens is located in cell </a:t>
              </a:r>
              <a:r>
                <a:rPr lang="en-CA" sz="18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  <a:p>
              <a:endParaRPr lang="en-CA" sz="1800" dirty="0"/>
            </a:p>
            <a:p>
              <a:r>
                <a:rPr lang="en-CA" sz="1800" dirty="0" err="1"/>
                <a:t>Geohash</a:t>
              </a:r>
              <a:r>
                <a:rPr lang="en-CA" sz="1800" dirty="0"/>
                <a:t> at level 4 is: </a:t>
              </a:r>
              <a:r>
                <a:rPr lang="en-CA" sz="18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DRU2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139188" y="1395479"/>
            <a:ext cx="3551636" cy="3948112"/>
            <a:chOff x="1636710" y="838201"/>
            <a:chExt cx="4735514" cy="5264149"/>
          </a:xfrm>
        </p:grpSpPr>
        <p:sp>
          <p:nvSpPr>
            <p:cNvPr id="24" name="Title 1"/>
            <p:cNvSpPr txBox="1">
              <a:spLocks/>
            </p:cNvSpPr>
            <p:nvPr/>
          </p:nvSpPr>
          <p:spPr>
            <a:xfrm>
              <a:off x="1636712" y="838201"/>
              <a:ext cx="4735512" cy="1052848"/>
            </a:xfrm>
            <a:prstGeom prst="rect">
              <a:avLst/>
            </a:prstGeom>
            <a:effectLst/>
          </p:spPr>
          <p:txBody>
            <a:bodyPr vert="horz" lIns="68580" tIns="34290" rIns="68580" bIns="3429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CA" sz="3000" dirty="0" err="1"/>
                <a:t>Geohash</a:t>
              </a:r>
              <a:r>
                <a:rPr lang="en-CA" sz="3000" dirty="0"/>
                <a:t>: Level 5</a:t>
              </a:r>
            </a:p>
          </p:txBody>
        </p:sp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1636710" y="1891050"/>
              <a:ext cx="4735513" cy="4211300"/>
            </a:xfrm>
            <a:prstGeom prst="rect">
              <a:avLst/>
            </a:prstGeom>
          </p:spPr>
          <p:txBody>
            <a:bodyPr vert="horz" lIns="68580" tIns="34290" rIns="68580" bIns="34290" rtlCol="0" anchor="ctr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800" dirty="0"/>
                <a:t>The previous grid cell is then divided into 32 rectangles</a:t>
              </a:r>
            </a:p>
            <a:p>
              <a:pPr marL="0" indent="0">
                <a:buNone/>
              </a:pPr>
              <a:endParaRPr lang="en-CA" sz="1800" dirty="0"/>
            </a:p>
            <a:p>
              <a:r>
                <a:rPr lang="en-CA" sz="1800" dirty="0"/>
                <a:t>Fenway Victory Gardens is located in cell </a:t>
              </a:r>
              <a:r>
                <a:rPr lang="en-CA" sz="18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</a:p>
            <a:p>
              <a:endParaRPr lang="en-CA" sz="1800" dirty="0"/>
            </a:p>
            <a:p>
              <a:r>
                <a:rPr lang="en-CA" sz="1800" dirty="0" err="1"/>
                <a:t>Geohash</a:t>
              </a:r>
              <a:r>
                <a:rPr lang="en-CA" sz="1800" dirty="0"/>
                <a:t> at level 5 is: </a:t>
              </a:r>
              <a:r>
                <a:rPr lang="en-CA" sz="18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DRU2Y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319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885 -0.07129 L -0.45221 -0.023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26" y="238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0.00013 -0.8782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9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067 -0.20625 L -0.48958 0.0020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5" y="1041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44444E-6 L 0.00013 -0.8782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91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513 -0.20717 L -0.40911 -0.0009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6" y="1030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07407E-6 L 0.00013 -0.87824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912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013 0.50278 L -0.50482 0.0018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" y="-2504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59259E-6 L 0.00013 -0.87824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912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Geohash</a:t>
            </a:r>
            <a:r>
              <a:rPr lang="en-CA" dirty="0" smtClean="0"/>
              <a:t>: </a:t>
            </a:r>
            <a:r>
              <a:rPr lang="en-CA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DRU2Y</a:t>
            </a:r>
            <a:endParaRPr lang="en-CA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configured the index to go to a depth of 5 levels</a:t>
            </a:r>
            <a:endParaRPr lang="en-CA" sz="1500" dirty="0"/>
          </a:p>
          <a:p>
            <a:endParaRPr lang="en-CA" dirty="0"/>
          </a:p>
          <a:p>
            <a:r>
              <a:rPr lang="en-CA" dirty="0" smtClean="0"/>
              <a:t>The more levels used, the more precise the index</a:t>
            </a:r>
          </a:p>
          <a:p>
            <a:pPr lvl="1"/>
            <a:r>
              <a:rPr lang="en-CA" dirty="0" smtClean="0"/>
              <a:t>Each </a:t>
            </a:r>
            <a:r>
              <a:rPr lang="en-CA" dirty="0" err="1" smtClean="0"/>
              <a:t>Geohash</a:t>
            </a:r>
            <a:r>
              <a:rPr lang="en-CA" dirty="0" smtClean="0"/>
              <a:t> would cover less area</a:t>
            </a:r>
          </a:p>
        </p:txBody>
      </p:sp>
    </p:spTree>
    <p:extLst>
      <p:ext uri="{BB962C8B-B14F-4D97-AF65-F5344CB8AC3E}">
        <p14:creationId xmlns:p14="http://schemas.microsoft.com/office/powerpoint/2010/main" val="920834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1371601"/>
            <a:ext cx="4413647" cy="700087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Example query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4" y="2071688"/>
            <a:ext cx="4413647" cy="1671639"/>
          </a:xfrm>
        </p:spPr>
        <p:txBody>
          <a:bodyPr>
            <a:normAutofit fontScale="77500" lnSpcReduction="20000"/>
          </a:bodyPr>
          <a:lstStyle/>
          <a:p>
            <a:r>
              <a:rPr lang="en-CA" dirty="0" smtClean="0"/>
              <a:t>We want all documents within a given radius of a specific location</a:t>
            </a:r>
          </a:p>
          <a:p>
            <a:pPr lvl="1"/>
            <a:r>
              <a:rPr lang="en-CA" dirty="0" smtClean="0"/>
              <a:t>Use a circle as our search criteria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The circle intersects with grid cells: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26880" y="2071688"/>
            <a:ext cx="3100388" cy="312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6136481" y="2235431"/>
            <a:ext cx="2430000" cy="2430000"/>
            <a:chOff x="7991474" y="1619249"/>
            <a:chExt cx="3240000" cy="3240000"/>
          </a:xfrm>
        </p:grpSpPr>
        <p:sp>
          <p:nvSpPr>
            <p:cNvPr id="5" name="Oval 4"/>
            <p:cNvSpPr/>
            <p:nvPr/>
          </p:nvSpPr>
          <p:spPr>
            <a:xfrm>
              <a:off x="7991474" y="1619249"/>
              <a:ext cx="3240000" cy="32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1350"/>
            </a:p>
          </p:txBody>
        </p:sp>
        <p:sp>
          <p:nvSpPr>
            <p:cNvPr id="6" name="Oval 5"/>
            <p:cNvSpPr/>
            <p:nvPr/>
          </p:nvSpPr>
          <p:spPr>
            <a:xfrm>
              <a:off x="9563849" y="3194025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1350"/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1113233" y="3743326"/>
            <a:ext cx="1187055" cy="1457325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DRU2K</a:t>
            </a:r>
          </a:p>
          <a:p>
            <a:r>
              <a:rPr lang="en-CA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DRU2M</a:t>
            </a:r>
          </a:p>
          <a:p>
            <a:r>
              <a:rPr lang="en-CA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DRU2Q</a:t>
            </a:r>
          </a:p>
          <a:p>
            <a:r>
              <a:rPr lang="en-CA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DRU2R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527697" y="3743326"/>
            <a:ext cx="1187055" cy="1457325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DRU2S</a:t>
            </a:r>
          </a:p>
          <a:p>
            <a:r>
              <a:rPr lang="en-CA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DRU2T</a:t>
            </a:r>
          </a:p>
          <a:p>
            <a:r>
              <a:rPr lang="en-CA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DRU2U</a:t>
            </a:r>
          </a:p>
          <a:p>
            <a:r>
              <a:rPr lang="en-CA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DRU2V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942160" y="3743326"/>
            <a:ext cx="1187055" cy="1457325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DRU2W</a:t>
            </a:r>
          </a:p>
          <a:p>
            <a:r>
              <a:rPr lang="en-CA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DRU2X</a:t>
            </a:r>
          </a:p>
          <a:p>
            <a:r>
              <a:rPr lang="en-CA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DRU2Y</a:t>
            </a:r>
          </a:p>
          <a:p>
            <a:r>
              <a:rPr lang="en-CA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DRU2Z</a:t>
            </a:r>
          </a:p>
        </p:txBody>
      </p:sp>
    </p:spTree>
    <p:extLst>
      <p:ext uri="{BB962C8B-B14F-4D97-AF65-F5344CB8AC3E}">
        <p14:creationId xmlns:p14="http://schemas.microsoft.com/office/powerpoint/2010/main" val="3247813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371602"/>
            <a:ext cx="3666894" cy="1314449"/>
          </a:xfrm>
        </p:spPr>
        <p:txBody>
          <a:bodyPr/>
          <a:lstStyle/>
          <a:p>
            <a:r>
              <a:rPr lang="en-CA" dirty="0" smtClean="0"/>
              <a:t>Searching the index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2" y="2857501"/>
            <a:ext cx="3666896" cy="2343151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The circle’s </a:t>
            </a:r>
            <a:r>
              <a:rPr lang="en-CA" dirty="0" err="1"/>
              <a:t>G</a:t>
            </a:r>
            <a:r>
              <a:rPr lang="en-CA" dirty="0" err="1" smtClean="0"/>
              <a:t>eohashes</a:t>
            </a:r>
            <a:r>
              <a:rPr lang="en-CA" dirty="0" smtClean="0"/>
              <a:t> become our query criteria</a:t>
            </a:r>
          </a:p>
          <a:p>
            <a:endParaRPr lang="en-CA" dirty="0" smtClean="0"/>
          </a:p>
          <a:p>
            <a:r>
              <a:rPr lang="en-CA" dirty="0" smtClean="0"/>
              <a:t>We search the index for any </a:t>
            </a:r>
            <a:r>
              <a:rPr lang="en-CA" dirty="0" err="1"/>
              <a:t>G</a:t>
            </a:r>
            <a:r>
              <a:rPr lang="en-CA" dirty="0" err="1" smtClean="0"/>
              <a:t>eohashes</a:t>
            </a:r>
            <a:r>
              <a:rPr lang="en-CA" dirty="0" smtClean="0"/>
              <a:t> that match those in our criteria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239976" y="1453376"/>
            <a:ext cx="1187055" cy="3987282"/>
            <a:chOff x="6099529" y="794835"/>
            <a:chExt cx="1582740" cy="5316376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6099529" y="1190481"/>
              <a:ext cx="1582740" cy="49207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lIns="68580" tIns="34290" rIns="68580" bIns="34290" rtlCol="0" anchor="ctr">
              <a:normAutofit fontScale="85000" lnSpcReduction="20000"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18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DRU2K</a:t>
              </a:r>
            </a:p>
            <a:p>
              <a:r>
                <a:rPr lang="en-CA" sz="18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DRU2M</a:t>
              </a:r>
            </a:p>
            <a:p>
              <a:r>
                <a:rPr lang="en-CA" sz="18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DRU2Q</a:t>
              </a:r>
            </a:p>
            <a:p>
              <a:r>
                <a:rPr lang="en-CA" sz="18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DRU2R</a:t>
              </a:r>
            </a:p>
            <a:p>
              <a:r>
                <a:rPr lang="en-CA" sz="18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DRU2S</a:t>
              </a:r>
            </a:p>
            <a:p>
              <a:r>
                <a:rPr lang="en-CA" sz="18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DRU2T</a:t>
              </a:r>
            </a:p>
            <a:p>
              <a:r>
                <a:rPr lang="en-CA" sz="18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DRU2U</a:t>
              </a:r>
            </a:p>
            <a:p>
              <a:r>
                <a:rPr lang="en-CA" sz="18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DRU2V</a:t>
              </a:r>
            </a:p>
            <a:p>
              <a:r>
                <a:rPr lang="en-CA" sz="18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DRU2W</a:t>
              </a:r>
            </a:p>
            <a:p>
              <a:r>
                <a:rPr lang="en-CA" sz="18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DRU2X</a:t>
              </a:r>
            </a:p>
            <a:p>
              <a:r>
                <a:rPr lang="en-CA" sz="18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DRU2Y</a:t>
              </a:r>
            </a:p>
            <a:p>
              <a:r>
                <a:rPr lang="en-CA" sz="18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DRU2Z</a:t>
              </a: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6099529" y="794835"/>
              <a:ext cx="1582740" cy="3956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lIns="68580" tIns="34290" rIns="68580" bIns="34290" rtlCol="0" anchor="ctr">
              <a:normAutofit fontScale="92500" lnSpcReduction="20000"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CA" sz="1800" b="1" dirty="0">
                  <a:cs typeface="Consolas" panose="020B0609020204030204" pitchFamily="49" charset="0"/>
                </a:rPr>
                <a:t>Query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15896" y="1453376"/>
            <a:ext cx="1188120" cy="3987282"/>
            <a:chOff x="10287861" y="794835"/>
            <a:chExt cx="1584160" cy="5316376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10289281" y="1190481"/>
              <a:ext cx="1582740" cy="49207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lIns="68580" tIns="34290" rIns="68580" bIns="34290" rtlCol="0" anchor="ctr">
              <a:normAutofit fontScale="85000" lnSpcReduction="20000"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CA" sz="18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</a:p>
            <a:p>
              <a:r>
                <a:rPr lang="en-CA" sz="18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HE5KV</a:t>
              </a:r>
            </a:p>
            <a:p>
              <a:r>
                <a:rPr lang="en-CA" sz="18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DRU2Q</a:t>
              </a:r>
            </a:p>
            <a:p>
              <a:r>
                <a:rPr lang="en-CA" sz="18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3GP08</a:t>
              </a:r>
            </a:p>
            <a:p>
              <a:r>
                <a:rPr lang="en-CA" sz="18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DR3HN</a:t>
              </a:r>
            </a:p>
            <a:p>
              <a:r>
                <a:rPr lang="en-CA" sz="18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Z01K3</a:t>
              </a:r>
            </a:p>
            <a:p>
              <a:r>
                <a:rPr lang="en-CA" sz="1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DRU2Y</a:t>
              </a:r>
            </a:p>
            <a:p>
              <a:r>
                <a:rPr lang="en-CA" sz="18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K4YD2</a:t>
              </a:r>
            </a:p>
            <a:p>
              <a:r>
                <a:rPr lang="en-CA" sz="18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TJ201</a:t>
              </a:r>
            </a:p>
            <a:p>
              <a:r>
                <a:rPr lang="en-CA" sz="18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10DF3</a:t>
              </a:r>
            </a:p>
            <a:p>
              <a:r>
                <a:rPr lang="en-CA" sz="18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DR302</a:t>
              </a:r>
            </a:p>
            <a:p>
              <a:pPr marL="0" indent="0">
                <a:buNone/>
              </a:pPr>
              <a:r>
                <a:rPr lang="en-CA" sz="18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10287861" y="794835"/>
              <a:ext cx="1582740" cy="3956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lIns="68580" tIns="34290" rIns="68580" bIns="34290" rtlCol="0" anchor="ctr">
              <a:normAutofit fontScale="92500" lnSpcReduction="20000"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CA" sz="1800" b="1" dirty="0">
                  <a:cs typeface="Consolas" panose="020B0609020204030204" pitchFamily="49" charset="0"/>
                </a:rPr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3087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For more on </a:t>
            </a:r>
            <a:r>
              <a:rPr lang="en-CA" dirty="0" err="1" smtClean="0"/>
              <a:t>Geohash</a:t>
            </a:r>
            <a:r>
              <a:rPr lang="en-CA" dirty="0" smtClean="0"/>
              <a:t> indexing…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Geohash</a:t>
            </a:r>
            <a:r>
              <a:rPr lang="en-CA" dirty="0"/>
              <a:t>: </a:t>
            </a:r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en.wikipedia.org/wiki/Geohash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Presentations by David Smiley</a:t>
            </a:r>
          </a:p>
          <a:p>
            <a:pPr lvl="1"/>
            <a:r>
              <a:rPr lang="en-CA" dirty="0"/>
              <a:t>Geospatial Search Using </a:t>
            </a:r>
            <a:r>
              <a:rPr lang="en-CA" dirty="0" err="1"/>
              <a:t>Geohash</a:t>
            </a:r>
            <a:r>
              <a:rPr lang="en-CA" dirty="0"/>
              <a:t> Prefixes: </a:t>
            </a:r>
            <a:r>
              <a:rPr lang="en-CA" b="1" i="1" dirty="0">
                <a:hlinkClick r:id="rId3"/>
              </a:rPr>
              <a:t>http://bit.ly/YGE7S2</a:t>
            </a:r>
            <a:endParaRPr lang="en-CA" dirty="0" smtClean="0"/>
          </a:p>
          <a:p>
            <a:pPr lvl="1"/>
            <a:r>
              <a:rPr lang="en-CA" dirty="0" err="1" smtClean="0"/>
              <a:t>Lucene</a:t>
            </a:r>
            <a:r>
              <a:rPr lang="en-CA" dirty="0" smtClean="0"/>
              <a:t> 4 Spatial: </a:t>
            </a:r>
            <a:r>
              <a:rPr lang="en-CA" b="1" i="1" dirty="0" smtClean="0">
                <a:hlinkClick r:id="rId4"/>
              </a:rPr>
              <a:t>http</a:t>
            </a:r>
            <a:r>
              <a:rPr lang="en-CA" b="1" i="1" dirty="0">
                <a:hlinkClick r:id="rId4"/>
              </a:rPr>
              <a:t>://</a:t>
            </a:r>
            <a:r>
              <a:rPr lang="en-CA" b="1" i="1" dirty="0" smtClean="0">
                <a:hlinkClick r:id="rId4"/>
              </a:rPr>
              <a:t>slidesha.re/XOeu2p</a:t>
            </a:r>
            <a:endParaRPr lang="en-CA" b="1" i="1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478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111689"/>
          </a:xfrm>
        </p:spPr>
        <p:txBody>
          <a:bodyPr/>
          <a:lstStyle/>
          <a:p>
            <a:r>
              <a:rPr lang="en-CA" dirty="0" smtClean="0"/>
              <a:t>Thank you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4" y="4004578"/>
            <a:ext cx="5240734" cy="1436352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Simon Bartlett</a:t>
            </a:r>
          </a:p>
          <a:p>
            <a:r>
              <a:rPr lang="en-CA" dirty="0" smtClean="0"/>
              <a:t>simon@sibartlett.com</a:t>
            </a:r>
          </a:p>
          <a:p>
            <a:r>
              <a:rPr lang="en-CA" dirty="0" smtClean="0"/>
              <a:t>@</a:t>
            </a:r>
            <a:r>
              <a:rPr lang="en-CA" dirty="0" err="1" smtClean="0"/>
              <a:t>sibartlett</a:t>
            </a:r>
            <a:endParaRPr lang="en-CA" dirty="0"/>
          </a:p>
          <a:p>
            <a:r>
              <a:rPr lang="en-CA" dirty="0" smtClean="0"/>
              <a:t>github.com/</a:t>
            </a:r>
            <a:r>
              <a:rPr lang="en-CA" dirty="0" err="1" smtClean="0"/>
              <a:t>sibartlett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0123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Examples of spatial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357" y="3057098"/>
            <a:ext cx="4176215" cy="3098041"/>
          </a:xfrm>
        </p:spPr>
        <p:txBody>
          <a:bodyPr>
            <a:normAutofit/>
          </a:bodyPr>
          <a:lstStyle/>
          <a:p>
            <a:r>
              <a:rPr lang="en-CA" dirty="0" smtClean="0"/>
              <a:t>Business locations, buildings</a:t>
            </a:r>
          </a:p>
          <a:p>
            <a:r>
              <a:rPr lang="en-CA" dirty="0" smtClean="0"/>
              <a:t>Rivers, Forest boundaries</a:t>
            </a:r>
          </a:p>
          <a:p>
            <a:r>
              <a:rPr lang="en-CA" dirty="0" smtClean="0"/>
              <a:t>Weather and climate data</a:t>
            </a:r>
          </a:p>
          <a:p>
            <a:r>
              <a:rPr lang="en-CA" dirty="0" smtClean="0"/>
              <a:t>Satellite imagery</a:t>
            </a:r>
          </a:p>
          <a:p>
            <a:r>
              <a:rPr lang="en-CA" dirty="0" smtClean="0"/>
              <a:t>Medical imaging</a:t>
            </a:r>
          </a:p>
          <a:p>
            <a:r>
              <a:rPr lang="en-CA" dirty="0" smtClean="0"/>
              <a:t>Engineering/product designs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82132" y="1975514"/>
            <a:ext cx="7704667" cy="772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CA" i="1" dirty="0" smtClean="0">
                <a:solidFill>
                  <a:schemeClr val="accent1">
                    <a:lumMod val="50000"/>
                  </a:schemeClr>
                </a:solidFill>
              </a:rPr>
              <a:t>“relating to, occupying, or having the character of space”</a:t>
            </a:r>
            <a:endParaRPr lang="en-CA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845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value of Spatial Databases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 smtClean="0"/>
              <a:t>There some queries that non-spatial databases can not answer…</a:t>
            </a:r>
          </a:p>
          <a:p>
            <a:endParaRPr lang="en-CA" dirty="0" smtClean="0"/>
          </a:p>
          <a:p>
            <a:r>
              <a:rPr lang="en-CA" dirty="0" smtClean="0"/>
              <a:t>List all the pharmacies within 15 kilometres of my house</a:t>
            </a:r>
          </a:p>
          <a:p>
            <a:endParaRPr lang="en-CA" dirty="0" smtClean="0"/>
          </a:p>
          <a:p>
            <a:r>
              <a:rPr lang="en-CA" dirty="0" smtClean="0"/>
              <a:t>List all gas stations along the route I plan to drive</a:t>
            </a:r>
          </a:p>
          <a:p>
            <a:endParaRPr lang="en-CA" dirty="0" smtClean="0"/>
          </a:p>
          <a:p>
            <a:r>
              <a:rPr lang="en-CA" dirty="0" smtClean="0"/>
              <a:t>List all the crash sites within the boundaries of a given airspace.</a:t>
            </a:r>
          </a:p>
        </p:txBody>
      </p:sp>
    </p:spTree>
    <p:extLst>
      <p:ext uri="{BB962C8B-B14F-4D97-AF65-F5344CB8AC3E}">
        <p14:creationId xmlns:p14="http://schemas.microsoft.com/office/powerpoint/2010/main" val="2519263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Spatial support in </a:t>
            </a:r>
            <a:r>
              <a:rPr lang="en-CA" dirty="0" err="1" smtClean="0"/>
              <a:t>RavenDB</a:t>
            </a:r>
            <a:r>
              <a:rPr lang="en-CA" dirty="0" smtClean="0"/>
              <a:t> 2.0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8425" y="2333767"/>
            <a:ext cx="7178722" cy="4271749"/>
          </a:xfrm>
        </p:spPr>
        <p:txBody>
          <a:bodyPr>
            <a:normAutofit/>
          </a:bodyPr>
          <a:lstStyle/>
          <a:p>
            <a:r>
              <a:rPr lang="en-CA" dirty="0" smtClean="0"/>
              <a:t>Geographic only (geodetic / spherical)</a:t>
            </a:r>
          </a:p>
          <a:p>
            <a:endParaRPr lang="en-CA" dirty="0" smtClean="0"/>
          </a:p>
          <a:p>
            <a:r>
              <a:rPr lang="en-CA" dirty="0" smtClean="0"/>
              <a:t>Support for indexing and querying:</a:t>
            </a:r>
          </a:p>
          <a:p>
            <a:pPr lvl="1"/>
            <a:r>
              <a:rPr lang="en-CA" dirty="0" smtClean="0"/>
              <a:t>Geometries specified in the Simple Features specification</a:t>
            </a:r>
          </a:p>
          <a:p>
            <a:pPr lvl="2"/>
            <a:r>
              <a:rPr lang="en-CA" dirty="0" smtClean="0"/>
              <a:t>Points, </a:t>
            </a:r>
            <a:r>
              <a:rPr lang="en-CA" dirty="0" err="1" smtClean="0"/>
              <a:t>LineStrings</a:t>
            </a:r>
            <a:r>
              <a:rPr lang="en-CA" dirty="0" smtClean="0"/>
              <a:t> (polylines), Polygons…</a:t>
            </a:r>
          </a:p>
          <a:p>
            <a:pPr lvl="2"/>
            <a:r>
              <a:rPr lang="en-CA" dirty="0" smtClean="0"/>
              <a:t>OGC and ISO standard (ISO 19125)</a:t>
            </a:r>
          </a:p>
          <a:p>
            <a:pPr lvl="2"/>
            <a:r>
              <a:rPr lang="en-CA" dirty="0">
                <a:hlinkClick r:id="rId2"/>
              </a:rPr>
              <a:t>http://en.wikipedia.org/wiki/Simple_Features</a:t>
            </a:r>
            <a:endParaRPr lang="en-CA" dirty="0" smtClean="0"/>
          </a:p>
          <a:p>
            <a:pPr lvl="1"/>
            <a:r>
              <a:rPr lang="en-CA" dirty="0" smtClean="0"/>
              <a:t>Circles, and Rectangles / Envelopes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7355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Simple Features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4784" y="2576580"/>
            <a:ext cx="7062485" cy="53809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 smtClean="0"/>
              <a:t>The geometries defined by the Special Feature Access standard are:</a:t>
            </a: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64784" y="2914648"/>
            <a:ext cx="3535855" cy="347250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Points</a:t>
            </a:r>
          </a:p>
          <a:p>
            <a:r>
              <a:rPr lang="en-CA" dirty="0" err="1"/>
              <a:t>LineStrings</a:t>
            </a:r>
            <a:r>
              <a:rPr lang="en-CA" dirty="0"/>
              <a:t> (polylines)</a:t>
            </a:r>
          </a:p>
          <a:p>
            <a:r>
              <a:rPr lang="en-CA" dirty="0"/>
              <a:t>Polygons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96026" y="2914650"/>
            <a:ext cx="3531242" cy="347250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Geometry collections </a:t>
            </a:r>
          </a:p>
          <a:p>
            <a:pPr lvl="1"/>
            <a:r>
              <a:rPr lang="en-CA" dirty="0" err="1"/>
              <a:t>GeometryCollection</a:t>
            </a:r>
            <a:endParaRPr lang="en-CA" dirty="0"/>
          </a:p>
          <a:p>
            <a:pPr lvl="1"/>
            <a:r>
              <a:rPr lang="en-CA" dirty="0" err="1"/>
              <a:t>MultiPoint</a:t>
            </a:r>
            <a:endParaRPr lang="en-CA" dirty="0"/>
          </a:p>
          <a:p>
            <a:pPr lvl="1"/>
            <a:r>
              <a:rPr lang="en-CA" dirty="0" err="1"/>
              <a:t>MultiLineString</a:t>
            </a:r>
            <a:endParaRPr lang="en-CA" dirty="0"/>
          </a:p>
          <a:p>
            <a:pPr lvl="1"/>
            <a:r>
              <a:rPr lang="en-CA" dirty="0" err="1"/>
              <a:t>MultiPolygon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9788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Well-known Text (WKT)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0" y="2033517"/>
            <a:ext cx="7233313" cy="4053384"/>
          </a:xfrm>
        </p:spPr>
        <p:txBody>
          <a:bodyPr>
            <a:normAutofit/>
          </a:bodyPr>
          <a:lstStyle/>
          <a:p>
            <a:r>
              <a:rPr lang="en-CA" dirty="0" err="1" smtClean="0"/>
              <a:t>R</a:t>
            </a:r>
            <a:r>
              <a:rPr lang="en-CA" dirty="0" err="1"/>
              <a:t>avenDB</a:t>
            </a:r>
            <a:r>
              <a:rPr lang="en-CA" dirty="0"/>
              <a:t> supports indexing and querying shapes serialized as </a:t>
            </a:r>
            <a:r>
              <a:rPr lang="en-CA" dirty="0" smtClean="0"/>
              <a:t>WKT</a:t>
            </a:r>
          </a:p>
          <a:p>
            <a:endParaRPr lang="en-CA" dirty="0"/>
          </a:p>
          <a:p>
            <a:r>
              <a:rPr lang="en-CA" dirty="0" smtClean="0"/>
              <a:t>WKT is a text markup language for representing Simple Feature geometries</a:t>
            </a:r>
          </a:p>
          <a:p>
            <a:pPr lvl="1"/>
            <a:r>
              <a:rPr lang="en-CA" dirty="0" smtClean="0"/>
              <a:t>also defined in the Simple Feature Access specification</a:t>
            </a:r>
          </a:p>
          <a:p>
            <a:endParaRPr lang="en-CA" dirty="0"/>
          </a:p>
          <a:p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en.wikipedia.org/wiki/Well-known_text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337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WKT Examples (from Wikipedia)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82134" y="2534321"/>
            <a:ext cx="5692344" cy="3288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POINT (30 10</a:t>
            </a:r>
            <a:r>
              <a:rPr lang="en-CA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CA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CA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CA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LINESTRING (30 10, 10 30, 40 40)</a:t>
            </a:r>
          </a:p>
        </p:txBody>
      </p:sp>
      <p:pic>
        <p:nvPicPr>
          <p:cNvPr id="1026" name="Picture 2" descr="SFA Point.sv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274" y="2534321"/>
            <a:ext cx="1494753" cy="14947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FA LineString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274" y="4327988"/>
            <a:ext cx="1494753" cy="14947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170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WKT Examples (from Wikipedia)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13234" y="2534321"/>
            <a:ext cx="5561243" cy="3288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POLYGON ((30 10, 10 20, 20 40, 40 40, 30 10))</a:t>
            </a:r>
          </a:p>
          <a:p>
            <a:pPr marL="0" indent="0">
              <a:buNone/>
            </a:pPr>
            <a:endParaRPr lang="en-CA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POLYGON ((35 10, 10 20, 15 40, 45 45, 35 10), (20 30, 35 35, 30 20, 20 30))</a:t>
            </a:r>
          </a:p>
        </p:txBody>
      </p:sp>
      <p:pic>
        <p:nvPicPr>
          <p:cNvPr id="2050" name="Picture 2" descr="SFA Polygo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268" y="2534321"/>
            <a:ext cx="1494759" cy="14947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FA Polygon with hol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268" y="4327988"/>
            <a:ext cx="1494753" cy="14947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161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10013</TotalTime>
  <Words>1158</Words>
  <Application>Microsoft Office PowerPoint</Application>
  <PresentationFormat>On-screen Show (4:3)</PresentationFormat>
  <Paragraphs>271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Consolas</vt:lpstr>
      <vt:lpstr>Corbel</vt:lpstr>
      <vt:lpstr>Parallax</vt:lpstr>
      <vt:lpstr>Spatial in RavenDB 2.0</vt:lpstr>
      <vt:lpstr>Spatial in RavenDB 2.0</vt:lpstr>
      <vt:lpstr>Examples of spatial data</vt:lpstr>
      <vt:lpstr>The value of Spatial Databases</vt:lpstr>
      <vt:lpstr>Spatial support in RavenDB 2.0</vt:lpstr>
      <vt:lpstr>Simple Features</vt:lpstr>
      <vt:lpstr>Well-known Text (WKT)</vt:lpstr>
      <vt:lpstr>WKT Examples (from Wikipedia)</vt:lpstr>
      <vt:lpstr>WKT Examples (from Wikipedia)</vt:lpstr>
      <vt:lpstr>Custom syntax</vt:lpstr>
      <vt:lpstr>RavenBurgerCo</vt:lpstr>
      <vt:lpstr>RavenBurgerCo – Restaurant Model </vt:lpstr>
      <vt:lpstr>RavenBurgerCo - Index</vt:lpstr>
      <vt:lpstr>RavenBurgerCo – Eat-in Example</vt:lpstr>
      <vt:lpstr>RavenBurgerCo – Mapping Example</vt:lpstr>
      <vt:lpstr>RavenBurgerCo – Mapping Example</vt:lpstr>
      <vt:lpstr>The technology behind RavenDB spatial</vt:lpstr>
      <vt:lpstr>How are geometries indexed?</vt:lpstr>
      <vt:lpstr>Geohash Index Example</vt:lpstr>
      <vt:lpstr>Geohash Index Example</vt:lpstr>
      <vt:lpstr>PowerPoint Presentation</vt:lpstr>
      <vt:lpstr>Geohash: DRU2Y</vt:lpstr>
      <vt:lpstr>Example query</vt:lpstr>
      <vt:lpstr>Searching the index</vt:lpstr>
      <vt:lpstr>For more on Geohash indexing…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in RavenDB</dc:title>
  <dc:creator>Simon Bartlett</dc:creator>
  <cp:lastModifiedBy>Simon Bartlett</cp:lastModifiedBy>
  <cp:revision>95</cp:revision>
  <dcterms:created xsi:type="dcterms:W3CDTF">2013-02-28T03:44:44Z</dcterms:created>
  <dcterms:modified xsi:type="dcterms:W3CDTF">2013-03-07T02:37:45Z</dcterms:modified>
</cp:coreProperties>
</file>