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636" autoAdjust="0"/>
  </p:normalViewPr>
  <p:slideViewPr>
    <p:cSldViewPr snapToGrid="0">
      <p:cViewPr varScale="1">
        <p:scale>
          <a:sx n="62" d="100"/>
          <a:sy n="62" d="100"/>
        </p:scale>
        <p:origin x="14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568EA-1560-4AB2-AAFA-E0C19581FD5E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2F0D8-77DC-425B-9D06-96E7E9114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9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9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-Commodore</a:t>
            </a:r>
            <a:r>
              <a:rPr lang="sr-Latn-RS" baseline="0" dirty="0" smtClean="0"/>
              <a:t> 1541 je čitač 5.25 flopi disket-a koji je zavijen 1982 godine u Kanadi od strane kompanije Commodore.</a:t>
            </a:r>
          </a:p>
          <a:p>
            <a:r>
              <a:rPr lang="sr-Latn-RS" baseline="0" dirty="0" smtClean="0"/>
              <a:t>-Ovaj čitač posedovao je jednu glavu koja je bila korišćena i za čitanje i za pisanje podataka na 5.25 flopi disketu.</a:t>
            </a:r>
          </a:p>
          <a:p>
            <a:r>
              <a:rPr lang="sr-Latn-RS" baseline="0" dirty="0" smtClean="0"/>
              <a:t>-Takodje ovaj uredjaj je posedovao dve lampice na osnovu kojih je davao povratne informacije </a:t>
            </a:r>
            <a:r>
              <a:rPr lang="sr-Latn-RS" baseline="0" dirty="0" smtClean="0"/>
              <a:t>korisniku.</a:t>
            </a:r>
            <a:endParaRPr lang="sr-Latn-RS" baseline="0" dirty="0" smtClean="0"/>
          </a:p>
          <a:p>
            <a:r>
              <a:rPr lang="sr-Latn-RS" baseline="0" dirty="0" smtClean="0"/>
              <a:t>-Gde je zelena lampica gorela i označavala da je uredjaj upaljen u struju , dok je crvena lapmipaca treptala označavajući rad uredjaja.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5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Origininalna</a:t>
            </a:r>
            <a:r>
              <a:rPr lang="en-US" dirty="0" smtClean="0"/>
              <a:t> 5.25” </a:t>
            </a:r>
            <a:r>
              <a:rPr lang="en-US" dirty="0" err="1" smtClean="0"/>
              <a:t>flopi</a:t>
            </a:r>
            <a:r>
              <a:rPr lang="en-US" dirty="0" smtClean="0"/>
              <a:t> </a:t>
            </a:r>
            <a:r>
              <a:rPr lang="en-US" dirty="0" err="1" smtClean="0"/>
              <a:t>disketa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miniflpi</a:t>
            </a:r>
            <a:r>
              <a:rPr lang="en-US" baseline="0" dirty="0" smtClean="0"/>
              <a:t> bio je </a:t>
            </a:r>
            <a:r>
              <a:rPr lang="en-US" baseline="0" dirty="0" err="1" smtClean="0"/>
              <a:t>magnetni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medijum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koga</a:t>
            </a:r>
            <a:r>
              <a:rPr lang="en-US" baseline="0" dirty="0" smtClean="0"/>
              <a:t> je 1976 </a:t>
            </a:r>
            <a:r>
              <a:rPr lang="en-US" baseline="0" dirty="0" err="1" smtClean="0"/>
              <a:t>godine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predstavio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Shugart</a:t>
            </a:r>
            <a:r>
              <a:rPr lang="en-US" baseline="0" dirty="0" smtClean="0"/>
              <a:t> Associates</a:t>
            </a:r>
          </a:p>
          <a:p>
            <a:r>
              <a:rPr lang="en-US" baseline="0" dirty="0" smtClean="0"/>
              <a:t>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zamenu</a:t>
            </a:r>
            <a:r>
              <a:rPr lang="en-US" baseline="0" dirty="0" smtClean="0"/>
              <a:t> za 8-incnu </a:t>
            </a:r>
            <a:r>
              <a:rPr lang="en-US" baseline="0" dirty="0" err="1" smtClean="0"/>
              <a:t>disketu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smatrala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prevelikom</a:t>
            </a:r>
            <a:r>
              <a:rPr lang="en-US" baseline="0" dirty="0" smtClean="0"/>
              <a:t> za </a:t>
            </a:r>
            <a:r>
              <a:rPr lang="en-US" baseline="0" dirty="0" err="1" smtClean="0"/>
              <a:t>novije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racunare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-</a:t>
            </a:r>
            <a:r>
              <a:rPr lang="en-US" baseline="0" dirty="0" err="1" smtClean="0"/>
              <a:t>Osnovni</a:t>
            </a:r>
            <a:r>
              <a:rPr lang="en-US" baseline="0" dirty="0" smtClean="0"/>
              <a:t> o</a:t>
            </a:r>
            <a:r>
              <a:rPr lang="sr-Latn-RS" baseline="0" dirty="0" smtClean="0"/>
              <a:t>b</a:t>
            </a:r>
            <a:r>
              <a:rPr lang="en-US" baseline="0" dirty="0" err="1" smtClean="0"/>
              <a:t>lik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diskete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je 35 </a:t>
            </a:r>
            <a:r>
              <a:rPr lang="en-US" baseline="0" dirty="0" err="1" smtClean="0"/>
              <a:t>kru</a:t>
            </a:r>
            <a:r>
              <a:rPr lang="sr-Latn-RS" baseline="0" dirty="0" smtClean="0"/>
              <a:t>žnih traka a postojala je i verzija od 40 traka na kojima su bili raspoređeni sektori od po 256 bajta.</a:t>
            </a:r>
          </a:p>
          <a:p>
            <a:r>
              <a:rPr lang="sr-Latn-RS" baseline="0" dirty="0" smtClean="0"/>
              <a:t>-Trake su imale različit broj sektora i bile su raspoređene tako da je prva traka bila bliža spoljašnjoj ivici i imala je najviše sektora dok je </a:t>
            </a:r>
            <a:br>
              <a:rPr lang="sr-Latn-RS" baseline="0" dirty="0" smtClean="0"/>
            </a:br>
            <a:r>
              <a:rPr lang="sr-Latn-RS" baseline="0" dirty="0" smtClean="0"/>
              <a:t>dok je poslednja traka bila bliža unutrašnjem prstenu diskete sa najmanje sektora.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i="1" dirty="0" smtClean="0"/>
              <a:t>-</a:t>
            </a:r>
            <a:r>
              <a:rPr lang="en-US" i="1" dirty="0" smtClean="0"/>
              <a:t>D64 </a:t>
            </a:r>
            <a:r>
              <a:rPr lang="en-US" i="1" dirty="0" err="1" smtClean="0"/>
              <a:t>fajl</a:t>
            </a:r>
            <a:r>
              <a:rPr lang="en-US" i="1" dirty="0" smtClean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naj</a:t>
            </a:r>
            <a:r>
              <a:rPr lang="sr-Latn-RS" dirty="0" smtClean="0"/>
              <a:t>š</a:t>
            </a:r>
            <a:r>
              <a:rPr lang="en-US" dirty="0" smtClean="0"/>
              <a:t>ire </a:t>
            </a:r>
            <a:r>
              <a:rPr lang="en-US" dirty="0" err="1" smtClean="0"/>
              <a:t>podr</a:t>
            </a:r>
            <a:r>
              <a:rPr lang="sr-Latn-RS" dirty="0" smtClean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dobro </a:t>
            </a:r>
            <a:r>
              <a:rPr lang="en-US" dirty="0" err="1" smtClean="0"/>
              <a:t>definisan</a:t>
            </a:r>
            <a:r>
              <a:rPr lang="en-US" dirty="0" smtClean="0"/>
              <a:t> format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predstavlja</a:t>
            </a:r>
            <a:r>
              <a:rPr lang="sr-Latn-RS" dirty="0" smtClean="0"/>
              <a:t> </a:t>
            </a:r>
            <a:r>
              <a:rPr lang="en-US" dirty="0" err="1" smtClean="0"/>
              <a:t>elektronsku</a:t>
            </a:r>
            <a:r>
              <a:rPr lang="en-US" dirty="0" smtClean="0"/>
              <a:t> b</a:t>
            </a:r>
            <a:r>
              <a:rPr lang="sr-Latn-RS" dirty="0" smtClean="0"/>
              <a:t>ajt</a:t>
            </a:r>
            <a:r>
              <a:rPr lang="en-US" dirty="0" smtClean="0"/>
              <a:t> </a:t>
            </a:r>
            <a:r>
              <a:rPr lang="en-US" dirty="0" err="1" smtClean="0"/>
              <a:t>predstavu</a:t>
            </a:r>
            <a:r>
              <a:rPr lang="en-US" dirty="0" smtClean="0"/>
              <a:t> 5.25"flopi </a:t>
            </a:r>
            <a:r>
              <a:rPr lang="en-US" dirty="0" err="1" smtClean="0"/>
              <a:t>diskete</a:t>
            </a:r>
            <a:r>
              <a:rPr lang="sr-Latn-RS" baseline="0" dirty="0" smtClean="0"/>
              <a:t> za Commodore 64 računare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dirty="0" smtClean="0"/>
              <a:t>-Na kraju D64</a:t>
            </a:r>
            <a:r>
              <a:rPr lang="sr-Latn-RS" baseline="0" dirty="0" smtClean="0"/>
              <a:t> Fajla mogu se naci dodatni bajtovi koji govore koji sketori imaju gresku.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r-Latn-RS" baseline="0" dirty="0" smtClean="0"/>
              <a:t>-Ukoliko se dodatni fajlovi ne pojave to znaci da je taj fajl u potpunosti ispravan i nema greške ni na jednom sektoru.</a:t>
            </a:r>
            <a:endParaRPr lang="sr-Latn-R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-5.25</a:t>
            </a:r>
            <a:r>
              <a:rPr lang="sr-Latn-RS" baseline="0" dirty="0" smtClean="0"/>
              <a:t> Flopi disketa kao sto je već pomenuto predstavlja istoriski medium koji je vladao decenijama, međutim zbog napretka računara, kao i zbog</a:t>
            </a:r>
          </a:p>
          <a:p>
            <a:r>
              <a:rPr lang="sr-Latn-RS" dirty="0" smtClean="0"/>
              <a:t> njegovih prostornih mogućnosti ovaj</a:t>
            </a:r>
            <a:r>
              <a:rPr lang="sr-Latn-RS" baseline="0" dirty="0" smtClean="0"/>
              <a:t> medium je pregazilo vreme.</a:t>
            </a:r>
          </a:p>
          <a:p>
            <a:r>
              <a:rPr lang="sr-Latn-RS" baseline="0" dirty="0" smtClean="0"/>
              <a:t>-Da bi se zaštitili podaci i arhivirao jedan bitan deo istorije pribegavano je skladištenju i čuvanju podataka u D64 formatu.</a:t>
            </a:r>
          </a:p>
          <a:p>
            <a:r>
              <a:rPr lang="sr-Latn-RS" baseline="0" dirty="0" smtClean="0"/>
              <a:t>-Prilikom čitanja podataka sa 5.25 disketa dolazi do grešaka na pojedinim sektorima , nastale greške se evidentiraju na kraju D64 fajla.</a:t>
            </a:r>
          </a:p>
          <a:p>
            <a:r>
              <a:rPr lang="sr-Latn-RS" baseline="0" dirty="0" smtClean="0"/>
              <a:t> i na osnovu njih se vrši dalja analiza i iscrtavanje fajla.</a:t>
            </a:r>
          </a:p>
          <a:p>
            <a:r>
              <a:rPr lang="sr-Latn-RS" baseline="0" dirty="0" smtClean="0"/>
              <a:t>-opiši sliku.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66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-Zbog</a:t>
            </a:r>
            <a:r>
              <a:rPr lang="sr-Latn-RS" baseline="0" dirty="0" smtClean="0"/>
              <a:t> analize problema razvijeno je programsko rešenje koje na osnovu bajtova greške formira vizuelni pikaz sektora.</a:t>
            </a:r>
          </a:p>
          <a:p>
            <a:r>
              <a:rPr lang="sr-Latn-RS" baseline="0" dirty="0" smtClean="0"/>
              <a:t>-Na slici vidimo da se javljaju greškle na pojedinim sektorima i one su obeležene crvenom bojom dok su zeleni sektori ispravni.</a:t>
            </a:r>
          </a:p>
          <a:p>
            <a:r>
              <a:rPr lang="sr-Latn-RS" baseline="0" dirty="0" smtClean="0"/>
              <a:t>-Analizom je ustanovljeno da se prilikom višestrukog čitanja iste 5.25 diskete javljaju greške na različitim slikama.</a:t>
            </a:r>
          </a:p>
          <a:p>
            <a:r>
              <a:rPr lang="sr-Latn-RS" baseline="0" dirty="0" smtClean="0"/>
              <a:t>-Na slici su prikazana dva D64 fajla koji su formirana na osnovu dva čitanja sa iste 5.25 flopi diskete.</a:t>
            </a:r>
          </a:p>
          <a:p>
            <a:r>
              <a:rPr lang="sr-Latn-RS" baseline="0" dirty="0" smtClean="0"/>
              <a:t>-Vidimo da se greške javljaju na različitim sektorima.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7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 smtClean="0"/>
              <a:t>-Programsko rešenje je razvijeno uz pomoć Java programskog jezika u Eclipse programskom okruženju</a:t>
            </a:r>
            <a:r>
              <a:rPr lang="sr-Latn-RS" baseline="0" dirty="0" smtClean="0"/>
              <a:t> prvenstveno namenjenom za rad u javi. Eclipse naravno</a:t>
            </a:r>
          </a:p>
          <a:p>
            <a:r>
              <a:rPr lang="sr-Latn-RS" baseline="0" dirty="0" smtClean="0"/>
              <a:t>podržava i rad sa drugim programskim jezicima kao što su C,C++,Pajton,Php, Rybi ...</a:t>
            </a:r>
            <a:endParaRPr lang="sr-Latn-RS" dirty="0" smtClean="0"/>
          </a:p>
          <a:p>
            <a:r>
              <a:rPr lang="sr-Latn-RS" dirty="0" smtClean="0"/>
              <a:t>-Za rad sa grafičkim elementima korišćen je Swing radni okvir koji obezbedjuje potreban skup grafičkih komponenti za izradu </a:t>
            </a:r>
            <a:r>
              <a:rPr lang="sr-Latn-RS" smtClean="0"/>
              <a:t>korisničkog interfejsa.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2F0D8-77DC-425B-9D06-96E7E91149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2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816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49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2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9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3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E3126-F7DE-4F54-A65B-850989AC8305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550E-FD6C-4738-BC3C-A3110F298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292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7455" y="2020351"/>
            <a:ext cx="8791575" cy="2387600"/>
          </a:xfrm>
        </p:spPr>
        <p:txBody>
          <a:bodyPr/>
          <a:lstStyle/>
          <a:p>
            <a:pPr algn="ctr"/>
            <a:r>
              <a:rPr lang="en-US" dirty="0" err="1" smtClean="0"/>
              <a:t>Jedno</a:t>
            </a:r>
            <a:r>
              <a:rPr lang="en-US" dirty="0" smtClean="0"/>
              <a:t> re</a:t>
            </a:r>
            <a:r>
              <a:rPr lang="sr-Latn-RS" dirty="0" smtClean="0"/>
              <a:t>šenje za restauraciju i očuvanje podataka sa starih medijuma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8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Interne strukture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Lista</a:t>
            </a:r>
          </a:p>
          <a:p>
            <a:r>
              <a:rPr lang="sr-Latn-RS" dirty="0" smtClean="0"/>
              <a:t>Niz</a:t>
            </a:r>
          </a:p>
          <a:p>
            <a:r>
              <a:rPr lang="sr-Latn-RS" dirty="0" smtClean="0"/>
              <a:t>Bajt</a:t>
            </a:r>
          </a:p>
          <a:p>
            <a:r>
              <a:rPr lang="sr-Latn-RS" dirty="0" smtClean="0"/>
              <a:t>Fajl</a:t>
            </a:r>
          </a:p>
        </p:txBody>
      </p:sp>
    </p:spTree>
    <p:extLst>
      <p:ext uri="{BB962C8B-B14F-4D97-AF65-F5344CB8AC3E}">
        <p14:creationId xmlns:p14="http://schemas.microsoft.com/office/powerpoint/2010/main" val="6323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Prikaz implementiranog rešenja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4540531" cy="28500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254" y="2097088"/>
            <a:ext cx="4518157" cy="28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Commodor</a:t>
            </a:r>
            <a:r>
              <a:rPr lang="sr-Cyrl-RS" dirty="0"/>
              <a:t>е</a:t>
            </a:r>
            <a:r>
              <a:rPr lang="en-US" dirty="0" smtClean="0"/>
              <a:t> 1541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Commodore 1541</a:t>
            </a:r>
            <a:r>
              <a:rPr lang="en-US" dirty="0"/>
              <a:t> je </a:t>
            </a:r>
            <a:r>
              <a:rPr lang="sr-Latn-RS" dirty="0" smtClean="0"/>
              <a:t>č</a:t>
            </a:r>
            <a:r>
              <a:rPr lang="en-US" dirty="0" err="1" smtClean="0"/>
              <a:t>ita</a:t>
            </a:r>
            <a:r>
              <a:rPr lang="sr-Latn-RS" dirty="0" smtClean="0"/>
              <a:t>č</a:t>
            </a:r>
            <a:r>
              <a:rPr lang="en-US" dirty="0" smtClean="0"/>
              <a:t> </a:t>
            </a:r>
            <a:r>
              <a:rPr lang="en-US" i="1" dirty="0"/>
              <a:t>5.25"flopi </a:t>
            </a:r>
            <a:r>
              <a:rPr lang="en-US" i="1" dirty="0" err="1" smtClean="0"/>
              <a:t>disket</a:t>
            </a:r>
            <a:r>
              <a:rPr lang="sr-Latn-RS" i="1" dirty="0" smtClean="0"/>
              <a:t>-</a:t>
            </a:r>
            <a:r>
              <a:rPr lang="en-US" i="1" dirty="0" smtClean="0"/>
              <a:t>a</a:t>
            </a:r>
            <a:r>
              <a:rPr lang="sr-Latn-RS" i="1" dirty="0" smtClean="0"/>
              <a:t> </a:t>
            </a:r>
            <a:br>
              <a:rPr lang="sr-Latn-RS" i="1" dirty="0" smtClean="0"/>
            </a:br>
            <a:r>
              <a:rPr lang="sr-Latn-RS" dirty="0" smtClean="0"/>
              <a:t>razvijen </a:t>
            </a:r>
            <a:r>
              <a:rPr lang="sr-Latn-RS" dirty="0" smtClean="0"/>
              <a:t>1982</a:t>
            </a:r>
            <a:r>
              <a:rPr lang="en-US" dirty="0" smtClean="0"/>
              <a:t>.</a:t>
            </a:r>
            <a:r>
              <a:rPr lang="sr-Latn-RS" dirty="0" smtClean="0"/>
              <a:t> godine u </a:t>
            </a:r>
            <a:r>
              <a:rPr lang="sr-Latn-RS" dirty="0"/>
              <a:t>Kanadi od </a:t>
            </a:r>
            <a:r>
              <a:rPr lang="sr-Latn-RS" dirty="0" smtClean="0"/>
              <a:t>strane</a:t>
            </a:r>
            <a:r>
              <a:rPr lang="en-US" dirty="0"/>
              <a:t/>
            </a:r>
            <a:br>
              <a:rPr lang="en-US" dirty="0"/>
            </a:br>
            <a:r>
              <a:rPr lang="sr-Latn-RS" dirty="0" smtClean="0"/>
              <a:t>kompanije</a:t>
            </a:r>
            <a:r>
              <a:rPr lang="en-US" dirty="0" smtClean="0"/>
              <a:t> </a:t>
            </a:r>
            <a:r>
              <a:rPr lang="sr-Latn-RS" i="1" dirty="0" smtClean="0"/>
              <a:t>Commodore</a:t>
            </a:r>
            <a:r>
              <a:rPr lang="sr-Latn-RS" dirty="0" smtClean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3339360"/>
            <a:ext cx="3997047" cy="26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5.25"flopi </a:t>
            </a:r>
            <a:r>
              <a:rPr lang="en-US" dirty="0" err="1" smtClean="0"/>
              <a:t>disketa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Originalna</a:t>
            </a:r>
            <a:r>
              <a:rPr lang="en-US" dirty="0"/>
              <a:t> </a:t>
            </a:r>
            <a:r>
              <a:rPr lang="en-US" i="1" dirty="0"/>
              <a:t>5.25"flopi </a:t>
            </a:r>
            <a:r>
              <a:rPr lang="en-US" i="1" dirty="0" err="1"/>
              <a:t>disketa</a:t>
            </a:r>
            <a:r>
              <a:rPr lang="en-US" i="1" dirty="0"/>
              <a:t> </a:t>
            </a:r>
            <a:r>
              <a:rPr lang="en-US" dirty="0" err="1"/>
              <a:t>ili</a:t>
            </a:r>
            <a:r>
              <a:rPr lang="en-US" i="1" dirty="0"/>
              <a:t> </a:t>
            </a:r>
            <a:r>
              <a:rPr lang="en-US" i="1" dirty="0" err="1" smtClean="0"/>
              <a:t>miniflopi</a:t>
            </a:r>
            <a:r>
              <a:rPr lang="en-US" dirty="0" smtClean="0"/>
              <a:t> </a:t>
            </a:r>
            <a:r>
              <a:rPr lang="en-US" dirty="0"/>
              <a:t>je </a:t>
            </a:r>
            <a:r>
              <a:rPr lang="sr-Latn-RS" dirty="0"/>
              <a:t/>
            </a:r>
            <a:br>
              <a:rPr lang="sr-Latn-RS" dirty="0"/>
            </a:br>
            <a:r>
              <a:rPr lang="en-US" dirty="0" err="1"/>
              <a:t>magnetni</a:t>
            </a:r>
            <a:r>
              <a:rPr lang="en-US" dirty="0"/>
              <a:t> </a:t>
            </a:r>
            <a:r>
              <a:rPr lang="sr-Latn-RS" dirty="0"/>
              <a:t>medium </a:t>
            </a:r>
            <a:r>
              <a:rPr lang="en-US" dirty="0"/>
              <a:t>format</a:t>
            </a:r>
            <a:r>
              <a:rPr lang="sr-Latn-RS" dirty="0"/>
              <a:t> </a:t>
            </a:r>
            <a:r>
              <a:rPr lang="en-US" dirty="0" err="1"/>
              <a:t>koga</a:t>
            </a:r>
            <a:r>
              <a:rPr lang="en-US" dirty="0"/>
              <a:t> je 1976. </a:t>
            </a:r>
            <a:r>
              <a:rPr lang="en-US" dirty="0" err="1"/>
              <a:t>godine</a:t>
            </a:r>
            <a:r>
              <a:rPr lang="en-US" dirty="0"/>
              <a:t> </a:t>
            </a:r>
            <a:r>
              <a:rPr lang="sr-Latn-RS" dirty="0"/>
              <a:t/>
            </a:r>
            <a:br>
              <a:rPr lang="sr-Latn-RS" dirty="0"/>
            </a:br>
            <a:r>
              <a:rPr lang="en-US" dirty="0" err="1"/>
              <a:t>predstavio</a:t>
            </a:r>
            <a:r>
              <a:rPr lang="en-US" i="1" dirty="0"/>
              <a:t> </a:t>
            </a:r>
            <a:r>
              <a:rPr lang="en-US" i="1" dirty="0" err="1"/>
              <a:t>Shugart</a:t>
            </a:r>
            <a:r>
              <a:rPr lang="en-US" i="1" dirty="0"/>
              <a:t> Associates</a:t>
            </a:r>
            <a:r>
              <a:rPr lang="sr-Latn-R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624" y="2097088"/>
            <a:ext cx="3034787" cy="294729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368193"/>
              </p:ext>
            </p:extLst>
          </p:nvPr>
        </p:nvGraphicFramePr>
        <p:xfrm>
          <a:off x="1524712" y="4020344"/>
          <a:ext cx="6104612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80378"/>
                <a:gridCol w="1549830"/>
                <a:gridCol w="1751309"/>
                <a:gridCol w="2023095"/>
              </a:tblGrid>
              <a:tr h="301454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Traka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Sektori/traka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Ukupno</a:t>
                      </a:r>
                      <a:r>
                        <a:rPr lang="sr-Latn-RS" baseline="0" dirty="0" smtClean="0"/>
                        <a:t> Sektora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Skladište u bajtima</a:t>
                      </a:r>
                      <a:endParaRPr lang="en-US" dirty="0"/>
                    </a:p>
                  </a:txBody>
                  <a:tcPr/>
                </a:tc>
              </a:tr>
              <a:tr h="32399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7820</a:t>
                      </a:r>
                      <a:endParaRPr lang="en-US" dirty="0"/>
                    </a:p>
                  </a:txBody>
                  <a:tcPr/>
                </a:tc>
              </a:tr>
              <a:tr h="32399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18-24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7170</a:t>
                      </a:r>
                      <a:endParaRPr lang="en-US" dirty="0"/>
                    </a:p>
                  </a:txBody>
                  <a:tcPr/>
                </a:tc>
              </a:tr>
              <a:tr h="32399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25-30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6300</a:t>
                      </a:r>
                      <a:endParaRPr lang="en-US" dirty="0"/>
                    </a:p>
                  </a:txBody>
                  <a:tcPr/>
                </a:tc>
              </a:tr>
              <a:tr h="323997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31-35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6020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7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D64 </a:t>
            </a:r>
            <a:r>
              <a:rPr lang="en-US" dirty="0" err="1"/>
              <a:t>fajl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D64 </a:t>
            </a:r>
            <a:r>
              <a:rPr lang="en-US" i="1" dirty="0" err="1"/>
              <a:t>fajl</a:t>
            </a:r>
            <a:r>
              <a:rPr lang="en-US" i="1" dirty="0"/>
              <a:t> </a:t>
            </a:r>
            <a:r>
              <a:rPr lang="en-US" dirty="0"/>
              <a:t>je </a:t>
            </a:r>
            <a:r>
              <a:rPr lang="en-US" dirty="0" err="1" smtClean="0"/>
              <a:t>naj</a:t>
            </a:r>
            <a:r>
              <a:rPr lang="sr-Latn-RS" dirty="0"/>
              <a:t>š</a:t>
            </a:r>
            <a:r>
              <a:rPr lang="en-US" dirty="0" smtClean="0"/>
              <a:t>ire </a:t>
            </a:r>
            <a:r>
              <a:rPr lang="en-US" dirty="0" err="1" smtClean="0"/>
              <a:t>podr</a:t>
            </a:r>
            <a:r>
              <a:rPr lang="sr-Latn-RS" dirty="0"/>
              <a:t>ž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dobro </a:t>
            </a:r>
            <a:r>
              <a:rPr lang="en-US" dirty="0" err="1"/>
              <a:t>definisan</a:t>
            </a:r>
            <a:r>
              <a:rPr lang="en-US" dirty="0"/>
              <a:t> format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 smtClean="0"/>
              <a:t>predstavlja</a:t>
            </a:r>
            <a:r>
              <a:rPr lang="sr-Latn-RS" dirty="0"/>
              <a:t> </a:t>
            </a:r>
            <a:r>
              <a:rPr lang="en-US" dirty="0" err="1" smtClean="0"/>
              <a:t>elektronsku</a:t>
            </a:r>
            <a:r>
              <a:rPr lang="en-US" dirty="0" smtClean="0"/>
              <a:t> b</a:t>
            </a:r>
            <a:r>
              <a:rPr lang="sr-Latn-RS" dirty="0" smtClean="0"/>
              <a:t>ajt</a:t>
            </a:r>
            <a:r>
              <a:rPr lang="en-US" dirty="0" smtClean="0"/>
              <a:t> </a:t>
            </a:r>
            <a:r>
              <a:rPr lang="en-US" dirty="0" err="1"/>
              <a:t>predstavu</a:t>
            </a:r>
            <a:r>
              <a:rPr lang="en-US" dirty="0"/>
              <a:t> 5.25"flopi </a:t>
            </a:r>
            <a:r>
              <a:rPr lang="en-US" dirty="0" err="1" smtClean="0"/>
              <a:t>diskete</a:t>
            </a:r>
            <a:r>
              <a:rPr lang="sr-Latn-R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662454"/>
              </p:ext>
            </p:extLst>
          </p:nvPr>
        </p:nvGraphicFramePr>
        <p:xfrm>
          <a:off x="2398132" y="3570696"/>
          <a:ext cx="739255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696279"/>
                <a:gridCol w="36962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Tip</a:t>
                      </a:r>
                      <a:r>
                        <a:rPr lang="sr-Latn-RS" baseline="0" dirty="0" smtClean="0"/>
                        <a:t> diskete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Veličina(bajt)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35 traka, bez</a:t>
                      </a:r>
                      <a:r>
                        <a:rPr lang="sr-Latn-RS" baseline="0" dirty="0" smtClean="0"/>
                        <a:t> grešaka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174848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35 traka, </a:t>
                      </a:r>
                      <a:r>
                        <a:rPr lang="sr-Latn-RS" dirty="0" smtClean="0"/>
                        <a:t>683 </a:t>
                      </a:r>
                      <a:r>
                        <a:rPr lang="sr-Latn-RS" dirty="0" smtClean="0"/>
                        <a:t>bajtova greški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175531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40 traka, bez</a:t>
                      </a:r>
                      <a:r>
                        <a:rPr lang="sr-Latn-RS" baseline="0" dirty="0" smtClean="0"/>
                        <a:t> grešaka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196608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40 traka, 768 bajtova greški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 smtClean="0"/>
                        <a:t>197376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6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О</a:t>
            </a:r>
            <a:r>
              <a:rPr lang="sr-Latn-RS" dirty="0" smtClean="0"/>
              <a:t>pis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Prilikom čitanja </a:t>
            </a:r>
            <a:r>
              <a:rPr lang="sr-Latn-RS" i="1" dirty="0" smtClean="0"/>
              <a:t>5.25 flopi diskete </a:t>
            </a:r>
            <a:br>
              <a:rPr lang="sr-Latn-RS" i="1" dirty="0" smtClean="0"/>
            </a:br>
            <a:r>
              <a:rPr lang="sr-Latn-RS" i="1" dirty="0" smtClean="0"/>
              <a:t>dolazi do grešaka na pojedinim </a:t>
            </a:r>
            <a:br>
              <a:rPr lang="sr-Latn-RS" i="1" dirty="0" smtClean="0"/>
            </a:br>
            <a:r>
              <a:rPr lang="sr-Latn-RS" i="1" dirty="0" smtClean="0"/>
              <a:t>sektorima.</a:t>
            </a:r>
          </a:p>
          <a:p>
            <a:r>
              <a:rPr lang="sr-Latn-RS" i="1" dirty="0" smtClean="0"/>
              <a:t>Nastale greške se evidentiraju u </a:t>
            </a:r>
            <a:br>
              <a:rPr lang="sr-Latn-RS" i="1" dirty="0" smtClean="0"/>
            </a:br>
            <a:r>
              <a:rPr lang="sr-Latn-RS" i="1" dirty="0" smtClean="0"/>
              <a:t>dodatnim bajtovima D64 fajla i na </a:t>
            </a:r>
            <a:br>
              <a:rPr lang="sr-Latn-RS" i="1" dirty="0" smtClean="0"/>
            </a:br>
            <a:r>
              <a:rPr lang="sr-Latn-RS" i="1" dirty="0" smtClean="0"/>
              <a:t>osnovu njih se </a:t>
            </a:r>
            <a:r>
              <a:rPr lang="sr-Latn-RS" i="1" dirty="0" smtClean="0"/>
              <a:t>vrši dalja analiza i</a:t>
            </a:r>
            <a:br>
              <a:rPr lang="sr-Latn-RS" i="1" dirty="0" smtClean="0"/>
            </a:br>
            <a:r>
              <a:rPr lang="sr-Latn-RS" i="1" dirty="0" smtClean="0"/>
              <a:t> </a:t>
            </a:r>
            <a:r>
              <a:rPr lang="sr-Latn-RS" i="1" dirty="0" smtClean="0"/>
              <a:t>iscrtavanje.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706" y="2249487"/>
            <a:ext cx="4907705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17004"/>
            <a:ext cx="6065300" cy="2498976"/>
          </a:xfrm>
        </p:spPr>
        <p:txBody>
          <a:bodyPr/>
          <a:lstStyle/>
          <a:p>
            <a:r>
              <a:rPr lang="sr-Latn-RS" dirty="0" smtClean="0"/>
              <a:t>Zbog analize problema razvijeno je</a:t>
            </a:r>
            <a:br>
              <a:rPr lang="sr-Latn-RS" dirty="0" smtClean="0"/>
            </a:br>
            <a:r>
              <a:rPr lang="sr-Latn-RS" dirty="0" smtClean="0"/>
              <a:t>programsko rešenje za vizuelizaciju grešaka.</a:t>
            </a:r>
          </a:p>
          <a:p>
            <a:r>
              <a:rPr lang="sr-Latn-RS" dirty="0" smtClean="0"/>
              <a:t>Analizom </a:t>
            </a:r>
            <a:r>
              <a:rPr lang="sr-Latn-RS" i="1" dirty="0" smtClean="0"/>
              <a:t>D64 fajlova ustanovljeno je da se</a:t>
            </a:r>
            <a:r>
              <a:rPr lang="sr-Latn-RS" i="1" dirty="0"/>
              <a:t> </a:t>
            </a:r>
            <a:r>
              <a:rPr lang="sr-Latn-RS" i="1" dirty="0" smtClean="0"/>
              <a:t/>
            </a:r>
            <a:br>
              <a:rPr lang="sr-Latn-RS" i="1" dirty="0" smtClean="0"/>
            </a:br>
            <a:r>
              <a:rPr lang="sr-Latn-RS" i="1" dirty="0" smtClean="0"/>
              <a:t>prilikom višestrukog čitanja flopi diskete </a:t>
            </a:r>
            <a:br>
              <a:rPr lang="sr-Latn-RS" i="1" dirty="0" smtClean="0"/>
            </a:br>
            <a:r>
              <a:rPr lang="sr-Latn-RS" i="1" dirty="0" smtClean="0"/>
              <a:t>javljaju greške u različitim sektorima.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417" y="2097088"/>
            <a:ext cx="3663994" cy="42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5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korišćenih tehnologija i alata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Programsko rešenje je razvijeno uz pomoć</a:t>
            </a:r>
            <a:br>
              <a:rPr lang="sr-Latn-RS" dirty="0" smtClean="0"/>
            </a:br>
            <a:r>
              <a:rPr lang="sr-Latn-RS" i="1" dirty="0" smtClean="0"/>
              <a:t>Java</a:t>
            </a:r>
            <a:r>
              <a:rPr lang="sr-Latn-RS" dirty="0" smtClean="0"/>
              <a:t> programskog jezika u </a:t>
            </a:r>
            <a:r>
              <a:rPr lang="sr-Latn-RS" i="1" dirty="0" smtClean="0"/>
              <a:t>Eclipse</a:t>
            </a:r>
            <a:r>
              <a:rPr lang="sr-Latn-RS" dirty="0" smtClean="0"/>
              <a:t> </a:t>
            </a:r>
            <a:br>
              <a:rPr lang="sr-Latn-RS" dirty="0" smtClean="0"/>
            </a:br>
            <a:r>
              <a:rPr lang="sr-Latn-RS" dirty="0" smtClean="0"/>
              <a:t>programskom</a:t>
            </a:r>
            <a:r>
              <a:rPr lang="sr-Latn-RS" dirty="0"/>
              <a:t> </a:t>
            </a:r>
            <a:r>
              <a:rPr lang="sr-Latn-RS" dirty="0" smtClean="0"/>
              <a:t>okruženju.</a:t>
            </a:r>
            <a:endParaRPr lang="sr-Latn-RS" dirty="0" smtClean="0"/>
          </a:p>
          <a:p>
            <a:r>
              <a:rPr lang="sr-Latn-RS" dirty="0" smtClean="0"/>
              <a:t>Za rad sa grafičkim elementima korišćen je </a:t>
            </a:r>
            <a:br>
              <a:rPr lang="sr-Latn-RS" dirty="0" smtClean="0"/>
            </a:br>
            <a:r>
              <a:rPr lang="sr-Latn-RS" i="1" dirty="0" smtClean="0"/>
              <a:t>Swing</a:t>
            </a:r>
            <a:r>
              <a:rPr lang="sr-Latn-RS" dirty="0"/>
              <a:t> </a:t>
            </a:r>
            <a:r>
              <a:rPr lang="sr-Latn-RS" dirty="0" smtClean="0"/>
              <a:t>radni okvir koji </a:t>
            </a:r>
            <a:r>
              <a:rPr lang="sr-Latn-RS" dirty="0" smtClean="0"/>
              <a:t>obezbeđuje potreban</a:t>
            </a:r>
            <a:br>
              <a:rPr lang="sr-Latn-RS" dirty="0" smtClean="0"/>
            </a:br>
            <a:r>
              <a:rPr lang="sr-Latn-RS" dirty="0" smtClean="0"/>
              <a:t>skup grafičkih </a:t>
            </a:r>
            <a:r>
              <a:rPr lang="sr-Latn-RS" dirty="0" smtClean="0"/>
              <a:t>komponenti.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979" y="2249487"/>
            <a:ext cx="4197432" cy="353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Opis rešenja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Na osnovu analize ustanovljeno je da se kombinacijom više D64 fajlova može dobiti fajl sa manje grešaka ili u idealnom slučaju bez grešaka.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Programsko rešenje problema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 selektovanih D64 fajlova biramo fajl sa najmanje grešaka.</a:t>
            </a:r>
          </a:p>
          <a:p>
            <a:r>
              <a:rPr lang="sr-Latn-RS" dirty="0" smtClean="0"/>
              <a:t>Prolazimo kroz greške pronađenog fajla i za sektor sa greškom tražimo korespodentni sektor u drugim fajlovima koji nema grešku.</a:t>
            </a:r>
          </a:p>
          <a:p>
            <a:r>
              <a:rPr lang="sr-Latn-RS" dirty="0" smtClean="0"/>
              <a:t>Ukoliko ga pronađemo menjamo ga sa sektorm koji ima grešku.</a:t>
            </a:r>
          </a:p>
        </p:txBody>
      </p:sp>
    </p:spTree>
    <p:extLst>
      <p:ext uri="{BB962C8B-B14F-4D97-AF65-F5344CB8AC3E}">
        <p14:creationId xmlns:p14="http://schemas.microsoft.com/office/powerpoint/2010/main" val="13719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1629</TotalTime>
  <Words>715</Words>
  <Application>Microsoft Office PowerPoint</Application>
  <PresentationFormat>Widescreen</PresentationFormat>
  <Paragraphs>90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Jedno rešenje za restauraciju i očuvanje podataka sa starih medijuma</vt:lpstr>
      <vt:lpstr>Commodorе 1541</vt:lpstr>
      <vt:lpstr>5.25"flopi disketa</vt:lpstr>
      <vt:lpstr>D64 fajl</vt:lpstr>
      <vt:lpstr>Оpis problema</vt:lpstr>
      <vt:lpstr>Analiza problema</vt:lpstr>
      <vt:lpstr>Opis korišćenih tehnologija i alata</vt:lpstr>
      <vt:lpstr>Opis rešenja problema</vt:lpstr>
      <vt:lpstr>Programsko rešenje problema</vt:lpstr>
      <vt:lpstr>Interne strukture podataka</vt:lpstr>
      <vt:lpstr>Prikaz implementiranog rešenja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DekY Predojevic</dc:creator>
  <cp:lastModifiedBy>DekY Predojevic</cp:lastModifiedBy>
  <cp:revision>44</cp:revision>
  <dcterms:created xsi:type="dcterms:W3CDTF">2019-09-23T22:29:02Z</dcterms:created>
  <dcterms:modified xsi:type="dcterms:W3CDTF">2019-09-26T16:48:54Z</dcterms:modified>
</cp:coreProperties>
</file>