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55e02355a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55e02355a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55e02355a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55e02355a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55e02355a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55e02355a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50864ce5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50864ce5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5c0e0ea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5c0e0e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50864ce56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50864ce5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50864ce56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50864ce5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55c0e0eae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55c0e0ea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864ce56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864ce5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a8ccad4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a8ccad4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5e02355a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5e02355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Struktur Data</a:t>
            </a:r>
            <a:endParaRPr/>
          </a:p>
        </p:txBody>
      </p:sp>
      <p:sp>
        <p:nvSpPr>
          <p:cNvPr id="278" name="Google Shape;278;p13"/>
          <p:cNvSpPr txBox="1">
            <a:spLocks noGrp="1"/>
          </p:cNvSpPr>
          <p:nvPr>
            <p:ph type="subTitle" idx="1"/>
          </p:nvPr>
        </p:nvSpPr>
        <p:spPr>
          <a:xfrm>
            <a:off x="823999" y="3127825"/>
            <a:ext cx="5262475" cy="1278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id" sz="1700" b="1" dirty="0">
                <a:latin typeface="Arial"/>
                <a:ea typeface="Arial"/>
                <a:cs typeface="Arial"/>
                <a:sym typeface="Arial"/>
              </a:rPr>
              <a:t>Kelompok 07</a:t>
            </a:r>
            <a:endParaRPr sz="1700" b="1" dirty="0">
              <a:latin typeface="Arial"/>
              <a:ea typeface="Arial"/>
              <a:cs typeface="Arial"/>
              <a:sym typeface="Arial"/>
            </a:endParaRPr>
          </a:p>
          <a:p>
            <a:pPr marL="0" lvl="0" indent="0" algn="l" rtl="0">
              <a:lnSpc>
                <a:spcPct val="90000"/>
              </a:lnSpc>
              <a:spcBef>
                <a:spcPts val="0"/>
              </a:spcBef>
              <a:spcAft>
                <a:spcPts val="0"/>
              </a:spcAft>
              <a:buSzPts val="358"/>
              <a:buNone/>
            </a:pPr>
            <a:r>
              <a:rPr lang="id" sz="1300" dirty="0">
                <a:latin typeface="Arial"/>
                <a:ea typeface="Arial"/>
                <a:cs typeface="Arial"/>
                <a:sym typeface="Arial"/>
              </a:rPr>
              <a:t>Nilla Ayu Cristin		212410103050</a:t>
            </a:r>
            <a:endParaRPr sz="1300" dirty="0">
              <a:latin typeface="Arial"/>
              <a:ea typeface="Arial"/>
              <a:cs typeface="Arial"/>
              <a:sym typeface="Arial"/>
            </a:endParaRPr>
          </a:p>
          <a:p>
            <a:pPr marL="0" lvl="0" indent="0" algn="l" rtl="0">
              <a:lnSpc>
                <a:spcPct val="90000"/>
              </a:lnSpc>
              <a:spcBef>
                <a:spcPts val="0"/>
              </a:spcBef>
              <a:spcAft>
                <a:spcPts val="0"/>
              </a:spcAft>
              <a:buSzPts val="358"/>
              <a:buNone/>
            </a:pPr>
            <a:r>
              <a:rPr lang="id" sz="1300" dirty="0">
                <a:latin typeface="Arial"/>
                <a:ea typeface="Arial"/>
                <a:cs typeface="Arial"/>
                <a:sym typeface="Arial"/>
              </a:rPr>
              <a:t>Afif Rohul Abrori		212410103044</a:t>
            </a:r>
            <a:endParaRPr sz="1300" dirty="0">
              <a:latin typeface="Arial"/>
              <a:ea typeface="Arial"/>
              <a:cs typeface="Arial"/>
              <a:sym typeface="Arial"/>
            </a:endParaRPr>
          </a:p>
          <a:p>
            <a:pPr marL="0" lvl="0" indent="0" algn="l" rtl="0">
              <a:lnSpc>
                <a:spcPct val="90000"/>
              </a:lnSpc>
              <a:spcBef>
                <a:spcPts val="0"/>
              </a:spcBef>
              <a:spcAft>
                <a:spcPts val="0"/>
              </a:spcAft>
              <a:buSzPts val="358"/>
              <a:buNone/>
            </a:pPr>
            <a:r>
              <a:rPr lang="id" sz="1300" dirty="0">
                <a:latin typeface="Arial"/>
                <a:ea typeface="Arial"/>
                <a:cs typeface="Arial"/>
                <a:sym typeface="Arial"/>
              </a:rPr>
              <a:t>Dimas Ilham Prayoga		212410103048</a:t>
            </a:r>
            <a:endParaRPr sz="1300" dirty="0">
              <a:latin typeface="Arial"/>
              <a:ea typeface="Arial"/>
              <a:cs typeface="Arial"/>
              <a:sym typeface="Arial"/>
            </a:endParaRPr>
          </a:p>
          <a:p>
            <a:pPr marL="0" lvl="0" indent="0" algn="l" rtl="0">
              <a:lnSpc>
                <a:spcPct val="90000"/>
              </a:lnSpc>
              <a:spcBef>
                <a:spcPts val="0"/>
              </a:spcBef>
              <a:spcAft>
                <a:spcPts val="0"/>
              </a:spcAft>
              <a:buSzPts val="358"/>
              <a:buNone/>
            </a:pPr>
            <a:r>
              <a:rPr lang="id" sz="1300" dirty="0">
                <a:latin typeface="Arial"/>
                <a:ea typeface="Arial"/>
                <a:cs typeface="Arial"/>
                <a:sym typeface="Arial"/>
              </a:rPr>
              <a:t>Dejan Putra Pratama		212410103102</a:t>
            </a:r>
            <a:endParaRPr sz="1300" dirty="0">
              <a:latin typeface="Arial"/>
              <a:ea typeface="Arial"/>
              <a:cs typeface="Arial"/>
              <a:sym typeface="Arial"/>
            </a:endParaRPr>
          </a:p>
          <a:p>
            <a:pPr marL="0" lvl="0" indent="0" algn="l" rtl="0">
              <a:lnSpc>
                <a:spcPct val="90000"/>
              </a:lnSpc>
              <a:spcBef>
                <a:spcPts val="0"/>
              </a:spcBef>
              <a:spcAft>
                <a:spcPts val="0"/>
              </a:spcAft>
              <a:buSzPts val="358"/>
              <a:buNone/>
            </a:pPr>
            <a:r>
              <a:rPr lang="id" sz="1300" dirty="0">
                <a:latin typeface="Arial"/>
                <a:ea typeface="Arial"/>
                <a:cs typeface="Arial"/>
                <a:sym typeface="Arial"/>
              </a:rPr>
              <a:t>Devita Putri Fadilah		212410103040</a:t>
            </a:r>
            <a:endParaRPr sz="13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421550" y="130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Soal 4</a:t>
            </a:r>
            <a:endParaRPr/>
          </a:p>
        </p:txBody>
      </p:sp>
      <p:pic>
        <p:nvPicPr>
          <p:cNvPr id="354" name="Google Shape;354;p22"/>
          <p:cNvPicPr preferRelativeResize="0"/>
          <p:nvPr/>
        </p:nvPicPr>
        <p:blipFill>
          <a:blip r:embed="rId3">
            <a:alphaModFix/>
          </a:blip>
          <a:stretch>
            <a:fillRect/>
          </a:stretch>
        </p:blipFill>
        <p:spPr>
          <a:xfrm>
            <a:off x="421550" y="659300"/>
            <a:ext cx="3914550" cy="4381625"/>
          </a:xfrm>
          <a:prstGeom prst="rect">
            <a:avLst/>
          </a:prstGeom>
          <a:noFill/>
          <a:ln>
            <a:noFill/>
          </a:ln>
        </p:spPr>
      </p:pic>
      <p:pic>
        <p:nvPicPr>
          <p:cNvPr id="355" name="Google Shape;355;p22"/>
          <p:cNvPicPr preferRelativeResize="0"/>
          <p:nvPr/>
        </p:nvPicPr>
        <p:blipFill>
          <a:blip r:embed="rId4">
            <a:alphaModFix/>
          </a:blip>
          <a:stretch>
            <a:fillRect/>
          </a:stretch>
        </p:blipFill>
        <p:spPr>
          <a:xfrm>
            <a:off x="4618100" y="713600"/>
            <a:ext cx="3257550" cy="84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3"/>
          <p:cNvSpPr txBox="1">
            <a:spLocks noGrp="1"/>
          </p:cNvSpPr>
          <p:nvPr>
            <p:ph type="title"/>
          </p:nvPr>
        </p:nvSpPr>
        <p:spPr>
          <a:xfrm>
            <a:off x="62797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100"/>
              <a:t>Penjelasan Code Soal 4</a:t>
            </a:r>
            <a:endParaRPr sz="2100"/>
          </a:p>
        </p:txBody>
      </p:sp>
      <p:sp>
        <p:nvSpPr>
          <p:cNvPr id="361" name="Google Shape;361;p23"/>
          <p:cNvSpPr txBox="1">
            <a:spLocks noGrp="1"/>
          </p:cNvSpPr>
          <p:nvPr>
            <p:ph type="body" idx="1"/>
          </p:nvPr>
        </p:nvSpPr>
        <p:spPr>
          <a:xfrm>
            <a:off x="4485600" y="653025"/>
            <a:ext cx="4226400" cy="423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d" b="1"/>
              <a:t>Code disamping merupakan contoh implementasi ADT di OOP. class yang dipakai adalah class DuaDimensi. Class ini memiliki 2 attribute yaitu x dan y. Kedua attribute di set memiliki nilai awal yaitu 0. Selanjutnya terdapat 6 method yang salah satunya adalah method constructor yaitu fungsi __init__. method lainnya adalah geserHorizontal(dx), geserVertikal(dy), hitungJarak(titikLain), getX(), dan getY(). geserHorizontal() berfungsi untuk menggeser sejauh dx satuan secara horizontal. geserVertikal(dy) berfungsi untuk menggeser sejauh dy satuan secara vertikal. hitungJarak() berfungsi mencari jarak antara 1 titik dengan titikLain menggunakan rumus phytagoras. getX() berfungsi untuk mendapatkan nilai x dari suatu titik. getY() berfungsi untuk mendapatkan nilai y dari suatu titik</a:t>
            </a:r>
            <a:endParaRPr b="1"/>
          </a:p>
        </p:txBody>
      </p:sp>
      <p:pic>
        <p:nvPicPr>
          <p:cNvPr id="362" name="Google Shape;362;p23"/>
          <p:cNvPicPr preferRelativeResize="0"/>
          <p:nvPr/>
        </p:nvPicPr>
        <p:blipFill>
          <a:blip r:embed="rId3">
            <a:alphaModFix/>
          </a:blip>
          <a:stretch>
            <a:fillRect/>
          </a:stretch>
        </p:blipFill>
        <p:spPr>
          <a:xfrm>
            <a:off x="421550" y="659300"/>
            <a:ext cx="3914550" cy="43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Soal 1</a:t>
            </a:r>
            <a:endParaRPr/>
          </a:p>
        </p:txBody>
      </p:sp>
      <p:pic>
        <p:nvPicPr>
          <p:cNvPr id="284" name="Google Shape;284;p14"/>
          <p:cNvPicPr preferRelativeResize="0"/>
          <p:nvPr/>
        </p:nvPicPr>
        <p:blipFill>
          <a:blip r:embed="rId3">
            <a:alphaModFix/>
          </a:blip>
          <a:stretch>
            <a:fillRect/>
          </a:stretch>
        </p:blipFill>
        <p:spPr>
          <a:xfrm>
            <a:off x="5206200" y="1501938"/>
            <a:ext cx="3543300" cy="809625"/>
          </a:xfrm>
          <a:prstGeom prst="rect">
            <a:avLst/>
          </a:prstGeom>
          <a:noFill/>
          <a:ln>
            <a:noFill/>
          </a:ln>
        </p:spPr>
      </p:pic>
      <p:pic>
        <p:nvPicPr>
          <p:cNvPr id="285" name="Google Shape;285;p14"/>
          <p:cNvPicPr preferRelativeResize="0"/>
          <p:nvPr/>
        </p:nvPicPr>
        <p:blipFill rotWithShape="1">
          <a:blip r:embed="rId4">
            <a:alphaModFix/>
          </a:blip>
          <a:srcRect r="18166"/>
          <a:stretch/>
        </p:blipFill>
        <p:spPr>
          <a:xfrm>
            <a:off x="337925" y="1501950"/>
            <a:ext cx="4596250" cy="231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Penjelasan Code Soal 1</a:t>
            </a:r>
            <a:endParaRPr/>
          </a:p>
        </p:txBody>
      </p:sp>
      <p:sp>
        <p:nvSpPr>
          <p:cNvPr id="291" name="Google Shape;291;p15"/>
          <p:cNvSpPr txBox="1">
            <a:spLocks noGrp="1"/>
          </p:cNvSpPr>
          <p:nvPr>
            <p:ph type="body" idx="1"/>
          </p:nvPr>
        </p:nvSpPr>
        <p:spPr>
          <a:xfrm>
            <a:off x="5253150" y="1310900"/>
            <a:ext cx="3498900" cy="3324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688"/>
              <a:buNone/>
            </a:pPr>
            <a:r>
              <a:rPr lang="id" b="1"/>
              <a:t>Fungsi disamping adalah fungsi rekursif fibonacci. Pada badan fungsi tersebut memiliki pengkondisian. Terdapat base case dan recursive case. n == 1 dan n == 2. sedangkan recursive case adalah jika n bernilai selain itu. Fungsi tersebut akan terus memanggil fungsi diri sendiri hingga memenuhi base case. </a:t>
            </a:r>
            <a:endParaRPr b="1"/>
          </a:p>
        </p:txBody>
      </p:sp>
      <p:pic>
        <p:nvPicPr>
          <p:cNvPr id="292" name="Google Shape;292;p15"/>
          <p:cNvPicPr preferRelativeResize="0"/>
          <p:nvPr/>
        </p:nvPicPr>
        <p:blipFill rotWithShape="1">
          <a:blip r:embed="rId3">
            <a:alphaModFix/>
          </a:blip>
          <a:srcRect r="18166"/>
          <a:stretch/>
        </p:blipFill>
        <p:spPr>
          <a:xfrm>
            <a:off x="337925" y="1501950"/>
            <a:ext cx="4596250" cy="231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p:nvPr/>
        </p:nvSpPr>
        <p:spPr>
          <a:xfrm>
            <a:off x="1375575" y="3178300"/>
            <a:ext cx="4246500" cy="1521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1375575" y="1345675"/>
            <a:ext cx="3847800" cy="1521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Pohon Rekursif untuk mencari fib(4)</a:t>
            </a:r>
            <a:endParaRPr/>
          </a:p>
        </p:txBody>
      </p:sp>
      <p:sp>
        <p:nvSpPr>
          <p:cNvPr id="300" name="Google Shape;300;p16"/>
          <p:cNvSpPr txBox="1">
            <a:spLocks noGrp="1"/>
          </p:cNvSpPr>
          <p:nvPr>
            <p:ph type="body" idx="1"/>
          </p:nvPr>
        </p:nvSpPr>
        <p:spPr>
          <a:xfrm>
            <a:off x="1303800" y="1285875"/>
            <a:ext cx="40689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fib(4) = fib(3) + fib(2)		</a:t>
            </a:r>
            <a:r>
              <a:rPr lang="id" b="1">
                <a:solidFill>
                  <a:srgbClr val="FF0000"/>
                </a:solidFill>
              </a:rPr>
              <a:t>Pending</a:t>
            </a:r>
            <a:endParaRPr b="1">
              <a:solidFill>
                <a:srgbClr val="FF0000"/>
              </a:solidFill>
            </a:endParaRPr>
          </a:p>
        </p:txBody>
      </p:sp>
      <p:sp>
        <p:nvSpPr>
          <p:cNvPr id="301" name="Google Shape;301;p16"/>
          <p:cNvSpPr txBox="1">
            <a:spLocks noGrp="1"/>
          </p:cNvSpPr>
          <p:nvPr>
            <p:ph type="body" idx="1"/>
          </p:nvPr>
        </p:nvSpPr>
        <p:spPr>
          <a:xfrm>
            <a:off x="1844975" y="1896800"/>
            <a:ext cx="40689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fib(3) = fib(2) + fib(1)		</a:t>
            </a:r>
            <a:r>
              <a:rPr lang="id" b="1">
                <a:solidFill>
                  <a:srgbClr val="FF0000"/>
                </a:solidFill>
              </a:rPr>
              <a:t>Pending</a:t>
            </a:r>
            <a:endParaRPr b="1">
              <a:solidFill>
                <a:srgbClr val="FF0000"/>
              </a:solidFill>
            </a:endParaRPr>
          </a:p>
        </p:txBody>
      </p:sp>
      <p:cxnSp>
        <p:nvCxnSpPr>
          <p:cNvPr id="302" name="Google Shape;302;p16"/>
          <p:cNvCxnSpPr/>
          <p:nvPr/>
        </p:nvCxnSpPr>
        <p:spPr>
          <a:xfrm>
            <a:off x="2102225" y="1644675"/>
            <a:ext cx="541200" cy="252000"/>
          </a:xfrm>
          <a:prstGeom prst="straightConnector1">
            <a:avLst/>
          </a:prstGeom>
          <a:noFill/>
          <a:ln w="9525" cap="flat" cmpd="sng">
            <a:solidFill>
              <a:schemeClr val="dk2"/>
            </a:solidFill>
            <a:prstDash val="solid"/>
            <a:round/>
            <a:headEnd type="none" w="med" len="med"/>
            <a:tailEnd type="triangle" w="med" len="med"/>
          </a:ln>
        </p:spPr>
      </p:cxnSp>
      <p:sp>
        <p:nvSpPr>
          <p:cNvPr id="303" name="Google Shape;303;p16"/>
          <p:cNvSpPr txBox="1">
            <a:spLocks noGrp="1"/>
          </p:cNvSpPr>
          <p:nvPr>
            <p:ph type="body" idx="1"/>
          </p:nvPr>
        </p:nvSpPr>
        <p:spPr>
          <a:xfrm>
            <a:off x="2643425" y="2507725"/>
            <a:ext cx="40689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fib(3) = fib(2) + fib(1) ⇒ 1 + 0</a:t>
            </a:r>
            <a:endParaRPr b="1">
              <a:solidFill>
                <a:srgbClr val="FF0000"/>
              </a:solidFill>
            </a:endParaRPr>
          </a:p>
        </p:txBody>
      </p:sp>
      <p:cxnSp>
        <p:nvCxnSpPr>
          <p:cNvPr id="304" name="Google Shape;304;p16"/>
          <p:cNvCxnSpPr/>
          <p:nvPr/>
        </p:nvCxnSpPr>
        <p:spPr>
          <a:xfrm>
            <a:off x="2643425" y="2255600"/>
            <a:ext cx="541200" cy="2520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16"/>
          <p:cNvSpPr txBox="1">
            <a:spLocks noGrp="1"/>
          </p:cNvSpPr>
          <p:nvPr>
            <p:ph type="body" idx="1"/>
          </p:nvPr>
        </p:nvSpPr>
        <p:spPr>
          <a:xfrm>
            <a:off x="1426275" y="3118650"/>
            <a:ext cx="78141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fib(4) = fib(3) + fib(2) ⇒ </a:t>
            </a:r>
            <a:r>
              <a:rPr lang="id" b="1">
                <a:highlight>
                  <a:srgbClr val="00FF00"/>
                </a:highlight>
              </a:rPr>
              <a:t>1 + 1 = </a:t>
            </a:r>
            <a:r>
              <a:rPr lang="id" b="1">
                <a:solidFill>
                  <a:srgbClr val="000000"/>
                </a:solidFill>
                <a:highlight>
                  <a:srgbClr val="00FF00"/>
                </a:highlight>
              </a:rPr>
              <a:t>2</a:t>
            </a:r>
            <a:r>
              <a:rPr lang="id" b="1"/>
              <a:t>		</a:t>
            </a:r>
            <a:r>
              <a:rPr lang="id" b="1">
                <a:solidFill>
                  <a:srgbClr val="38761D"/>
                </a:solidFill>
              </a:rPr>
              <a:t>Eksekusi</a:t>
            </a:r>
            <a:endParaRPr b="1">
              <a:solidFill>
                <a:srgbClr val="38761D"/>
              </a:solidFill>
            </a:endParaRPr>
          </a:p>
        </p:txBody>
      </p:sp>
      <p:sp>
        <p:nvSpPr>
          <p:cNvPr id="306" name="Google Shape;306;p16"/>
          <p:cNvSpPr txBox="1">
            <a:spLocks noGrp="1"/>
          </p:cNvSpPr>
          <p:nvPr>
            <p:ph type="body" idx="1"/>
          </p:nvPr>
        </p:nvSpPr>
        <p:spPr>
          <a:xfrm>
            <a:off x="1967450" y="3729575"/>
            <a:ext cx="69141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fib(3) = fib(2) + fib(1) ⇒ 1			</a:t>
            </a:r>
            <a:r>
              <a:rPr lang="id" b="1">
                <a:solidFill>
                  <a:srgbClr val="38761D"/>
                </a:solidFill>
              </a:rPr>
              <a:t>Eksekusi</a:t>
            </a:r>
            <a:endParaRPr b="1">
              <a:solidFill>
                <a:srgbClr val="38761D"/>
              </a:solidFill>
            </a:endParaRPr>
          </a:p>
        </p:txBody>
      </p:sp>
      <p:sp>
        <p:nvSpPr>
          <p:cNvPr id="307" name="Google Shape;307;p16"/>
          <p:cNvSpPr txBox="1">
            <a:spLocks noGrp="1"/>
          </p:cNvSpPr>
          <p:nvPr>
            <p:ph type="body" idx="1"/>
          </p:nvPr>
        </p:nvSpPr>
        <p:spPr>
          <a:xfrm>
            <a:off x="2765900" y="4340500"/>
            <a:ext cx="4068900" cy="3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id" b="1"/>
              <a:t>fib(3) = fib(2) + fib(1) ⇒ 1 + 0</a:t>
            </a:r>
            <a:endParaRPr b="1">
              <a:solidFill>
                <a:srgbClr val="FF0000"/>
              </a:solidFill>
            </a:endParaRPr>
          </a:p>
        </p:txBody>
      </p:sp>
      <p:cxnSp>
        <p:nvCxnSpPr>
          <p:cNvPr id="308" name="Google Shape;308;p16"/>
          <p:cNvCxnSpPr/>
          <p:nvPr/>
        </p:nvCxnSpPr>
        <p:spPr>
          <a:xfrm rot="10800000">
            <a:off x="2434000" y="3477513"/>
            <a:ext cx="541200" cy="2520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16"/>
          <p:cNvCxnSpPr/>
          <p:nvPr/>
        </p:nvCxnSpPr>
        <p:spPr>
          <a:xfrm rot="10800000">
            <a:off x="3190125" y="4088363"/>
            <a:ext cx="541200" cy="252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Soal 2</a:t>
            </a:r>
            <a:endParaRPr/>
          </a:p>
        </p:txBody>
      </p:sp>
      <p:pic>
        <p:nvPicPr>
          <p:cNvPr id="315" name="Google Shape;315;p17"/>
          <p:cNvPicPr preferRelativeResize="0"/>
          <p:nvPr/>
        </p:nvPicPr>
        <p:blipFill>
          <a:blip r:embed="rId3">
            <a:alphaModFix/>
          </a:blip>
          <a:stretch>
            <a:fillRect/>
          </a:stretch>
        </p:blipFill>
        <p:spPr>
          <a:xfrm>
            <a:off x="1398400" y="3766575"/>
            <a:ext cx="3959300" cy="652375"/>
          </a:xfrm>
          <a:prstGeom prst="rect">
            <a:avLst/>
          </a:prstGeom>
          <a:noFill/>
          <a:ln>
            <a:noFill/>
          </a:ln>
        </p:spPr>
      </p:pic>
      <p:pic>
        <p:nvPicPr>
          <p:cNvPr id="316" name="Google Shape;316;p17"/>
          <p:cNvPicPr preferRelativeResize="0"/>
          <p:nvPr/>
        </p:nvPicPr>
        <p:blipFill>
          <a:blip r:embed="rId4">
            <a:alphaModFix/>
          </a:blip>
          <a:stretch>
            <a:fillRect/>
          </a:stretch>
        </p:blipFill>
        <p:spPr>
          <a:xfrm>
            <a:off x="1398400" y="1453700"/>
            <a:ext cx="4815674" cy="204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Penjelasan Code Soal 2</a:t>
            </a:r>
            <a:endParaRPr/>
          </a:p>
        </p:txBody>
      </p:sp>
      <p:sp>
        <p:nvSpPr>
          <p:cNvPr id="322" name="Google Shape;322;p18"/>
          <p:cNvSpPr txBox="1">
            <a:spLocks noGrp="1"/>
          </p:cNvSpPr>
          <p:nvPr>
            <p:ph type="body" idx="1"/>
          </p:nvPr>
        </p:nvSpPr>
        <p:spPr>
          <a:xfrm>
            <a:off x="5173400" y="1300950"/>
            <a:ext cx="3588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d" b="1"/>
              <a:t>Palindrom merupakan sebuah kata, bilangan, frasa, atau susunan karakter lain yang serupa jika dibaca dengan urutan terbalik ataupun tidak, dibaca sama. Base case fungsi ini adalah jika panjang variabel parameter kurang dari 2 dan indeks pertama tidak sama dengan indeks terakhir. Jika base case pertama terpenuhi maka list angka yang di cek merupakan palindrom. Jika base case kedua yang terpenuhi maka list angka yang di cek bukan palindrom. Recursive berlanjut dengan mengeliminasi indeks pertama dan terakhir sampai memenuhi base case.</a:t>
            </a:r>
            <a:endParaRPr b="1"/>
          </a:p>
        </p:txBody>
      </p:sp>
      <p:pic>
        <p:nvPicPr>
          <p:cNvPr id="323" name="Google Shape;323;p18"/>
          <p:cNvPicPr preferRelativeResize="0"/>
          <p:nvPr/>
        </p:nvPicPr>
        <p:blipFill>
          <a:blip r:embed="rId3">
            <a:alphaModFix/>
          </a:blip>
          <a:stretch>
            <a:fillRect/>
          </a:stretch>
        </p:blipFill>
        <p:spPr>
          <a:xfrm>
            <a:off x="307900" y="1433750"/>
            <a:ext cx="4815674" cy="204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9"/>
          <p:cNvSpPr/>
          <p:nvPr/>
        </p:nvSpPr>
        <p:spPr>
          <a:xfrm>
            <a:off x="1343675" y="1206125"/>
            <a:ext cx="6411300" cy="35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txBox="1">
            <a:spLocks noGrp="1"/>
          </p:cNvSpPr>
          <p:nvPr>
            <p:ph type="body" idx="1"/>
          </p:nvPr>
        </p:nvSpPr>
        <p:spPr>
          <a:xfrm>
            <a:off x="1303800" y="1206125"/>
            <a:ext cx="5994300" cy="352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palindrom([</a:t>
            </a:r>
            <a:r>
              <a:rPr lang="id" b="1">
                <a:solidFill>
                  <a:srgbClr val="FF0000"/>
                </a:solidFill>
              </a:rPr>
              <a:t>1</a:t>
            </a:r>
            <a:r>
              <a:rPr lang="id" b="1"/>
              <a:t>,2,3,4,4,3,2,</a:t>
            </a:r>
            <a:r>
              <a:rPr lang="id" b="1">
                <a:solidFill>
                  <a:srgbClr val="FF0000"/>
                </a:solidFill>
              </a:rPr>
              <a:t>1</a:t>
            </a:r>
            <a:r>
              <a:rPr lang="id" b="1"/>
              <a:t>]) ⇒ Apakah index 0 = index -1? Ya</a:t>
            </a:r>
            <a:endParaRPr b="1"/>
          </a:p>
          <a:p>
            <a:pPr marL="0" lvl="0" indent="0" algn="l" rtl="0">
              <a:spcBef>
                <a:spcPts val="1200"/>
              </a:spcBef>
              <a:spcAft>
                <a:spcPts val="0"/>
              </a:spcAft>
              <a:buNone/>
            </a:pPr>
            <a:endParaRPr b="1"/>
          </a:p>
          <a:p>
            <a:pPr marL="0" lvl="0" indent="457200" algn="l" rtl="0">
              <a:spcBef>
                <a:spcPts val="1200"/>
              </a:spcBef>
              <a:spcAft>
                <a:spcPts val="0"/>
              </a:spcAft>
              <a:buNone/>
            </a:pPr>
            <a:r>
              <a:rPr lang="id" b="1"/>
              <a:t>palindrom([</a:t>
            </a:r>
            <a:r>
              <a:rPr lang="id" b="1">
                <a:solidFill>
                  <a:srgbClr val="FF0000"/>
                </a:solidFill>
              </a:rPr>
              <a:t>2</a:t>
            </a:r>
            <a:r>
              <a:rPr lang="id" b="1"/>
              <a:t>,3,4,4,3,</a:t>
            </a:r>
            <a:r>
              <a:rPr lang="id" b="1">
                <a:solidFill>
                  <a:srgbClr val="FF0000"/>
                </a:solidFill>
              </a:rPr>
              <a:t>2</a:t>
            </a:r>
            <a:r>
              <a:rPr lang="id" b="1"/>
              <a:t>]) ⇒ Apakah index 0 = index -1? Ya</a:t>
            </a:r>
            <a:endParaRPr b="1"/>
          </a:p>
          <a:p>
            <a:pPr marL="0" lvl="0" indent="0" algn="l" rtl="0">
              <a:spcBef>
                <a:spcPts val="1200"/>
              </a:spcBef>
              <a:spcAft>
                <a:spcPts val="0"/>
              </a:spcAft>
              <a:buNone/>
            </a:pPr>
            <a:endParaRPr b="1"/>
          </a:p>
          <a:p>
            <a:pPr marL="457200" lvl="0" indent="457200" algn="l" rtl="0">
              <a:spcBef>
                <a:spcPts val="1200"/>
              </a:spcBef>
              <a:spcAft>
                <a:spcPts val="0"/>
              </a:spcAft>
              <a:buNone/>
            </a:pPr>
            <a:r>
              <a:rPr lang="id" b="1"/>
              <a:t>palindrom([</a:t>
            </a:r>
            <a:r>
              <a:rPr lang="id" b="1">
                <a:solidFill>
                  <a:srgbClr val="FF0000"/>
                </a:solidFill>
              </a:rPr>
              <a:t>3</a:t>
            </a:r>
            <a:r>
              <a:rPr lang="id" b="1"/>
              <a:t>,4,4,</a:t>
            </a:r>
            <a:r>
              <a:rPr lang="id" b="1">
                <a:solidFill>
                  <a:srgbClr val="FF0000"/>
                </a:solidFill>
              </a:rPr>
              <a:t>3</a:t>
            </a:r>
            <a:r>
              <a:rPr lang="id" b="1"/>
              <a:t>]) ⇒ Apakah index 0 = index -1? Ya</a:t>
            </a:r>
            <a:endParaRPr b="1"/>
          </a:p>
          <a:p>
            <a:pPr marL="0" lvl="0" indent="0" algn="l" rtl="0">
              <a:spcBef>
                <a:spcPts val="1200"/>
              </a:spcBef>
              <a:spcAft>
                <a:spcPts val="0"/>
              </a:spcAft>
              <a:buNone/>
            </a:pPr>
            <a:endParaRPr b="1"/>
          </a:p>
          <a:p>
            <a:pPr marL="914400" lvl="0" indent="457200" algn="l" rtl="0">
              <a:spcBef>
                <a:spcPts val="1200"/>
              </a:spcBef>
              <a:spcAft>
                <a:spcPts val="0"/>
              </a:spcAft>
              <a:buNone/>
            </a:pPr>
            <a:r>
              <a:rPr lang="id" b="1"/>
              <a:t>palindrom([</a:t>
            </a:r>
            <a:r>
              <a:rPr lang="id" b="1">
                <a:solidFill>
                  <a:srgbClr val="FF0000"/>
                </a:solidFill>
              </a:rPr>
              <a:t>4</a:t>
            </a:r>
            <a:r>
              <a:rPr lang="id" b="1"/>
              <a:t>,</a:t>
            </a:r>
            <a:r>
              <a:rPr lang="id" b="1">
                <a:solidFill>
                  <a:srgbClr val="FF0000"/>
                </a:solidFill>
              </a:rPr>
              <a:t>4</a:t>
            </a:r>
            <a:r>
              <a:rPr lang="id" b="1"/>
              <a:t>]) ⇒ Apakah index 0 = index -1? Ya</a:t>
            </a:r>
            <a:endParaRPr b="1"/>
          </a:p>
          <a:p>
            <a:pPr marL="0" lvl="0" indent="0" algn="l" rtl="0">
              <a:spcBef>
                <a:spcPts val="1200"/>
              </a:spcBef>
              <a:spcAft>
                <a:spcPts val="0"/>
              </a:spcAft>
              <a:buNone/>
            </a:pPr>
            <a:endParaRPr b="1"/>
          </a:p>
          <a:p>
            <a:pPr marL="1371600" lvl="0" indent="457200" algn="l" rtl="0">
              <a:spcBef>
                <a:spcPts val="1200"/>
              </a:spcBef>
              <a:spcAft>
                <a:spcPts val="1200"/>
              </a:spcAft>
              <a:buNone/>
            </a:pPr>
            <a:r>
              <a:rPr lang="id" b="1"/>
              <a:t>Maka ⇒ [</a:t>
            </a:r>
            <a:r>
              <a:rPr lang="id" b="1">
                <a:solidFill>
                  <a:srgbClr val="000000"/>
                </a:solidFill>
              </a:rPr>
              <a:t>1,2,3,4,4,3,2,1</a:t>
            </a:r>
            <a:r>
              <a:rPr lang="id" b="1"/>
              <a:t>] </a:t>
            </a:r>
            <a:r>
              <a:rPr lang="id" b="1">
                <a:highlight>
                  <a:srgbClr val="00FF00"/>
                </a:highlight>
              </a:rPr>
              <a:t>merupakan palindrom</a:t>
            </a:r>
            <a:endParaRPr b="1">
              <a:highlight>
                <a:srgbClr val="00FF00"/>
              </a:highlight>
            </a:endParaRPr>
          </a:p>
        </p:txBody>
      </p:sp>
      <p:sp>
        <p:nvSpPr>
          <p:cNvPr id="330" name="Google Shape;330;p19"/>
          <p:cNvSpPr txBox="1">
            <a:spLocks noGrp="1"/>
          </p:cNvSpPr>
          <p:nvPr>
            <p:ph type="title"/>
          </p:nvPr>
        </p:nvSpPr>
        <p:spPr>
          <a:xfrm>
            <a:off x="1343675" y="1001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Pohon Rekursif untuk mengecek [1,2,3,4,4,3,2,1] apakah palindrom</a:t>
            </a:r>
            <a:endParaRPr/>
          </a:p>
        </p:txBody>
      </p:sp>
      <p:cxnSp>
        <p:nvCxnSpPr>
          <p:cNvPr id="331" name="Google Shape;331;p19"/>
          <p:cNvCxnSpPr/>
          <p:nvPr/>
        </p:nvCxnSpPr>
        <p:spPr>
          <a:xfrm>
            <a:off x="2005775" y="1529150"/>
            <a:ext cx="0" cy="456900"/>
          </a:xfrm>
          <a:prstGeom prst="straightConnector1">
            <a:avLst/>
          </a:prstGeom>
          <a:noFill/>
          <a:ln w="9525" cap="flat" cmpd="sng">
            <a:solidFill>
              <a:schemeClr val="dk2"/>
            </a:solidFill>
            <a:prstDash val="solid"/>
            <a:round/>
            <a:headEnd type="none" w="med" len="med"/>
            <a:tailEnd type="triangle" w="med" len="med"/>
          </a:ln>
        </p:spPr>
      </p:cxnSp>
      <p:cxnSp>
        <p:nvCxnSpPr>
          <p:cNvPr id="332" name="Google Shape;332;p19"/>
          <p:cNvCxnSpPr/>
          <p:nvPr/>
        </p:nvCxnSpPr>
        <p:spPr>
          <a:xfrm>
            <a:off x="2386550" y="2343300"/>
            <a:ext cx="0" cy="45690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19"/>
          <p:cNvCxnSpPr/>
          <p:nvPr/>
        </p:nvCxnSpPr>
        <p:spPr>
          <a:xfrm>
            <a:off x="2826875" y="3088225"/>
            <a:ext cx="0" cy="456900"/>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19"/>
          <p:cNvCxnSpPr/>
          <p:nvPr/>
        </p:nvCxnSpPr>
        <p:spPr>
          <a:xfrm>
            <a:off x="3306925" y="3839625"/>
            <a:ext cx="0" cy="456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0"/>
          <p:cNvSpPr txBox="1">
            <a:spLocks noGrp="1"/>
          </p:cNvSpPr>
          <p:nvPr>
            <p:ph type="title"/>
          </p:nvPr>
        </p:nvSpPr>
        <p:spPr>
          <a:xfrm>
            <a:off x="1303800" y="802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Soal 3</a:t>
            </a:r>
            <a:endParaRPr/>
          </a:p>
        </p:txBody>
      </p:sp>
      <p:pic>
        <p:nvPicPr>
          <p:cNvPr id="340" name="Google Shape;340;p20"/>
          <p:cNvPicPr preferRelativeResize="0"/>
          <p:nvPr/>
        </p:nvPicPr>
        <p:blipFill>
          <a:blip r:embed="rId3">
            <a:alphaModFix/>
          </a:blip>
          <a:stretch>
            <a:fillRect/>
          </a:stretch>
        </p:blipFill>
        <p:spPr>
          <a:xfrm>
            <a:off x="4209375" y="703625"/>
            <a:ext cx="3486150" cy="885825"/>
          </a:xfrm>
          <a:prstGeom prst="rect">
            <a:avLst/>
          </a:prstGeom>
          <a:noFill/>
          <a:ln>
            <a:noFill/>
          </a:ln>
        </p:spPr>
      </p:pic>
      <p:pic>
        <p:nvPicPr>
          <p:cNvPr id="341" name="Google Shape;341;p20"/>
          <p:cNvPicPr preferRelativeResize="0"/>
          <p:nvPr/>
        </p:nvPicPr>
        <p:blipFill>
          <a:blip r:embed="rId4">
            <a:alphaModFix/>
          </a:blip>
          <a:stretch>
            <a:fillRect/>
          </a:stretch>
        </p:blipFill>
        <p:spPr>
          <a:xfrm>
            <a:off x="706198" y="653025"/>
            <a:ext cx="3400650" cy="4298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1"/>
          <p:cNvSpPr txBox="1">
            <a:spLocks noGrp="1"/>
          </p:cNvSpPr>
          <p:nvPr>
            <p:ph type="title"/>
          </p:nvPr>
        </p:nvSpPr>
        <p:spPr>
          <a:xfrm>
            <a:off x="62797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100"/>
              <a:t>Penjelasan Code Soal 3</a:t>
            </a:r>
            <a:endParaRPr sz="2100"/>
          </a:p>
        </p:txBody>
      </p:sp>
      <p:sp>
        <p:nvSpPr>
          <p:cNvPr id="347" name="Google Shape;347;p21"/>
          <p:cNvSpPr txBox="1">
            <a:spLocks noGrp="1"/>
          </p:cNvSpPr>
          <p:nvPr>
            <p:ph type="body" idx="1"/>
          </p:nvPr>
        </p:nvSpPr>
        <p:spPr>
          <a:xfrm>
            <a:off x="4316150" y="653025"/>
            <a:ext cx="4395900" cy="423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d" b="1"/>
              <a:t>Code disamping merupakan contoh implementasi ADT di OOP. class yang dipakai adalah class antrean. Class ini memiliki 2 attribute yaitu panggil dan antrean. Kedua attribute di set memiliki nilai awal yaitu 0. Selanjutnya terdapat 6 method yang salah satunya adalah method constructor yaitu fungsi __init__. method lainnya adalah upPanggil(), upAntrean(), reset(), getPanggil(), dan getantrean(). upPanggil() berfungsi untuk menaikkan nilai dari attribute panggil sebanyak +1. Jika nilai panggil = nilai antrean, maka attribute panggil tidak bisa bertambah karena tidak ada no antrean yang terdaftar. upAntrean() berfungsi untuk menaikkan nilai dari attribute antrean sebanyak +1. reset() berfungsi untuk mengset attribute panggil dan antrean menjadi 0. getPanggil() dan getantrean() masing masing berfungsi untuk mendapatkan nilai dari attribute panggil dan antrean terkini.</a:t>
            </a:r>
            <a:endParaRPr b="1"/>
          </a:p>
        </p:txBody>
      </p:sp>
      <p:pic>
        <p:nvPicPr>
          <p:cNvPr id="348" name="Google Shape;348;p21"/>
          <p:cNvPicPr preferRelativeResize="0"/>
          <p:nvPr/>
        </p:nvPicPr>
        <p:blipFill>
          <a:blip r:embed="rId3">
            <a:alphaModFix/>
          </a:blip>
          <a:stretch>
            <a:fillRect/>
          </a:stretch>
        </p:blipFill>
        <p:spPr>
          <a:xfrm>
            <a:off x="706198" y="653025"/>
            <a:ext cx="3400650" cy="4298426"/>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On-screen Show (16:9)</PresentationFormat>
  <Paragraphs>37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Maven Pro</vt:lpstr>
      <vt:lpstr>Nunito</vt:lpstr>
      <vt:lpstr>Arial</vt:lpstr>
      <vt:lpstr>Momentum</vt:lpstr>
      <vt:lpstr>Struktur Data</vt:lpstr>
      <vt:lpstr>Soal 1</vt:lpstr>
      <vt:lpstr>Penjelasan Code Soal 1</vt:lpstr>
      <vt:lpstr>Pohon Rekursif untuk mencari fib(4)</vt:lpstr>
      <vt:lpstr>Soal 2</vt:lpstr>
      <vt:lpstr>Penjelasan Code Soal 2</vt:lpstr>
      <vt:lpstr>Pohon Rekursif untuk mengecek [1,2,3,4,4,3,2,1] apakah palindrom</vt:lpstr>
      <vt:lpstr>Soal 3</vt:lpstr>
      <vt:lpstr>Penjelasan Code Soal 3</vt:lpstr>
      <vt:lpstr>Soal 4</vt:lpstr>
      <vt:lpstr>Penjelasan Code Soal 4</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dc:title>
  <cp:lastModifiedBy>Dejan Lenovo</cp:lastModifiedBy>
  <cp:revision>1</cp:revision>
  <dcterms:modified xsi:type="dcterms:W3CDTF">2022-09-18T16:41:56Z</dcterms:modified>
</cp:coreProperties>
</file>