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65" r:id="rId5"/>
    <p:sldId id="261" r:id="rId6"/>
    <p:sldId id="262" r:id="rId7"/>
    <p:sldId id="263" r:id="rId8"/>
    <p:sldId id="258" r:id="rId9"/>
    <p:sldId id="268" r:id="rId10"/>
    <p:sldId id="260" r:id="rId11"/>
    <p:sldId id="264" r:id="rId12"/>
    <p:sldId id="267" r:id="rId13"/>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84" d="100"/>
          <a:sy n="84" d="100"/>
        </p:scale>
        <p:origin x="-140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CA5DC2-BFE8-4A8C-8021-357279966D7E}" type="datetimeFigureOut">
              <a:rPr lang="sr-Latn-RS" smtClean="0"/>
              <a:t>15.12.2015</a:t>
            </a:fld>
            <a:endParaRPr lang="sr-Latn-R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260318-B33D-4496-850C-206B39AAA9B4}" type="slidenum">
              <a:rPr lang="sr-Latn-RS" smtClean="0"/>
              <a:t>‹#›</a:t>
            </a:fld>
            <a:endParaRPr lang="sr-Latn-RS"/>
          </a:p>
        </p:txBody>
      </p:sp>
    </p:spTree>
    <p:extLst>
      <p:ext uri="{BB962C8B-B14F-4D97-AF65-F5344CB8AC3E}">
        <p14:creationId xmlns:p14="http://schemas.microsoft.com/office/powerpoint/2010/main" val="4288944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sr-Latn-RS" smtClean="0"/>
              <a:t>PLATO</a:t>
            </a:r>
            <a:endParaRPr lang="sr-Latn-R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71C56-F4DC-412A-A8CD-FD6C96B3F12E}" type="datetimeFigureOut">
              <a:rPr lang="sr-Latn-RS" smtClean="0"/>
              <a:t>15.12.2015</a:t>
            </a:fld>
            <a:endParaRPr lang="sr-Latn-R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1A497-3F36-414C-8D28-3A76158FAF92}" type="slidenum">
              <a:rPr lang="sr-Latn-RS" smtClean="0"/>
              <a:t>‹#›</a:t>
            </a:fld>
            <a:endParaRPr lang="sr-Latn-RS"/>
          </a:p>
        </p:txBody>
      </p:sp>
    </p:spTree>
    <p:extLst>
      <p:ext uri="{BB962C8B-B14F-4D97-AF65-F5344CB8AC3E}">
        <p14:creationId xmlns:p14="http://schemas.microsoft.com/office/powerpoint/2010/main" val="6927799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370966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5" name="Header Placeholder 4"/>
          <p:cNvSpPr>
            <a:spLocks noGrp="1"/>
          </p:cNvSpPr>
          <p:nvPr>
            <p:ph type="hdr" sz="quarter" idx="11"/>
          </p:nvPr>
        </p:nvSpPr>
        <p:spPr/>
        <p:txBody>
          <a:bodyPr/>
          <a:lstStyle/>
          <a:p>
            <a:r>
              <a:rPr lang="sr-Latn-RS" smtClean="0"/>
              <a:t>PLATO</a:t>
            </a:r>
            <a:endParaRPr lang="sr-Latn-RS"/>
          </a:p>
        </p:txBody>
      </p:sp>
    </p:spTree>
    <p:extLst>
      <p:ext uri="{BB962C8B-B14F-4D97-AF65-F5344CB8AC3E}">
        <p14:creationId xmlns:p14="http://schemas.microsoft.com/office/powerpoint/2010/main" val="56116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r-Latn-R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r-Latn-RS"/>
          </a:p>
        </p:txBody>
      </p:sp>
      <p:sp>
        <p:nvSpPr>
          <p:cNvPr id="4" name="Date Placeholder 3"/>
          <p:cNvSpPr>
            <a:spLocks noGrp="1"/>
          </p:cNvSpPr>
          <p:nvPr>
            <p:ph type="dt" sz="half" idx="10"/>
          </p:nvPr>
        </p:nvSpPr>
        <p:spPr/>
        <p:txBody>
          <a:bodyPr/>
          <a:lstStyle/>
          <a:p>
            <a:fld id="{023B7FC6-FCB6-482F-855C-A8D908793F29}" type="datetime1">
              <a:rPr lang="sr-Latn-RS" smtClean="0"/>
              <a:t>15.12.2015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2032161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50D68971-57F9-4DA8-8818-2CB81EE659E7}" type="datetime1">
              <a:rPr lang="sr-Latn-RS" smtClean="0"/>
              <a:t>15.12.2015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414500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886F984-AF34-4ABE-946D-48C4227BDAF7}" type="datetime1">
              <a:rPr lang="sr-Latn-RS" smtClean="0"/>
              <a:t>15.12.2015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3576766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C1E2EA92-73A6-40F3-B4BD-C553E6047F19}" type="datetime1">
              <a:rPr lang="sr-Latn-RS" smtClean="0"/>
              <a:t>15.12.2015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44113528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r-Latn-R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041AA-7375-49F2-B8EC-D4D59716C7FE}" type="datetime1">
              <a:rPr lang="sr-Latn-RS" smtClean="0"/>
              <a:t>15.12.2015</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25930088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p:txBody>
          <a:bodyPr/>
          <a:lstStyle/>
          <a:p>
            <a:fld id="{B165CBFE-CEEF-482B-BF99-CB91C4539A8C}" type="datetime1">
              <a:rPr lang="sr-Latn-RS" smtClean="0"/>
              <a:t>15.12.2015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712218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r-Latn-R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8E176CDC-F7EE-4876-B9D0-D463BCC88E4F}" type="datetime1">
              <a:rPr lang="sr-Latn-RS" smtClean="0"/>
              <a:t>15.12.2015</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7584721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Date Placeholder 2"/>
          <p:cNvSpPr>
            <a:spLocks noGrp="1"/>
          </p:cNvSpPr>
          <p:nvPr>
            <p:ph type="dt" sz="half" idx="10"/>
          </p:nvPr>
        </p:nvSpPr>
        <p:spPr/>
        <p:txBody>
          <a:bodyPr/>
          <a:lstStyle/>
          <a:p>
            <a:fld id="{E93049A8-ACFB-4358-A016-EAE0A9EFBA7F}" type="datetime1">
              <a:rPr lang="sr-Latn-RS" smtClean="0"/>
              <a:t>15.12.2015</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1094689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7DE8-0079-4F70-A113-8512494CAD50}" type="datetime1">
              <a:rPr lang="sr-Latn-RS" smtClean="0"/>
              <a:t>15.12.2015</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19412990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r-Latn-R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D11DE-1406-42DA-9199-CD54BC24C261}" type="datetime1">
              <a:rPr lang="sr-Latn-RS" smtClean="0"/>
              <a:t>15.12.2015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42254602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r-Latn-R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220A4-B845-41B1-815C-1AC17E4F5BD4}" type="datetime1">
              <a:rPr lang="sr-Latn-RS" smtClean="0"/>
              <a:t>15.12.2015</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36482DD-122F-45A2-B630-FA3C16873A18}" type="slidenum">
              <a:rPr lang="sr-Latn-RS" smtClean="0"/>
              <a:t>‹#›</a:t>
            </a:fld>
            <a:endParaRPr lang="sr-Latn-RS"/>
          </a:p>
        </p:txBody>
      </p:sp>
    </p:spTree>
    <p:extLst>
      <p:ext uri="{BB962C8B-B14F-4D97-AF65-F5344CB8AC3E}">
        <p14:creationId xmlns:p14="http://schemas.microsoft.com/office/powerpoint/2010/main" val="3096084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FA808-3629-4987-8FF9-AB2367982019}" type="datetime1">
              <a:rPr lang="sr-Latn-RS" smtClean="0"/>
              <a:t>15.12.2015</a:t>
            </a:fld>
            <a:endParaRPr lang="sr-Latn-R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482DD-122F-45A2-B630-FA3C16873A18}" type="slidenum">
              <a:rPr lang="sr-Latn-RS" smtClean="0"/>
              <a:t>‹#›</a:t>
            </a:fld>
            <a:endParaRPr lang="sr-Latn-RS"/>
          </a:p>
        </p:txBody>
      </p:sp>
    </p:spTree>
    <p:extLst>
      <p:ext uri="{BB962C8B-B14F-4D97-AF65-F5344CB8AC3E}">
        <p14:creationId xmlns:p14="http://schemas.microsoft.com/office/powerpoint/2010/main" val="166151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9552" y="2395295"/>
            <a:ext cx="7772400" cy="1470025"/>
          </a:xfrm>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r>
              <a:rPr lang="en-US" dirty="0" smtClean="0">
                <a:solidFill>
                  <a:srgbClr val="C00000"/>
                </a:solidFill>
              </a:rPr>
              <a:t/>
            </a:r>
            <a:br>
              <a:rPr lang="en-US" dirty="0" smtClean="0">
                <a:solidFill>
                  <a:srgbClr val="C00000"/>
                </a:solidFill>
              </a:rPr>
            </a:b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PLATes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Ocr</a:t>
            </a:r>
            <a:r>
              <a:rPr lang="en-US" sz="2800" dirty="0" smtClean="0">
                <a:latin typeface="Times New Roman" panose="02020603050405020304" pitchFamily="18" charset="0"/>
                <a:cs typeface="Times New Roman" panose="02020603050405020304" pitchFamily="18" charset="0"/>
              </a:rPr>
              <a:t>)</a:t>
            </a:r>
            <a:endParaRPr lang="sr-Latn-RS" dirty="0">
              <a:solidFill>
                <a:srgbClr val="C00000"/>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539552" y="4941168"/>
            <a:ext cx="7560840" cy="1752600"/>
          </a:xfrm>
        </p:spPr>
        <p:txBody>
          <a:bodyPr>
            <a:normAutofit/>
          </a:bodyPr>
          <a:lstStyle/>
          <a:p>
            <a:pPr algn="l"/>
            <a:r>
              <a:rPr lang="en-US" dirty="0" err="1" smtClean="0">
                <a:solidFill>
                  <a:schemeClr val="tx1"/>
                </a:solidFill>
                <a:latin typeface="Times New Roman" panose="02020603050405020304" pitchFamily="18" charset="0"/>
                <a:cs typeface="Times New Roman" panose="02020603050405020304" pitchFamily="18" charset="0"/>
              </a:rPr>
              <a:t>Autori</a:t>
            </a:r>
            <a:r>
              <a:rPr lang="en-US" dirty="0" smtClean="0">
                <a:solidFill>
                  <a:schemeClr val="tx1"/>
                </a:solidFill>
                <a:latin typeface="Times New Roman" panose="02020603050405020304" pitchFamily="18" charset="0"/>
                <a:cs typeface="Times New Roman" panose="02020603050405020304" pitchFamily="18" charset="0"/>
              </a:rPr>
              <a:t>:				</a:t>
            </a:r>
            <a:r>
              <a:rPr lang="sr-Latn-R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Asistent</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sz="2400" dirty="0" err="1" smtClean="0">
                <a:solidFill>
                  <a:schemeClr val="tx1"/>
                </a:solidFill>
                <a:latin typeface="Times New Roman" panose="02020603050405020304" pitchFamily="18" charset="0"/>
                <a:cs typeface="Times New Roman" panose="02020603050405020304" pitchFamily="18" charset="0"/>
              </a:rPr>
              <a:t>Dejan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Uro</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evi</a:t>
            </a:r>
            <a:r>
              <a:rPr lang="sr-Latn-RS" sz="2400" dirty="0" smtClean="0">
                <a:solidFill>
                  <a:schemeClr val="tx1"/>
                </a:solidFill>
                <a:latin typeface="Times New Roman" panose="02020603050405020304" pitchFamily="18" charset="0"/>
                <a:cs typeface="Times New Roman" panose="02020603050405020304" pitchFamily="18" charset="0"/>
              </a:rPr>
              <a:t>ć</a:t>
            </a:r>
            <a:r>
              <a:rPr lang="en-US" sz="2400" dirty="0" smtClean="0">
                <a:solidFill>
                  <a:schemeClr val="tx1"/>
                </a:solidFill>
                <a:latin typeface="Times New Roman" panose="02020603050405020304" pitchFamily="18" charset="0"/>
                <a:cs typeface="Times New Roman" panose="02020603050405020304" pitchFamily="18" charset="0"/>
              </a:rPr>
              <a:t>  RA48\2012		</a:t>
            </a:r>
            <a:r>
              <a:rPr lang="sr-Latn-R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Andjeli</a:t>
            </a:r>
            <a:r>
              <a:rPr lang="sr-Latn-RS" sz="2400" dirty="0" smtClean="0">
                <a:solidFill>
                  <a:schemeClr val="tx1"/>
                </a:solidFill>
                <a:latin typeface="Times New Roman" panose="02020603050405020304" pitchFamily="18" charset="0"/>
                <a:cs typeface="Times New Roman" panose="02020603050405020304" pitchFamily="18" charset="0"/>
              </a:rPr>
              <a:t>ć Stefan</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Marko </a:t>
            </a:r>
            <a:r>
              <a:rPr lang="en-US" sz="2400" dirty="0" err="1" smtClean="0">
                <a:solidFill>
                  <a:schemeClr val="tx1"/>
                </a:solidFill>
                <a:latin typeface="Times New Roman" panose="02020603050405020304" pitchFamily="18" charset="0"/>
                <a:cs typeface="Times New Roman" panose="02020603050405020304" pitchFamily="18" charset="0"/>
              </a:rPr>
              <a:t>Stri</a:t>
            </a:r>
            <a:r>
              <a:rPr lang="sr-Latn-RS" sz="2400" dirty="0" smtClean="0">
                <a:solidFill>
                  <a:schemeClr val="tx1"/>
                </a:solidFill>
                <a:latin typeface="Times New Roman" panose="02020603050405020304" pitchFamily="18" charset="0"/>
                <a:cs typeface="Times New Roman" panose="02020603050405020304" pitchFamily="18" charset="0"/>
              </a:rPr>
              <a:t>š</a:t>
            </a:r>
            <a:r>
              <a:rPr lang="en-US" sz="2400" dirty="0" err="1" smtClean="0">
                <a:solidFill>
                  <a:schemeClr val="tx1"/>
                </a:solidFill>
                <a:latin typeface="Times New Roman" panose="02020603050405020304" pitchFamily="18" charset="0"/>
                <a:cs typeface="Times New Roman" panose="02020603050405020304" pitchFamily="18" charset="0"/>
              </a:rPr>
              <a:t>ko</a:t>
            </a:r>
            <a:r>
              <a:rPr lang="en-US" sz="2400" dirty="0" smtClean="0">
                <a:solidFill>
                  <a:schemeClr val="tx1"/>
                </a:solidFill>
                <a:latin typeface="Times New Roman" panose="02020603050405020304" pitchFamily="18" charset="0"/>
                <a:cs typeface="Times New Roman" panose="02020603050405020304" pitchFamily="18" charset="0"/>
              </a:rPr>
              <a:t>    RA61\2012</a:t>
            </a:r>
            <a:endParaRPr lang="sr-Latn-RS" sz="2400" dirty="0">
              <a:solidFill>
                <a:schemeClr val="tx1"/>
              </a:solidFill>
              <a:latin typeface="Times New Roman" panose="02020603050405020304" pitchFamily="18" charset="0"/>
              <a:cs typeface="Times New Roman" panose="02020603050405020304" pitchFamily="18" charset="0"/>
            </a:endParaRPr>
          </a:p>
        </p:txBody>
      </p:sp>
      <p:sp>
        <p:nvSpPr>
          <p:cNvPr id="9" name="Line 6"/>
          <p:cNvSpPr>
            <a:spLocks noChangeShapeType="1"/>
          </p:cNvSpPr>
          <p:nvPr/>
        </p:nvSpPr>
        <p:spPr bwMode="auto">
          <a:xfrm>
            <a:off x="611560" y="3865320"/>
            <a:ext cx="7416824" cy="0"/>
          </a:xfrm>
          <a:prstGeom prst="line">
            <a:avLst/>
          </a:prstGeom>
          <a:noFill/>
          <a:ln w="9525">
            <a:solidFill>
              <a:schemeClr val="tx1"/>
            </a:solidFill>
            <a:round/>
            <a:headEnd/>
            <a:tailEnd/>
          </a:ln>
        </p:spPr>
        <p:txBody>
          <a:bodyPr/>
          <a:lstStyle/>
          <a:p>
            <a:pPr algn="just"/>
            <a:endParaRPr lang="en-US" dirty="0"/>
          </a:p>
        </p:txBody>
      </p:sp>
      <p:sp>
        <p:nvSpPr>
          <p:cNvPr id="10" name="Line 6"/>
          <p:cNvSpPr>
            <a:spLocks noChangeShapeType="1"/>
          </p:cNvSpPr>
          <p:nvPr/>
        </p:nvSpPr>
        <p:spPr bwMode="auto">
          <a:xfrm>
            <a:off x="611560" y="2564904"/>
            <a:ext cx="7416824" cy="0"/>
          </a:xfrm>
          <a:prstGeom prst="line">
            <a:avLst/>
          </a:prstGeom>
          <a:noFill/>
          <a:ln w="9525">
            <a:solidFill>
              <a:schemeClr val="tx1"/>
            </a:solidFill>
            <a:round/>
            <a:headEnd/>
            <a:tailEnd/>
          </a:ln>
        </p:spPr>
        <p:txBody>
          <a:bodyPr/>
          <a:lstStyle/>
          <a:p>
            <a:pPr algn="just"/>
            <a:endParaRPr lang="en-US" dirty="0"/>
          </a:p>
        </p:txBody>
      </p:sp>
      <p:sp>
        <p:nvSpPr>
          <p:cNvPr id="12" name="Slide Number Placeholder 11"/>
          <p:cNvSpPr>
            <a:spLocks noGrp="1"/>
          </p:cNvSpPr>
          <p:nvPr>
            <p:ph type="sldNum" sz="quarter" idx="12"/>
          </p:nvPr>
        </p:nvSpPr>
        <p:spPr/>
        <p:txBody>
          <a:bodyPr/>
          <a:lstStyle/>
          <a:p>
            <a:fld id="{136482DD-122F-45A2-B630-FA3C16873A18}" type="slidenum">
              <a:rPr lang="sr-Latn-RS" smtClean="0"/>
              <a:t>1</a:t>
            </a:fld>
            <a:endParaRPr lang="sr-Latn-RS"/>
          </a:p>
        </p:txBody>
      </p:sp>
    </p:spTree>
    <p:extLst>
      <p:ext uri="{BB962C8B-B14F-4D97-AF65-F5344CB8AC3E}">
        <p14:creationId xmlns:p14="http://schemas.microsoft.com/office/powerpoint/2010/main" val="287562429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endParaRPr lang="sr-Latn-RS" sz="2200" dirty="0" smtClean="0">
              <a:latin typeface="Times New Roman" panose="02020603050405020304" pitchFamily="18" charset="0"/>
              <a:cs typeface="Times New Roman" panose="02020603050405020304" pitchFamily="18" charset="0"/>
            </a:endParaRPr>
          </a:p>
          <a:p>
            <a:pPr marL="0" indent="0">
              <a:buNone/>
            </a:pPr>
            <a:r>
              <a:rPr lang="sr-Latn-RS" sz="2200" dirty="0">
                <a:latin typeface="Times New Roman" panose="02020603050405020304" pitchFamily="18" charset="0"/>
                <a:cs typeface="Times New Roman" panose="02020603050405020304" pitchFamily="18" charset="0"/>
              </a:rPr>
              <a:t>	</a:t>
            </a: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10</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47628"/>
            <a:ext cx="2907800" cy="2907800"/>
          </a:xfrm>
          <a:prstGeom prst="rect">
            <a:avLst/>
          </a:prstGeom>
        </p:spPr>
      </p:pic>
      <p:sp>
        <p:nvSpPr>
          <p:cNvPr id="7" name="TextBox 6"/>
          <p:cNvSpPr txBox="1"/>
          <p:nvPr/>
        </p:nvSpPr>
        <p:spPr>
          <a:xfrm>
            <a:off x="465865" y="4507754"/>
            <a:ext cx="8208912" cy="369332"/>
          </a:xfrm>
          <a:prstGeom prst="rect">
            <a:avLst/>
          </a:prstGeom>
          <a:noFill/>
        </p:spPr>
        <p:txBody>
          <a:bodyPr wrap="square" rtlCol="0">
            <a:spAutoFit/>
          </a:bodyPr>
          <a:lstStyle/>
          <a:p>
            <a:pPr algn="ct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     Primer toka obrade slike i obuhvatanje samo bitnih podataka.</a:t>
            </a:r>
            <a:endParaRPr lang="sr-Latn-R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342" y="1340768"/>
            <a:ext cx="6469315" cy="4320481"/>
          </a:xfrm>
        </p:spPr>
      </p:pic>
      <p:sp>
        <p:nvSpPr>
          <p:cNvPr id="4" name="Slide Number Placeholder 3"/>
          <p:cNvSpPr>
            <a:spLocks noGrp="1"/>
          </p:cNvSpPr>
          <p:nvPr>
            <p:ph type="sldNum" sz="quarter" idx="12"/>
          </p:nvPr>
        </p:nvSpPr>
        <p:spPr/>
        <p:txBody>
          <a:bodyPr/>
          <a:lstStyle/>
          <a:p>
            <a:fld id="{136482DD-122F-45A2-B630-FA3C16873A18}" type="slidenum">
              <a:rPr lang="sr-Latn-RS" smtClean="0"/>
              <a:t>11</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8" name="TextBox 7"/>
          <p:cNvSpPr txBox="1"/>
          <p:nvPr/>
        </p:nvSpPr>
        <p:spPr>
          <a:xfrm>
            <a:off x="1871700" y="5733256"/>
            <a:ext cx="5400600" cy="369332"/>
          </a:xfrm>
          <a:prstGeom prst="rect">
            <a:avLst/>
          </a:prstGeom>
          <a:noFill/>
        </p:spPr>
        <p:txBody>
          <a:bodyPr wrap="square" rtlCol="0">
            <a:spAutoFit/>
          </a:bodyPr>
          <a:lstStyle/>
          <a:p>
            <a:pPr algn="ctr"/>
            <a:r>
              <a:rPr lang="sr-Latn-RS" dirty="0" smtClean="0">
                <a:latin typeface="Times New Roman" panose="02020603050405020304" pitchFamily="18" charset="0"/>
                <a:cs typeface="Times New Roman" panose="02020603050405020304" pitchFamily="18" charset="0"/>
              </a:rPr>
              <a:t>Primer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mogu</a:t>
            </a:r>
            <a:r>
              <a:rPr lang="sr-Latn-RS" dirty="0" smtClean="0">
                <a:latin typeface="Times New Roman" panose="02020603050405020304" pitchFamily="18" charset="0"/>
                <a:cs typeface="Times New Roman" panose="02020603050405020304" pitchFamily="18" charset="0"/>
              </a:rPr>
              <a:t>ćeg izgleda aplikacije</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704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b="1" u="sng" dirty="0" err="1" smtClean="0">
                <a:latin typeface="Times New Roman" panose="02020603050405020304" pitchFamily="18" charset="0"/>
                <a:cs typeface="Times New Roman" panose="02020603050405020304" pitchFamily="18" charset="0"/>
              </a:rPr>
              <a:t>Informacije</a:t>
            </a:r>
            <a:r>
              <a:rPr lang="en-US" b="1" u="sng"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 </a:t>
            </a:r>
            <a:r>
              <a:rPr lang="en-US" dirty="0" smtClean="0"/>
              <a:t>    </a:t>
            </a:r>
            <a:r>
              <a:rPr lang="sr-Latn-RS" sz="2800" dirty="0" smtClean="0">
                <a:latin typeface="Times New Roman" panose="02020603050405020304" pitchFamily="18" charset="0"/>
                <a:cs typeface="Times New Roman" panose="02020603050405020304" pitchFamily="18" charset="0"/>
              </a:rPr>
              <a:t>https</a:t>
            </a:r>
            <a:r>
              <a:rPr lang="sr-Latn-RS" sz="2800" dirty="0">
                <a:latin typeface="Times New Roman" panose="02020603050405020304" pitchFamily="18" charset="0"/>
                <a:cs typeface="Times New Roman" panose="02020603050405020304" pitchFamily="18" charset="0"/>
              </a:rPr>
              <a:t>://github.com/DejanUrosevic/SoftProjekat.git</a:t>
            </a:r>
          </a:p>
        </p:txBody>
      </p:sp>
      <p:sp>
        <p:nvSpPr>
          <p:cNvPr id="4" name="Slide Number Placeholder 3"/>
          <p:cNvSpPr>
            <a:spLocks noGrp="1"/>
          </p:cNvSpPr>
          <p:nvPr>
            <p:ph type="sldNum" sz="quarter" idx="12"/>
          </p:nvPr>
        </p:nvSpPr>
        <p:spPr/>
        <p:txBody>
          <a:bodyPr/>
          <a:lstStyle/>
          <a:p>
            <a:fld id="{136482DD-122F-45A2-B630-FA3C16873A18}" type="slidenum">
              <a:rPr lang="sr-Latn-RS" smtClean="0"/>
              <a:t>12</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6" name="Line 6"/>
          <p:cNvSpPr>
            <a:spLocks noChangeShapeType="1"/>
          </p:cNvSpPr>
          <p:nvPr/>
        </p:nvSpPr>
        <p:spPr bwMode="auto">
          <a:xfrm>
            <a:off x="619944" y="2708920"/>
            <a:ext cx="8208912" cy="0"/>
          </a:xfrm>
          <a:prstGeom prst="line">
            <a:avLst/>
          </a:prstGeom>
          <a:ln>
            <a:solidFill>
              <a:srgbClr val="00B0F0"/>
            </a:solidFill>
            <a:headEnd/>
            <a:tailEnd/>
          </a:ln>
        </p:spPr>
        <p:style>
          <a:lnRef idx="1">
            <a:schemeClr val="accent6"/>
          </a:lnRef>
          <a:fillRef idx="0">
            <a:schemeClr val="accent6"/>
          </a:fillRef>
          <a:effectRef idx="0">
            <a:schemeClr val="accent6"/>
          </a:effectRef>
          <a:fontRef idx="minor">
            <a:schemeClr val="tx1"/>
          </a:fontRef>
        </p:style>
        <p:txBody>
          <a:bodyPr/>
          <a:lstStyle/>
          <a:p>
            <a:pPr algn="just"/>
            <a:endParaRPr lang="en-US" dirty="0"/>
          </a:p>
        </p:txBody>
      </p:sp>
      <p:sp>
        <p:nvSpPr>
          <p:cNvPr id="7" name="Line 6"/>
          <p:cNvSpPr>
            <a:spLocks noChangeShapeType="1"/>
          </p:cNvSpPr>
          <p:nvPr/>
        </p:nvSpPr>
        <p:spPr bwMode="auto">
          <a:xfrm>
            <a:off x="619944" y="3501008"/>
            <a:ext cx="8208912" cy="0"/>
          </a:xfrm>
          <a:prstGeom prst="line">
            <a:avLst/>
          </a:prstGeom>
          <a:noFill/>
          <a:ln w="9525">
            <a:solidFill>
              <a:srgbClr val="00B0F0"/>
            </a:solidFill>
            <a:round/>
            <a:headEnd/>
            <a:tailEnd/>
          </a:ln>
        </p:spPr>
        <p:txBody>
          <a:bodyPr/>
          <a:lstStyle/>
          <a:p>
            <a:pPr algn="just"/>
            <a:endParaRPr lang="en-US" dirty="0"/>
          </a:p>
        </p:txBody>
      </p:sp>
    </p:spTree>
    <p:extLst>
      <p:ext uri="{BB962C8B-B14F-4D97-AF65-F5344CB8AC3E}">
        <p14:creationId xmlns:p14="http://schemas.microsoft.com/office/powerpoint/2010/main" val="2236453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norm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Motivacija</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000" dirty="0">
              <a:latin typeface="Times New Roman" panose="02020603050405020304" pitchFamily="18" charset="0"/>
              <a:cs typeface="Times New Roman" panose="02020603050405020304" pitchFamily="18" charset="0"/>
            </a:endParaRPr>
          </a:p>
          <a:p>
            <a:pPr marL="0" indent="0" algn="just">
              <a:buNone/>
            </a:pPr>
            <a:r>
              <a:rPr lang="sr-Latn-RS" sz="20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Optički senzori iz godine u godinu postaju jači i široko primenljivi na sve više praktičnih primera. Takvi sistemi ugrađeni u različite uređaje omogućavaju olakšavanje određenih poslova koji su ranije bili dosta naporni ili skoro nepraktični za obavljanje. Savremena tehnologija nudi sve više moguć</a:t>
            </a:r>
            <a:r>
              <a:rPr lang="en-US" sz="1800" dirty="0" err="1" smtClean="0">
                <a:latin typeface="Times New Roman" panose="02020603050405020304" pitchFamily="18" charset="0"/>
                <a:cs typeface="Times New Roman" panose="02020603050405020304" pitchFamily="18" charset="0"/>
              </a:rPr>
              <a:t>nosti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za</a:t>
            </a:r>
            <a:r>
              <a:rPr lang="sr-Latn-RS" sz="1800" dirty="0" smtClean="0">
                <a:latin typeface="Times New Roman" panose="02020603050405020304" pitchFamily="18" charset="0"/>
                <a:cs typeface="Times New Roman" panose="02020603050405020304" pitchFamily="18" charset="0"/>
              </a:rPr>
              <a:t> primen</a:t>
            </a:r>
            <a:r>
              <a:rPr lang="en-US" sz="1800" dirty="0" smtClean="0">
                <a:latin typeface="Times New Roman" panose="02020603050405020304" pitchFamily="18" charset="0"/>
                <a:cs typeface="Times New Roman" panose="02020603050405020304" pitchFamily="18" charset="0"/>
              </a:rPr>
              <a:t>u</a:t>
            </a:r>
            <a:r>
              <a:rPr lang="sr-Latn-RS" sz="1800" dirty="0" smtClean="0">
                <a:latin typeface="Times New Roman" panose="02020603050405020304" pitchFamily="18" charset="0"/>
                <a:cs typeface="Times New Roman" panose="02020603050405020304" pitchFamily="18" charset="0"/>
              </a:rPr>
              <a:t> ovih sistema.</a:t>
            </a:r>
          </a:p>
          <a:p>
            <a:pPr marL="0" indent="0" algn="just">
              <a:buNone/>
            </a:pPr>
            <a:r>
              <a:rPr lang="sr-Latn-RS" sz="1800" dirty="0" smtClean="0">
                <a:latin typeface="Times New Roman" panose="02020603050405020304" pitchFamily="18" charset="0"/>
                <a:cs typeface="Times New Roman" panose="02020603050405020304" pitchFamily="18" charset="0"/>
              </a:rPr>
              <a:t>Ovde će biti prikazani neki interesantni primeri sistema za prepoznavanje tablica automobila, od kojih će jedan i biti konkretno obrađen u ovom projektu. </a:t>
            </a:r>
          </a:p>
          <a:p>
            <a:pPr marL="0" indent="0" algn="just">
              <a:buNone/>
            </a:pPr>
            <a:r>
              <a:rPr lang="sr-Latn-RS" sz="1800" dirty="0" smtClean="0">
                <a:latin typeface="Times New Roman" panose="02020603050405020304" pitchFamily="18" charset="0"/>
                <a:cs typeface="Times New Roman" panose="02020603050405020304" pitchFamily="18" charset="0"/>
              </a:rPr>
              <a:t>Pre toga, biće ukratko objašnjen način na koji ovaj sistem funkcioniše.</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36482DD-122F-45A2-B630-FA3C16873A18}" type="slidenum">
              <a:rPr lang="sr-Latn-RS" smtClean="0"/>
              <a:t>2</a:t>
            </a:fld>
            <a:endParaRPr lang="sr-Latn-RS"/>
          </a:p>
        </p:txBody>
      </p:sp>
      <p:sp>
        <p:nvSpPr>
          <p:cNvPr id="6"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25989305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sr-Latn-RS" sz="2800" b="1" u="sng" dirty="0" smtClean="0">
                <a:latin typeface="Times New Roman" panose="02020603050405020304" pitchFamily="18" charset="0"/>
                <a:cs typeface="Times New Roman" panose="02020603050405020304" pitchFamily="18" charset="0"/>
              </a:rPr>
              <a:t>Primeri:</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Postoje razni primer korišćenja ovakvog sistema, a neki od njih su:</a:t>
            </a:r>
          </a:p>
          <a:p>
            <a:pPr marL="0" indent="0" algn="just">
              <a:buNone/>
            </a:pPr>
            <a:r>
              <a:rPr lang="sr-Latn-RS" sz="1800" dirty="0" smtClean="0">
                <a:latin typeface="Times New Roman" panose="02020603050405020304" pitchFamily="18" charset="0"/>
                <a:cs typeface="Times New Roman" panose="02020603050405020304" pitchFamily="18" charset="0"/>
              </a:rPr>
              <a:t>Sistemi na naplatnim rampama koje prepoznaju tablice, registarski broj prilikom ulaza na auto-put i prilikom izlaza, kamere na prelazima preko železničkih pruga da se ne prelazi preko spuštene rampe, policijski radari, kamere na semaforima koji slikaju tablice automobila koji su prešli kroz crveno svetlo, kontrola GSP-a nakon izlaženja sa stanice, čime se registruje vreme polaska sa stanice itd. </a:t>
            </a:r>
          </a:p>
          <a:p>
            <a:pPr marL="0" indent="0">
              <a:buNone/>
            </a:pPr>
            <a:endParaRPr lang="sr-Latn-RS" sz="2400" dirty="0" smtClean="0">
              <a:latin typeface="Times New Roman" panose="02020603050405020304" pitchFamily="18" charset="0"/>
              <a:cs typeface="Times New Roman" panose="02020603050405020304" pitchFamily="18" charset="0"/>
            </a:endParaRPr>
          </a:p>
          <a:p>
            <a:pPr marL="0" indent="0">
              <a:buNone/>
            </a:pPr>
            <a:endParaRPr lang="sr-Latn-RS" sz="2200" dirty="0" smtClean="0"/>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b="1" u="sng" dirty="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sr-Latn-RS" sz="2800" dirty="0" smtClean="0">
              <a:latin typeface="Times New Roman" panose="02020603050405020304" pitchFamily="18" charset="0"/>
              <a:cs typeface="Times New Roman" panose="02020603050405020304" pitchFamily="18" charset="0"/>
            </a:endParaRPr>
          </a:p>
          <a:p>
            <a:pPr marL="0" indent="0">
              <a:buNone/>
            </a:pPr>
            <a:endParaRPr lang="sr-Latn-RS" sz="2800" dirty="0" smtClean="0">
              <a:latin typeface="Times New Roman" panose="02020603050405020304" pitchFamily="18" charset="0"/>
              <a:cs typeface="Times New Roman" panose="02020603050405020304" pitchFamily="18" charset="0"/>
            </a:endParaRPr>
          </a:p>
          <a:p>
            <a:pPr marL="0" indent="0">
              <a:buNone/>
            </a:pPr>
            <a:r>
              <a:rPr lang="sr-Latn-R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3</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endParaRPr lang="en-US" sz="2800" dirty="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4</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1"/>
            <a:ext cx="4116201" cy="2243985"/>
          </a:xfrm>
          <a:prstGeom prst="rect">
            <a:avLst/>
          </a:prstGeom>
        </p:spPr>
      </p:pic>
      <p:sp>
        <p:nvSpPr>
          <p:cNvPr id="7" name="TextBox 6"/>
          <p:cNvSpPr txBox="1"/>
          <p:nvPr/>
        </p:nvSpPr>
        <p:spPr>
          <a:xfrm>
            <a:off x="4644008" y="2276871"/>
            <a:ext cx="4032448" cy="2308324"/>
          </a:xfrm>
          <a:prstGeom prst="rect">
            <a:avLst/>
          </a:prstGeom>
          <a:noFill/>
        </p:spPr>
        <p:txBody>
          <a:bodyPr wrap="square" rtlCol="0">
            <a:spAutoFit/>
          </a:bodyPr>
          <a:lstStyle/>
          <a:p>
            <a:pPr algn="just"/>
            <a:r>
              <a:rPr lang="sr-Latn-RS" dirty="0" smtClean="0">
                <a:latin typeface="Times New Roman" panose="02020603050405020304" pitchFamily="18" charset="0"/>
                <a:cs typeface="Times New Roman" panose="02020603050405020304" pitchFamily="18" charset="0"/>
              </a:rPr>
              <a:t>Sa slike radari B i C određuju brzinu kretanja vozila i ako je brzina viša od propisane za tu deonicu puta, kamere A i D će prepoznati registarske tablice vozila i to uputiti nadležnim organima.</a:t>
            </a:r>
            <a:endParaRPr lang="en-US" dirty="0" smtClean="0">
              <a:latin typeface="Times New Roman" panose="02020603050405020304" pitchFamily="18" charset="0"/>
              <a:cs typeface="Times New Roman" panose="02020603050405020304" pitchFamily="18" charset="0"/>
            </a:endParaRPr>
          </a:p>
          <a:p>
            <a:pPr algn="just"/>
            <a:r>
              <a:rPr lang="sr-Latn-RS" dirty="0" smtClean="0">
                <a:latin typeface="Times New Roman" panose="02020603050405020304" pitchFamily="18" charset="0"/>
                <a:cs typeface="Times New Roman" panose="02020603050405020304" pitchFamily="18" charset="0"/>
              </a:rPr>
              <a:t>Takođe, može se proveravati da li je za prepoznato vozilo uplaćena odgovarajuća vinjeta.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9301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sr-Latn-RS" sz="2800" b="1" u="sng" dirty="0" smtClean="0">
                <a:latin typeface="Times New Roman" panose="02020603050405020304" pitchFamily="18" charset="0"/>
                <a:cs typeface="Times New Roman" panose="02020603050405020304" pitchFamily="18" charset="0"/>
              </a:rPr>
              <a:t>:</a:t>
            </a:r>
            <a:r>
              <a:rPr lang="en-US" sz="2800" b="1" u="sng"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sr-Latn-RS" sz="2400" dirty="0">
              <a:latin typeface="Times New Roman" panose="02020603050405020304" pitchFamily="18" charset="0"/>
              <a:cs typeface="Times New Roman" panose="02020603050405020304" pitchFamily="18" charset="0"/>
            </a:endParaRP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5</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518033"/>
            <a:ext cx="3744416" cy="2243985"/>
          </a:xfrm>
          <a:prstGeom prst="rect">
            <a:avLst/>
          </a:prstGeom>
        </p:spPr>
      </p:pic>
      <p:sp>
        <p:nvSpPr>
          <p:cNvPr id="9" name="TextBox 8"/>
          <p:cNvSpPr txBox="1"/>
          <p:nvPr/>
        </p:nvSpPr>
        <p:spPr>
          <a:xfrm>
            <a:off x="4499992" y="2518033"/>
            <a:ext cx="4176464" cy="2031325"/>
          </a:xfrm>
          <a:prstGeom prst="rect">
            <a:avLst/>
          </a:prstGeom>
          <a:noFill/>
        </p:spPr>
        <p:txBody>
          <a:bodyPr wrap="square" rtlCol="0">
            <a:spAutoFit/>
          </a:bodyPr>
          <a:lstStyle/>
          <a:p>
            <a:pPr algn="just"/>
            <a:r>
              <a:rPr lang="en-US" dirty="0" err="1" smtClean="0">
                <a:latin typeface="Times New Roman" panose="02020603050405020304" pitchFamily="18" charset="0"/>
                <a:cs typeface="Times New Roman" panose="02020603050405020304" pitchFamily="18" charset="0"/>
              </a:rPr>
              <a:t>Prepoznavanje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tablice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naplatnoj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rampi</a:t>
            </a:r>
            <a:r>
              <a:rPr lang="sr-Latn-RS" dirty="0">
                <a:latin typeface="Times New Roman" panose="02020603050405020304" pitchFamily="18" charset="0"/>
                <a:cs typeface="Times New Roman" panose="02020603050405020304" pitchFamily="18" charset="0"/>
              </a:rPr>
              <a:t> </a:t>
            </a:r>
            <a:r>
              <a:rPr lang="sr-Latn-RS" dirty="0" smtClean="0">
                <a:latin typeface="Times New Roman" panose="02020603050405020304" pitchFamily="18" charset="0"/>
                <a:cs typeface="Times New Roman" panose="02020603050405020304" pitchFamily="18" charset="0"/>
              </a:rPr>
              <a:t>na autoputu ili na graničnom prelazu omogućava da sistem prepozna tablice prilikom ulaska na autoput i izlaska sa autoputa i omogući prikaz na kojoj deonici autoputa se to vozilo kretalo i sračuna cenu putarine na osnovu pređenog puta.</a:t>
            </a:r>
            <a:endParaRPr lang="sr-Latn-R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989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sr-Latn-RS" sz="2800" b="1" u="sng" dirty="0">
                <a:latin typeface="Times New Roman" panose="02020603050405020304" pitchFamily="18" charset="0"/>
                <a:cs typeface="Times New Roman" panose="02020603050405020304" pitchFamily="18" charset="0"/>
              </a:rPr>
              <a:t>Primeri:</a:t>
            </a:r>
            <a:r>
              <a:rPr lang="en-US" sz="2800" b="1" u="sng"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6</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4864"/>
            <a:ext cx="7162800" cy="2415540"/>
          </a:xfrm>
          <a:prstGeom prst="rect">
            <a:avLst/>
          </a:prstGeom>
        </p:spPr>
      </p:pic>
      <p:sp>
        <p:nvSpPr>
          <p:cNvPr id="9" name="TextBox 8"/>
          <p:cNvSpPr txBox="1"/>
          <p:nvPr/>
        </p:nvSpPr>
        <p:spPr>
          <a:xfrm>
            <a:off x="990600" y="4828735"/>
            <a:ext cx="7162800" cy="923330"/>
          </a:xfrm>
          <a:prstGeom prst="rect">
            <a:avLst/>
          </a:prstGeom>
          <a:noFill/>
        </p:spPr>
        <p:txBody>
          <a:bodyPr wrap="square" rtlCol="0">
            <a:spAutoFit/>
          </a:bodyPr>
          <a:lstStyle/>
          <a:p>
            <a:pPr algn="just"/>
            <a:r>
              <a:rPr lang="en-US" dirty="0" err="1" smtClean="0"/>
              <a:t>Princip</a:t>
            </a:r>
            <a:r>
              <a:rPr lang="en-US" dirty="0" smtClean="0"/>
              <a:t> </a:t>
            </a:r>
            <a:r>
              <a:rPr lang="en-US" dirty="0" err="1" smtClean="0"/>
              <a:t>rada</a:t>
            </a:r>
            <a:r>
              <a:rPr lang="en-US" dirty="0" smtClean="0"/>
              <a:t>, </a:t>
            </a:r>
            <a:r>
              <a:rPr lang="sr-Latn-RS" dirty="0" smtClean="0"/>
              <a:t>odnosno ideja prepoznavanja tablica na parkingu, čime se vodi evidencija o trenutku ulaska na parking, vremena zadržavanja tog vozila i sama naplata cene usluge parkinga prilikom izlaska.</a:t>
            </a:r>
            <a:endParaRPr lang="sr-Latn-RS" dirty="0"/>
          </a:p>
        </p:txBody>
      </p:sp>
    </p:spTree>
    <p:extLst>
      <p:ext uri="{BB962C8B-B14F-4D97-AF65-F5344CB8AC3E}">
        <p14:creationId xmlns:p14="http://schemas.microsoft.com/office/powerpoint/2010/main" val="3213549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sz="2800" b="1" u="sng" dirty="0" smtClean="0">
                <a:latin typeface="Times New Roman" panose="02020603050405020304" pitchFamily="18" charset="0"/>
                <a:cs typeface="Times New Roman" panose="02020603050405020304" pitchFamily="18" charset="0"/>
              </a:rPr>
              <a:t>PLATO – </a:t>
            </a:r>
            <a:r>
              <a:rPr lang="en-US" sz="2800" b="1" u="sng" dirty="0" err="1" smtClean="0">
                <a:latin typeface="Times New Roman" panose="02020603050405020304" pitchFamily="18" charset="0"/>
                <a:cs typeface="Times New Roman" panose="02020603050405020304" pitchFamily="18" charset="0"/>
              </a:rPr>
              <a:t>specifikacija</a:t>
            </a:r>
            <a:r>
              <a:rPr lang="en-US" sz="2800" b="1" u="sng" dirty="0" smtClean="0">
                <a:latin typeface="Times New Roman" panose="02020603050405020304" pitchFamily="18" charset="0"/>
                <a:cs typeface="Times New Roman" panose="02020603050405020304" pitchFamily="18" charset="0"/>
              </a:rPr>
              <a:t>:</a:t>
            </a: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Ideja</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se </a:t>
            </a:r>
            <a:r>
              <a:rPr lang="en-US" sz="1800" dirty="0" err="1" smtClean="0">
                <a:latin typeface="Times New Roman" panose="02020603050405020304" pitchFamily="18" charset="0"/>
                <a:cs typeface="Times New Roman" panose="02020603050405020304" pitchFamily="18" charset="0"/>
              </a:rPr>
              <a:t>zasniva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prethodno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navedenim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primerima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Konkretno</a:t>
            </a:r>
            <a:r>
              <a:rPr lang="en-US" sz="1800" dirty="0" smtClean="0">
                <a:latin typeface="Times New Roman" panose="02020603050405020304" pitchFamily="18" charset="0"/>
                <a:cs typeface="Times New Roman" panose="02020603050405020304" pitchFamily="18" charset="0"/>
              </a:rPr>
              <a:t>, ova </a:t>
            </a:r>
            <a:r>
              <a:rPr lang="en-US" sz="1800" dirty="0" err="1" smtClean="0">
                <a:latin typeface="Times New Roman" panose="02020603050405020304" pitchFamily="18" charset="0"/>
                <a:cs typeface="Times New Roman" panose="02020603050405020304" pitchFamily="18" charset="0"/>
              </a:rPr>
              <a:t>aplikacija</a:t>
            </a:r>
            <a:r>
              <a:rPr lang="en-US" sz="1800" dirty="0">
                <a:latin typeface="Times New Roman" panose="02020603050405020304" pitchFamily="18" charset="0"/>
                <a:cs typeface="Times New Roman" panose="02020603050405020304" pitchFamily="18" charset="0"/>
              </a:rPr>
              <a:t> </a:t>
            </a:r>
            <a:r>
              <a:rPr lang="sr-Latn-RS" sz="1800" dirty="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koristiti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tehnike</a:t>
            </a:r>
            <a:r>
              <a:rPr lang="en-US" sz="1800" dirty="0" smtClean="0">
                <a:latin typeface="Times New Roman" panose="02020603050405020304" pitchFamily="18" charset="0"/>
                <a:cs typeface="Times New Roman" panose="02020603050405020304" pitchFamily="18" charset="0"/>
              </a:rPr>
              <a:t> OCR-a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u</a:t>
            </a:r>
            <a:r>
              <a:rPr lang="sr-Latn-RS" sz="1800" dirty="0" smtClean="0">
                <a:latin typeface="Times New Roman" panose="02020603050405020304" pitchFamily="18" charset="0"/>
                <a:cs typeface="Times New Roman" panose="02020603050405020304" pitchFamily="18" charset="0"/>
              </a:rPr>
              <a:t>č</a:t>
            </a:r>
            <a:r>
              <a:rPr lang="en-US" sz="1800" dirty="0" err="1" smtClean="0">
                <a:latin typeface="Times New Roman" panose="02020603050405020304" pitchFamily="18" charset="0"/>
                <a:cs typeface="Times New Roman" panose="02020603050405020304" pitchFamily="18" charset="0"/>
              </a:rPr>
              <a:t>itane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prepoznavati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registarski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broj</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prevoznom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sredstvu</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osnovu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prepoznatih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karaktera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tablice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odre</a:t>
            </a:r>
            <a:r>
              <a:rPr lang="sr-Latn-RS" sz="1800" dirty="0" smtClean="0">
                <a:latin typeface="Times New Roman" panose="02020603050405020304" pitchFamily="18" charset="0"/>
                <a:cs typeface="Times New Roman" panose="02020603050405020304" pitchFamily="18" charset="0"/>
              </a:rPr>
              <a:t>đ</a:t>
            </a:r>
            <a:r>
              <a:rPr lang="en-US" sz="1800" dirty="0" err="1" smtClean="0">
                <a:latin typeface="Times New Roman" panose="02020603050405020304" pitchFamily="18" charset="0"/>
                <a:cs typeface="Times New Roman" panose="02020603050405020304" pitchFamily="18" charset="0"/>
              </a:rPr>
              <a:t>ivati</a:t>
            </a:r>
            <a:r>
              <a:rPr lang="en-US" sz="1800" dirty="0" smtClean="0">
                <a:latin typeface="Times New Roman" panose="02020603050405020304" pitchFamily="18" charset="0"/>
                <a:cs typeface="Times New Roman" panose="02020603050405020304" pitchFamily="18" charset="0"/>
              </a:rPr>
              <a:t> u </a:t>
            </a:r>
            <a:r>
              <a:rPr lang="en-US" sz="1800" dirty="0" err="1" smtClean="0">
                <a:latin typeface="Times New Roman" panose="02020603050405020304" pitchFamily="18" charset="0"/>
                <a:cs typeface="Times New Roman" panose="02020603050405020304" pitchFamily="18" charset="0"/>
              </a:rPr>
              <a:t>kom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regionu</a:t>
            </a:r>
            <a:r>
              <a:rPr lang="en-US" sz="1800" dirty="0" smtClean="0">
                <a:latin typeface="Times New Roman" panose="02020603050405020304" pitchFamily="18" charset="0"/>
                <a:cs typeface="Times New Roman" panose="02020603050405020304" pitchFamily="18" charset="0"/>
              </a:rPr>
              <a:t> je </a:t>
            </a:r>
            <a:r>
              <a:rPr lang="en-US" sz="1800" dirty="0" err="1" smtClean="0">
                <a:latin typeface="Times New Roman" panose="02020603050405020304" pitchFamily="18" charset="0"/>
                <a:cs typeface="Times New Roman" panose="02020603050405020304" pitchFamily="18" charset="0"/>
              </a:rPr>
              <a:t>tablica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izdata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en-US" sz="1800" dirty="0" err="1" smtClean="0">
                <a:latin typeface="Times New Roman" panose="02020603050405020304" pitchFamily="18" charset="0"/>
                <a:cs typeface="Times New Roman" panose="02020603050405020304" pitchFamily="18" charset="0"/>
              </a:rPr>
              <a:t>Korisniku</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ć</a:t>
            </a: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biti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dostupno</a:t>
            </a:r>
            <a:r>
              <a:rPr lang="en-US" sz="1800" dirty="0" smtClean="0">
                <a:latin typeface="Times New Roman" panose="02020603050405020304" pitchFamily="18" charset="0"/>
                <a:cs typeface="Times New Roman" panose="02020603050405020304" pitchFamily="18" charset="0"/>
              </a:rPr>
              <a:t> da </a:t>
            </a:r>
            <a:r>
              <a:rPr lang="en-US" sz="1800" dirty="0" err="1" smtClean="0">
                <a:latin typeface="Times New Roman" panose="02020603050405020304" pitchFamily="18" charset="0"/>
                <a:cs typeface="Times New Roman" panose="02020603050405020304" pitchFamily="18" charset="0"/>
              </a:rPr>
              <a:t>sam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izabere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sliku</a:t>
            </a:r>
            <a:r>
              <a:rPr lang="sr-Latn-RS" sz="1800" dirty="0" smtClean="0">
                <a:latin typeface="Times New Roman" panose="02020603050405020304" pitchFamily="18" charset="0"/>
                <a:cs typeface="Times New Roman" panose="02020603050405020304" pitchFamily="18" charset="0"/>
              </a:rPr>
              <a:t> sa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t>
            </a:r>
            <a:r>
              <a:rPr lang="sr-Latn-RS" sz="1800" dirty="0" smtClean="0">
                <a:latin typeface="Times New Roman" panose="02020603050405020304" pitchFamily="18" charset="0"/>
                <a:cs typeface="Times New Roman" panose="02020603050405020304" pitchFamily="18" charset="0"/>
              </a:rPr>
              <a:t>e</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eli</a:t>
            </a:r>
            <a:r>
              <a:rPr lang="sr-Latn-RS" sz="1800" dirty="0" smtClean="0">
                <a:latin typeface="Times New Roman" panose="02020603050405020304" pitchFamily="18" charset="0"/>
                <a:cs typeface="Times New Roman" panose="02020603050405020304" pitchFamily="18" charset="0"/>
              </a:rPr>
              <a:t> da se tablica prepozna.</a:t>
            </a:r>
            <a:r>
              <a:rPr lang="en-US" sz="1800" dirty="0" smtClean="0">
                <a:latin typeface="Times New Roman" panose="02020603050405020304" pitchFamily="18" charset="0"/>
                <a:cs typeface="Times New Roman" panose="02020603050405020304" pitchFamily="18" charset="0"/>
              </a:rPr>
              <a:t> </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Biće dostupna i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baza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podataka</a:t>
            </a:r>
            <a:r>
              <a:rPr lang="sr-Latn-RS"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koja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sadr</a:t>
            </a:r>
            <a:r>
              <a:rPr lang="sr-Latn-RS" sz="1800" dirty="0" smtClean="0">
                <a:latin typeface="Times New Roman" panose="02020603050405020304" pitchFamily="18" charset="0"/>
                <a:cs typeface="Times New Roman" panose="02020603050405020304" pitchFamily="18" charset="0"/>
              </a:rPr>
              <a:t>ž</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informacije</a:t>
            </a:r>
            <a:r>
              <a:rPr lang="en-US" sz="1800" dirty="0" smtClean="0">
                <a:latin typeface="Times New Roman" panose="02020603050405020304" pitchFamily="18" charset="0"/>
                <a:cs typeface="Times New Roman" panose="02020603050405020304" pitchFamily="18" charset="0"/>
              </a:rPr>
              <a:t> o </a:t>
            </a:r>
            <a:r>
              <a:rPr lang="en-US" sz="1800" dirty="0" err="1" smtClean="0">
                <a:latin typeface="Times New Roman" panose="02020603050405020304" pitchFamily="18" charset="0"/>
                <a:cs typeface="Times New Roman" panose="02020603050405020304" pitchFamily="18" charset="0"/>
              </a:rPr>
              <a:t>regionima</a:t>
            </a:r>
            <a:r>
              <a:rPr lang="sr-Latn-RS" sz="1800" dirty="0" smtClean="0">
                <a:latin typeface="Times New Roman" panose="02020603050405020304" pitchFamily="18" charset="0"/>
                <a:cs typeface="Times New Roman" panose="02020603050405020304" pitchFamily="18" charset="0"/>
              </a:rPr>
              <a:t> gde se mogu izdati tablice na teritoriji Republike Srbije.</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7</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36013790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a:xfrm>
            <a:off x="446856" y="1628800"/>
            <a:ext cx="8229600" cy="4525963"/>
          </a:xfrm>
        </p:spPr>
        <p:txBody>
          <a:bodyPr>
            <a:noAutofit/>
          </a:bodyPr>
          <a:lstStyle/>
          <a:p>
            <a:pPr marL="0" indent="0">
              <a:buNone/>
            </a:pPr>
            <a:r>
              <a:rPr lang="en-US" sz="2800" b="1" u="sng" dirty="0" err="1" smtClean="0">
                <a:latin typeface="Times New Roman" panose="02020603050405020304" pitchFamily="18" charset="0"/>
                <a:cs typeface="Times New Roman" panose="02020603050405020304" pitchFamily="18" charset="0"/>
              </a:rPr>
              <a:t>Koraci</a:t>
            </a:r>
            <a:r>
              <a:rPr lang="en-US" sz="2800" b="1" u="sng" dirty="0" smtClean="0">
                <a:latin typeface="Times New Roman" panose="02020603050405020304" pitchFamily="18" charset="0"/>
                <a:cs typeface="Times New Roman" panose="02020603050405020304" pitchFamily="18" charset="0"/>
              </a:rPr>
              <a:t> </a:t>
            </a:r>
            <a:r>
              <a:rPr lang="en-US" sz="2800" b="1" u="sng" dirty="0" err="1" smtClean="0">
                <a:latin typeface="Times New Roman" panose="02020603050405020304" pitchFamily="18" charset="0"/>
                <a:cs typeface="Times New Roman" panose="02020603050405020304" pitchFamily="18" charset="0"/>
              </a:rPr>
              <a:t>implementacije</a:t>
            </a:r>
            <a:r>
              <a:rPr lang="en-US" sz="2800" b="1" u="sng" dirty="0" smtClean="0">
                <a:latin typeface="Times New Roman" panose="02020603050405020304" pitchFamily="18" charset="0"/>
                <a:cs typeface="Times New Roman" panose="02020603050405020304" pitchFamily="18" charset="0"/>
              </a:rPr>
              <a:t>:</a:t>
            </a:r>
            <a:endParaRPr lang="sr-Latn-RS" sz="2800" b="1" u="sng" dirty="0" smtClean="0">
              <a:latin typeface="Times New Roman" panose="02020603050405020304" pitchFamily="18" charset="0"/>
              <a:cs typeface="Times New Roman" panose="02020603050405020304" pitchFamily="18" charset="0"/>
            </a:endParaRPr>
          </a:p>
          <a:p>
            <a:pPr marL="0" indent="0">
              <a:buNone/>
            </a:pPr>
            <a:endParaRPr lang="sr-Latn-RS" sz="2800" b="1" u="sng" dirty="0" smtClean="0">
              <a:latin typeface="Times New Roman" panose="02020603050405020304" pitchFamily="18" charset="0"/>
              <a:cs typeface="Times New Roman" panose="02020603050405020304" pitchFamily="18" charset="0"/>
            </a:endParaRPr>
          </a:p>
          <a:p>
            <a:pPr marL="0" indent="0" algn="just">
              <a:buNone/>
            </a:pPr>
            <a:r>
              <a:rPr lang="sr-Latn-RS" sz="16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Da bi se slika registarske </a:t>
            </a:r>
            <a:r>
              <a:rPr lang="sr-Latn-RS" sz="1800" dirty="0" smtClean="0">
                <a:latin typeface="Times New Roman" panose="02020603050405020304" pitchFamily="18" charset="0"/>
                <a:cs typeface="Times New Roman" panose="02020603050405020304" pitchFamily="18" charset="0"/>
              </a:rPr>
              <a:t>tablice</a:t>
            </a:r>
            <a:r>
              <a:rPr lang="vi-VN" sz="1800" dirty="0" smtClean="0">
                <a:latin typeface="Times New Roman" panose="02020603050405020304" pitchFamily="18" charset="0"/>
                <a:cs typeface="Times New Roman" panose="02020603050405020304" pitchFamily="18" charset="0"/>
              </a:rPr>
              <a:t> mogla očitati, potrebno ju je obraditi i pronaći sve znakove koji se onda prosleđuju u </a:t>
            </a:r>
            <a:r>
              <a:rPr lang="sr-Latn-RS" sz="1800" dirty="0" smtClean="0">
                <a:latin typeface="Times New Roman" panose="02020603050405020304" pitchFamily="18" charset="0"/>
                <a:cs typeface="Times New Roman" panose="02020603050405020304" pitchFamily="18" charset="0"/>
              </a:rPr>
              <a:t>sledeću </a:t>
            </a:r>
            <a:r>
              <a:rPr lang="vi-VN" sz="1800" dirty="0" smtClean="0">
                <a:latin typeface="Times New Roman" panose="02020603050405020304" pitchFamily="18" charset="0"/>
                <a:cs typeface="Times New Roman" panose="02020603050405020304" pitchFamily="18" charset="0"/>
              </a:rPr>
              <a:t>fazu. Obrada slika sastoji se od nekoliko koraka.</a:t>
            </a:r>
            <a:endParaRPr lang="sr-Latn-RS" sz="1800" dirty="0" smtClean="0">
              <a:latin typeface="Times New Roman" panose="02020603050405020304" pitchFamily="18" charset="0"/>
              <a:cs typeface="Times New Roman" panose="02020603050405020304" pitchFamily="18" charset="0"/>
            </a:endParaRPr>
          </a:p>
          <a:p>
            <a:pPr marL="0" indent="0" algn="just">
              <a:buNone/>
            </a:pPr>
            <a:r>
              <a:rPr lang="sr-Latn-RS" sz="1800" dirty="0" smtClean="0">
                <a:latin typeface="Times New Roman" panose="02020603050405020304" pitchFamily="18" charset="0"/>
                <a:cs typeface="Times New Roman" panose="02020603050405020304" pitchFamily="18" charset="0"/>
              </a:rPr>
              <a:t>Nakon početnog učitavanja slike, potrebno je odraditi Grayscale, kako bi pretvorili učitanu sliku u nijanse sive boje. Zbog mogućih senki na slici, potrebno  je odraditi  Adaptivni Threshold čime ćemo dobiti sliku u crno belim nijansama, što u mnogome olakšava dalji  posao preuzimanja podataka sa učitane tablice.</a:t>
            </a:r>
          </a:p>
          <a:p>
            <a:pPr marL="0" indent="0" algn="just">
              <a:buNone/>
            </a:pPr>
            <a:r>
              <a:rPr lang="sr-Latn-RS" sz="1800" dirty="0" smtClean="0">
                <a:latin typeface="Times New Roman" panose="02020603050405020304" pitchFamily="18" charset="0"/>
                <a:cs typeface="Times New Roman" panose="02020603050405020304" pitchFamily="18" charset="0"/>
              </a:rPr>
              <a:t>Na slici uvek postoji mogućnost prisustva šumova, odnosno različitih sitnih tačkica koji će smetati algoritmu za obradu slike da prepozna slova. Zbog toga je potrebno koristi tehnike Dilatacije i Erozije, koji će u određenoj meri otkoloniti ove probleme.</a:t>
            </a:r>
          </a:p>
          <a:p>
            <a:pPr marL="0" indent="0" algn="just">
              <a:buNone/>
            </a:pPr>
            <a:r>
              <a:rPr lang="sr-Latn-RS" sz="1800" dirty="0" smtClean="0">
                <a:latin typeface="Times New Roman" panose="02020603050405020304" pitchFamily="18" charset="0"/>
                <a:cs typeface="Times New Roman" panose="02020603050405020304" pitchFamily="18" charset="0"/>
              </a:rPr>
              <a:t>Kada je sve uspešno odrađeno, neophodno je prepoznati regione svakog slova i proslediti ih Neuronskoj mreži kako bi znala da ih prepozna.</a:t>
            </a:r>
          </a:p>
          <a:p>
            <a:pPr marL="0" indent="0">
              <a:buNone/>
            </a:pPr>
            <a:endParaRPr lang="sr-Latn-R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6482DD-122F-45A2-B630-FA3C16873A18}" type="slidenum">
              <a:rPr lang="sr-Latn-RS" smtClean="0"/>
              <a:t>8</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Tree>
    <p:extLst>
      <p:ext uri="{BB962C8B-B14F-4D97-AF65-F5344CB8AC3E}">
        <p14:creationId xmlns:p14="http://schemas.microsoft.com/office/powerpoint/2010/main" val="41036850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a:solidFill>
                  <a:srgbClr val="C00000"/>
                </a:solidFill>
                <a:latin typeface="Times New Roman" panose="02020603050405020304" pitchFamily="18" charset="0"/>
                <a:cs typeface="Times New Roman" panose="02020603050405020304" pitchFamily="18" charset="0"/>
              </a:rPr>
              <a:t>PLATO</a:t>
            </a:r>
            <a:endParaRPr lang="sr-Latn-RS" dirty="0"/>
          </a:p>
        </p:txBody>
      </p:sp>
      <p:sp>
        <p:nvSpPr>
          <p:cNvPr id="3" name="Content Placeholder 2"/>
          <p:cNvSpPr>
            <a:spLocks noGrp="1"/>
          </p:cNvSpPr>
          <p:nvPr>
            <p:ph idx="1"/>
          </p:nvPr>
        </p:nvSpPr>
        <p:spPr/>
        <p:txBody>
          <a:bodyPr/>
          <a:lstStyle/>
          <a:p>
            <a:pPr marL="0" indent="0">
              <a:buNone/>
            </a:pPr>
            <a:r>
              <a:rPr lang="en-US" sz="2800" b="1" u="sng" dirty="0" err="1" smtClean="0">
                <a:latin typeface="Times New Roman" panose="02020603050405020304" pitchFamily="18" charset="0"/>
                <a:cs typeface="Times New Roman" panose="02020603050405020304" pitchFamily="18" charset="0"/>
              </a:rPr>
              <a:t>DataSet</a:t>
            </a:r>
            <a:r>
              <a:rPr lang="en-US" sz="2800" b="1" u="sng" dirty="0" smtClean="0">
                <a:latin typeface="Times New Roman" panose="02020603050405020304" pitchFamily="18" charset="0"/>
                <a:cs typeface="Times New Roman" panose="02020603050405020304" pitchFamily="18" charset="0"/>
              </a:rPr>
              <a:t>:</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Za</a:t>
            </a:r>
            <a:r>
              <a:rPr lang="en-US" sz="1800" dirty="0" smtClean="0">
                <a:latin typeface="Times New Roman" panose="02020603050405020304" pitchFamily="18" charset="0"/>
                <a:cs typeface="Times New Roman" panose="02020603050405020304" pitchFamily="18" charset="0"/>
              </a:rPr>
              <a:t> </a:t>
            </a:r>
            <a:r>
              <a:rPr lang="sr-Latn-RS" sz="1800" dirty="0" smtClean="0">
                <a:latin typeface="Times New Roman" panose="02020603050405020304" pitchFamily="18" charset="0"/>
                <a:cs typeface="Times New Roman" panose="02020603050405020304" pitchFamily="18" charset="0"/>
              </a:rPr>
              <a:t>obučavanje neuronske mreže koristiće se alfabet specifičnog fonta koji je propisan zakonom za ispis tablica. 											</a:t>
            </a:r>
            <a:endParaRPr lang="sr-Latn-RS" sz="1800" dirty="0">
              <a:latin typeface="Times New Roman" panose="02020603050405020304" pitchFamily="18" charset="0"/>
              <a:cs typeface="Times New Roman" panose="02020603050405020304" pitchFamily="18" charset="0"/>
            </a:endParaRPr>
          </a:p>
          <a:p>
            <a:pPr marL="0" indent="0">
              <a:buNone/>
            </a:pPr>
            <a:endParaRPr lang="sr-Latn-RS" dirty="0"/>
          </a:p>
        </p:txBody>
      </p:sp>
      <p:sp>
        <p:nvSpPr>
          <p:cNvPr id="4" name="Slide Number Placeholder 3"/>
          <p:cNvSpPr>
            <a:spLocks noGrp="1"/>
          </p:cNvSpPr>
          <p:nvPr>
            <p:ph type="sldNum" sz="quarter" idx="12"/>
          </p:nvPr>
        </p:nvSpPr>
        <p:spPr/>
        <p:txBody>
          <a:bodyPr/>
          <a:lstStyle/>
          <a:p>
            <a:fld id="{136482DD-122F-45A2-B630-FA3C16873A18}" type="slidenum">
              <a:rPr lang="sr-Latn-RS" smtClean="0"/>
              <a:t>9</a:t>
            </a:fld>
            <a:endParaRPr lang="sr-Latn-RS"/>
          </a:p>
        </p:txBody>
      </p:sp>
      <p:sp>
        <p:nvSpPr>
          <p:cNvPr id="5" name="Line 6"/>
          <p:cNvSpPr>
            <a:spLocks noChangeShapeType="1"/>
          </p:cNvSpPr>
          <p:nvPr/>
        </p:nvSpPr>
        <p:spPr bwMode="auto">
          <a:xfrm>
            <a:off x="467544" y="1196752"/>
            <a:ext cx="8208912" cy="0"/>
          </a:xfrm>
          <a:prstGeom prst="line">
            <a:avLst/>
          </a:prstGeom>
          <a:noFill/>
          <a:ln w="9525">
            <a:solidFill>
              <a:schemeClr val="tx1"/>
            </a:solidFill>
            <a:round/>
            <a:headEnd/>
            <a:tailEnd/>
          </a:ln>
        </p:spPr>
        <p:txBody>
          <a:bodyPr/>
          <a:lstStyle/>
          <a:p>
            <a:pPr algn="just"/>
            <a:endParaRPr lang="en-US" dirty="0"/>
          </a:p>
        </p:txBody>
      </p:sp>
      <p:sp>
        <p:nvSpPr>
          <p:cNvPr id="7" name="TextBox 6"/>
          <p:cNvSpPr txBox="1"/>
          <p:nvPr/>
        </p:nvSpPr>
        <p:spPr>
          <a:xfrm>
            <a:off x="755576" y="4365104"/>
            <a:ext cx="7848872" cy="369332"/>
          </a:xfrm>
          <a:prstGeom prst="rect">
            <a:avLst/>
          </a:prstGeom>
          <a:noFill/>
        </p:spPr>
        <p:txBody>
          <a:bodyPr wrap="square" rtlCol="0">
            <a:spAutoFit/>
          </a:bodyPr>
          <a:lstStyle/>
          <a:p>
            <a:r>
              <a:rPr lang="sr-Latn-RS" dirty="0" smtClean="0"/>
              <a:t>		</a:t>
            </a:r>
            <a:endParaRPr lang="sr-Latn-R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402875"/>
            <a:ext cx="8676456" cy="2663121"/>
          </a:xfrm>
          <a:prstGeom prst="rect">
            <a:avLst/>
          </a:prstGeom>
        </p:spPr>
      </p:pic>
      <p:sp>
        <p:nvSpPr>
          <p:cNvPr id="9" name="TextBox 8"/>
          <p:cNvSpPr txBox="1"/>
          <p:nvPr/>
        </p:nvSpPr>
        <p:spPr>
          <a:xfrm>
            <a:off x="3059832" y="3995772"/>
            <a:ext cx="3888432" cy="369332"/>
          </a:xfrm>
          <a:prstGeom prst="rect">
            <a:avLst/>
          </a:prstGeom>
          <a:noFill/>
        </p:spPr>
        <p:txBody>
          <a:bodyPr wrap="square" rtlCol="0">
            <a:spAutoFit/>
          </a:bodyPr>
          <a:lstStyle/>
          <a:p>
            <a:r>
              <a:rPr lang="sr-Latn-RS" dirty="0" smtClean="0">
                <a:latin typeface="Times New Roman" panose="02020603050405020304" pitchFamily="18" charset="0"/>
                <a:cs typeface="Times New Roman" panose="02020603050405020304" pitchFamily="18" charset="0"/>
              </a:rPr>
              <a:t>Izgled obučavajućeg skupa</a:t>
            </a:r>
            <a:endParaRPr lang="sr-Latn-RS" dirty="0"/>
          </a:p>
        </p:txBody>
      </p:sp>
    </p:spTree>
    <p:extLst>
      <p:ext uri="{BB962C8B-B14F-4D97-AF65-F5344CB8AC3E}">
        <p14:creationId xmlns:p14="http://schemas.microsoft.com/office/powerpoint/2010/main" val="35579244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319</TotalTime>
  <Words>201</Words>
  <Application>Microsoft Office PowerPoint</Application>
  <PresentationFormat>On-screen Show (4:3)</PresentationFormat>
  <Paragraphs>83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PLATO (PLATes Ocr)</vt:lpstr>
      <vt:lpstr>PLATO</vt:lpstr>
      <vt:lpstr>PLATO</vt:lpstr>
      <vt:lpstr>PLATO</vt:lpstr>
      <vt:lpstr>PLATO</vt:lpstr>
      <vt:lpstr>PLATO</vt:lpstr>
      <vt:lpstr>PLATO</vt:lpstr>
      <vt:lpstr>PLATO</vt:lpstr>
      <vt:lpstr>PLATO</vt:lpstr>
      <vt:lpstr>PLATO</vt:lpstr>
      <vt:lpstr>PLATO</vt:lpstr>
      <vt:lpstr>PLATO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PLATO (PLATes Ocr)</dc:title>
  <dc:creator>Marko</dc:creator>
  <cp:lastModifiedBy>Marko</cp:lastModifiedBy>
  <cp:revision>82</cp:revision>
  <dcterms:created xsi:type="dcterms:W3CDTF">2015-12-04T12:55:15Z</dcterms:created>
  <dcterms:modified xsi:type="dcterms:W3CDTF">2015-12-15T19:56:37Z</dcterms:modified>
</cp:coreProperties>
</file>