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79" r:id="rId12"/>
    <p:sldId id="283" r:id="rId13"/>
    <p:sldId id="284" r:id="rId14"/>
    <p:sldId id="286" r:id="rId15"/>
    <p:sldId id="287" r:id="rId16"/>
    <p:sldId id="285" r:id="rId17"/>
    <p:sldId id="288" r:id="rId18"/>
    <p:sldId id="289" r:id="rId19"/>
    <p:sldId id="281" r:id="rId20"/>
    <p:sldId id="282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3" r:id="rId29"/>
    <p:sldId id="274" r:id="rId30"/>
    <p:sldId id="275" r:id="rId31"/>
    <p:sldId id="276" r:id="rId32"/>
    <p:sldId id="277" r:id="rId33"/>
    <p:sldId id="310" r:id="rId34"/>
    <p:sldId id="290" r:id="rId35"/>
    <p:sldId id="304" r:id="rId36"/>
    <p:sldId id="305" r:id="rId37"/>
    <p:sldId id="306" r:id="rId38"/>
    <p:sldId id="307" r:id="rId39"/>
    <p:sldId id="303" r:id="rId40"/>
    <p:sldId id="312" r:id="rId41"/>
    <p:sldId id="313" r:id="rId42"/>
    <p:sldId id="315" r:id="rId43"/>
    <p:sldId id="316" r:id="rId44"/>
    <p:sldId id="317" r:id="rId45"/>
    <p:sldId id="318" r:id="rId46"/>
    <p:sldId id="320" r:id="rId47"/>
    <p:sldId id="322" r:id="rId48"/>
    <p:sldId id="325" r:id="rId49"/>
    <p:sldId id="326" r:id="rId50"/>
    <p:sldId id="328" r:id="rId51"/>
    <p:sldId id="327" r:id="rId52"/>
    <p:sldId id="329" r:id="rId53"/>
    <p:sldId id="330" r:id="rId54"/>
    <p:sldId id="323" r:id="rId55"/>
    <p:sldId id="324" r:id="rId56"/>
    <p:sldId id="331" r:id="rId57"/>
    <p:sldId id="332" r:id="rId58"/>
    <p:sldId id="333" r:id="rId59"/>
    <p:sldId id="335" r:id="rId60"/>
    <p:sldId id="291" r:id="rId61"/>
    <p:sldId id="292" r:id="rId62"/>
    <p:sldId id="293" r:id="rId63"/>
    <p:sldId id="294" r:id="rId64"/>
    <p:sldId id="295" r:id="rId65"/>
    <p:sldId id="296" r:id="rId66"/>
    <p:sldId id="297" r:id="rId67"/>
    <p:sldId id="299" r:id="rId68"/>
    <p:sldId id="300" r:id="rId69"/>
    <p:sldId id="301" r:id="rId70"/>
    <p:sldId id="302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cument_Object_Model" TargetMode="External"/><Relationship Id="rId2" Type="http://schemas.openxmlformats.org/officeDocument/2006/relationships/hyperlink" Target="https://en.wikipedia.org/wiki/Same-origin_policy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Client-side_scripting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de_injection" TargetMode="Externa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inciple_of_least_privilege" TargetMode="Externa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howsecureismypassword.net/" TargetMode="External"/><Relationship Id="rId2" Type="http://schemas.openxmlformats.org/officeDocument/2006/relationships/hyperlink" Target="http://www.howtogeek.com/195430/how-to-create-a-strong-password-and-remember-it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</a:t>
            </a:r>
            <a:r>
              <a:rPr lang="en-US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Pretnji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sr-Latn-R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9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87153"/>
              </p:ext>
            </p:extLst>
          </p:nvPr>
        </p:nvGraphicFramePr>
        <p:xfrm>
          <a:off x="1039660" y="670561"/>
          <a:ext cx="7288061" cy="581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13802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2.0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Glavna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aplikacije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Omogućuje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prikaz widget-a za rad nad aplikacijom.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 za prikaz prihvaćenih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akata i 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Prikaz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podataka nakon pretrage.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45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348257"/>
              </p:ext>
            </p:extLst>
          </p:nvPr>
        </p:nvGraphicFramePr>
        <p:xfrm>
          <a:off x="1039660" y="670561"/>
          <a:ext cx="7288061" cy="230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13802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</a:t>
                      </a: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 za prikaz akata i amandmana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koji treba da se prihvate ili odbiju.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Prikaz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akata i amandmana koji su predloženi a nisu prihvaćeni ili odbijeni.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81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304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Resursi</a:t>
            </a:r>
            <a:endParaRPr lang="en-US" sz="2000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71379"/>
              </p:ext>
            </p:extLst>
          </p:nvPr>
        </p:nvGraphicFramePr>
        <p:xfrm>
          <a:off x="1039660" y="838199"/>
          <a:ext cx="7288061" cy="4499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Korisnici sistema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Pod ovim se podrazumeva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odbornik i predsednik skupštine.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45688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Detalji za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login odbornika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 kredencijali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koje će odbornik koristiti da se uloguje na sistem.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 čita sa baze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47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34274"/>
              </p:ext>
            </p:extLst>
          </p:nvPr>
        </p:nvGraphicFramePr>
        <p:xfrm>
          <a:off x="1039660" y="822843"/>
          <a:ext cx="7288061" cy="481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1.2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Detalji za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login predsednika 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 kredencijali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koje će predsednik skupštine koristiti da se uloguje na sistem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 startAt="5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 čita sa baze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1.3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Lične informacije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Aplikacija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će čuvati lične informacije registrovanih korisnika.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 čita sa baze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45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790502"/>
              </p:ext>
            </p:extLst>
          </p:nvPr>
        </p:nvGraphicFramePr>
        <p:xfrm>
          <a:off x="1039660" y="822843"/>
          <a:ext cx="7288061" cy="554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2.0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Akti i amandmani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Resursi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vezani za podatke sa kojima se radi.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Pregled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akata i amandaman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Sadržaće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resurse koji su vezani konkretne podatke akata i amandmana.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7.  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8.  Korisnik koji čita sa baze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14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17833"/>
              </p:ext>
            </p:extLst>
          </p:nvPr>
        </p:nvGraphicFramePr>
        <p:xfrm>
          <a:off x="1039660" y="822843"/>
          <a:ext cx="7288061" cy="2773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2.2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Predlog amandmana na već postojeći akt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??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 čita sa baze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19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134871"/>
              </p:ext>
            </p:extLst>
          </p:nvPr>
        </p:nvGraphicFramePr>
        <p:xfrm>
          <a:off x="1039660" y="822843"/>
          <a:ext cx="7288061" cy="588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3.0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Resursi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vezani sa sistem koji radi u pozadini.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Dostupnost sistema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 treba da bude dostupan svojim korisnicima tokom celog dana.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 čita sa baze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3.2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Sposobnost da izvršava upite nad bazom podataka radi čitanja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Sposobnost da izvršava bilio koju naredbu za selekciju nad bazom podataka i time dobije informacije koje su uskladištene u toj bazi podataka.</a:t>
                      </a:r>
                      <a:endParaRPr lang="sr-Latn-RS" sz="14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  </a:t>
                      </a: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7.  </a:t>
                      </a: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8.  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 čita sa baze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80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81258"/>
              </p:ext>
            </p:extLst>
          </p:nvPr>
        </p:nvGraphicFramePr>
        <p:xfrm>
          <a:off x="1039660" y="822843"/>
          <a:ext cx="7288061" cy="384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</a:t>
                      </a:r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Mogu</a:t>
                      </a: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ćnost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da se izvrši source-code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Izvršavanje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source-code na sistemu kao WEB server korisnik.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  WEB server korisnik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3.4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Sposobnost da izvršava naredbe radi čitanja/pisanja u bazu podataka</a:t>
                      </a:r>
                      <a:endParaRPr lang="sr-Latn-R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Sposobnost sistema da izvrši bilo koju naredbu nad podacima u bazi podataka i time menja sadržaj same baze podataka.</a:t>
                      </a:r>
                      <a:endParaRPr lang="sr-Latn-RS" sz="14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7. 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56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644627"/>
              </p:ext>
            </p:extLst>
          </p:nvPr>
        </p:nvGraphicFramePr>
        <p:xfrm>
          <a:off x="1039660" y="822843"/>
          <a:ext cx="7288061" cy="560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4.0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sajt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Resursi koji se odnose na web sajt sistema.</a:t>
                      </a:r>
                      <a:endParaRPr lang="sr-Latn-R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 sesija</a:t>
                      </a:r>
                      <a:endParaRPr lang="sr-Latn-R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Ovo</a:t>
                      </a:r>
                      <a:r>
                        <a:rPr lang="sr-Latn-RS" sz="14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je login sesija korisnika koji hoće da pristupi WEB sajtu.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može biti gradjanin, odbornik ili predsednik skupštine.</a:t>
                      </a:r>
                      <a:endParaRPr lang="sr-Latn-RS" sz="14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4.2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Pristup bazi podataka</a:t>
                      </a:r>
                      <a:endParaRPr lang="sr-Latn-R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Omogućava pristup</a:t>
                      </a:r>
                      <a:r>
                        <a:rPr lang="sr-Latn-RS" sz="14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celokupnoj bazi podataka, sa svim informacijama.</a:t>
                      </a:r>
                      <a:endParaRPr lang="sr-Latn-RS" sz="14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 WEB server korisnik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72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304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r>
              <a:rPr lang="sr-Latn-RS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Permisije</a:t>
            </a:r>
            <a:endParaRPr lang="en-US" sz="2000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750096"/>
              </p:ext>
            </p:extLst>
          </p:nvPr>
        </p:nvGraphicFramePr>
        <p:xfrm>
          <a:off x="894030" y="838200"/>
          <a:ext cx="7467600" cy="489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2667000"/>
                <a:gridCol w="3962400"/>
              </a:tblGrid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lang="en-US" sz="1400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Korisnik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je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konektovan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informacioni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grada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Novog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ali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nema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validne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kredencijale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ili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nije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ulogovan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2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US" sz="14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Korisnik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je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konektovan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informacioni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grada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Novog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validne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kredencijale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moze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da se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uloguje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3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 kredencijalima</a:t>
                      </a:r>
                      <a:endParaRPr lang="en-US" sz="14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Korisnik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je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konektovan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informaoni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grada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Novog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pokusava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da se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uloguje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pogrešnim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kredencijalima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4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Odbornik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Ulogovani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korisnik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može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da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predlaže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ili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povlači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predložene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akte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amandmane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usvojene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akte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49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985" y="152400"/>
            <a:ext cx="8229600" cy="1143000"/>
          </a:xfrm>
        </p:spPr>
        <p:txBody>
          <a:bodyPr>
            <a:normAutofit/>
          </a:bodyPr>
          <a:lstStyle/>
          <a:p>
            <a:r>
              <a:rPr lang="sr-Latn-RS" sz="4000" u="sng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Dekomponavanje aplikacije</a:t>
            </a:r>
            <a:endParaRPr lang="sr-Latn-RS" sz="4000" u="sng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9285" y="1295400"/>
            <a:ext cx="7239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Osnovne informacije o aplikaciji</a:t>
            </a:r>
          </a:p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Verzija aplikacije: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1.0</a:t>
            </a:r>
          </a:p>
          <a:p>
            <a:endParaRPr lang="sr-Latn-RS" b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Opis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informacioni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Treba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podrži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poslovne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predlaganje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povlačenje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usvajanje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rukovođenje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sednicom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eksterne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poslovne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pronalaženje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pregledanje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Uloge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  <a:p>
            <a:endParaRPr lang="sr-Latn-RS" dirty="0" smtClean="0"/>
          </a:p>
          <a:p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87697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679621"/>
              </p:ext>
            </p:extLst>
          </p:nvPr>
        </p:nvGraphicFramePr>
        <p:xfrm>
          <a:off x="914400" y="762000"/>
          <a:ext cx="7543800" cy="4063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819400"/>
                <a:gridCol w="4038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ID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Naziv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Opis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Verdana" panose="020B0604030504040204" pitchFamily="34" charset="0"/>
                        </a:rPr>
                        <a:t>5</a:t>
                      </a:r>
                      <a:endParaRPr lang="en-US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Predsednik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skupštine</a:t>
                      </a:r>
                      <a:endParaRPr lang="en-US" sz="1600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Ulogovani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korisnik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ista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prava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kao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odbornik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ali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može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da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prihvati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predložene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akte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amadmane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600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Verdana" panose="020B0604030504040204" pitchFamily="34" charset="0"/>
                        </a:rPr>
                        <a:t>6</a:t>
                      </a:r>
                      <a:endParaRPr lang="en-US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 Server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</a:t>
                      </a:r>
                      <a:endParaRPr lang="en-US" sz="1600" baseline="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koji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će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pozadini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izvršavati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kod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koji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predstavlja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aplikaciju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napisanu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nekom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programskom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jeziku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sr-Latn-RS" sz="1600" baseline="0" dirty="0" smtClean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kao i ulogu administratora baze.</a:t>
                      </a:r>
                      <a:endParaRPr lang="en-US" sz="1600" baseline="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471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Verdana" panose="020B0604030504040204" pitchFamily="34" charset="0"/>
                        </a:rPr>
                        <a:t>7</a:t>
                      </a:r>
                      <a:endParaRPr lang="en-US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koji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piše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čita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baze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podataka</a:t>
                      </a:r>
                      <a:endParaRPr lang="en-US" sz="1600" baseline="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uz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pomoć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kojeg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će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pisati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bazu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podataka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čitati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baze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podataka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Predstavljaće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pozadinsku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aplikaciju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</a:tr>
              <a:tr h="124714">
                <a:tc>
                  <a:txBody>
                    <a:bodyPr/>
                    <a:lstStyle/>
                    <a:p>
                      <a:pPr algn="ctr"/>
                      <a:r>
                        <a:rPr lang="sr-Latn-RS" baseline="0" dirty="0" smtClean="0">
                          <a:latin typeface="Verdana" panose="020B0604030504040204" pitchFamily="34" charset="0"/>
                        </a:rPr>
                        <a:t>8</a:t>
                      </a:r>
                      <a:endParaRPr lang="en-US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600" baseline="0" dirty="0" smtClean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 koji čita sa baze podataka</a:t>
                      </a:r>
                      <a:endParaRPr lang="en-US" sz="1600" baseline="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600" baseline="0" dirty="0" smtClean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 koji ima mogućnost samo čitanja sa baze podataka.</a:t>
                      </a:r>
                      <a:endParaRPr lang="en-US" sz="1600" baseline="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46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6266" y="361890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Korisničke funkcije (USE-CASE)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66" y="838200"/>
            <a:ext cx="7346515" cy="533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2800" y="6324599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1.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7896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 slike 1. se mogu videti korisničke funkcije informacionog sistema skupštine grada Novog Sada.</a:t>
            </a: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Svaki učesnik ima određene funkcije.</a:t>
            </a:r>
          </a:p>
          <a:p>
            <a:pPr algn="just"/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kojeg ujedno predstavljaju </a:t>
            </a:r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</a:t>
            </a:r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3" y="1981200"/>
            <a:ext cx="7346515" cy="4190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2.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911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Funkcije vezane samo za </a:t>
            </a:r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odbornika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kojeg ujedno predstavlja i </a:t>
            </a:r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3" y="1219200"/>
            <a:ext cx="7346515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3.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006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Funkcije vezane samo za </a:t>
            </a:r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predsednika skupštine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3" y="990600"/>
            <a:ext cx="7346515" cy="5257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4.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67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Sve navedene funkcionalnosti su podržane pomoću </a:t>
            </a:r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3" y="1143000"/>
            <a:ext cx="7346515" cy="510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5.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572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takođe podržava dodatne funkcije:</a:t>
            </a: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3" y="1066800"/>
            <a:ext cx="7346515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6.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5649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Istorijski arhiv grada Novog Sada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 sebi čuva sve dostupne akte i amandmane:</a:t>
            </a: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3" y="1219200"/>
            <a:ext cx="7346515" cy="495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7.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9417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Data flow </a:t>
            </a:r>
            <a:r>
              <a:rPr lang="en-US" sz="2000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diagrami</a:t>
            </a:r>
            <a:endParaRPr lang="en-US" sz="20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27775"/>
            <a:ext cx="7605890" cy="4520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9906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Dijagram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kretanje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trenutka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odgovora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aplikacije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</a:t>
            </a:r>
            <a:r>
              <a:rPr lang="en-U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8</a:t>
            </a:r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67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4" y="1524001"/>
            <a:ext cx="7543800" cy="487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3810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Dijagram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uloguju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slanje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kredencijala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Nakon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odgovora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Login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servisa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preusmerava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dalje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 aplikacije.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7140" y="6400801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</a:t>
            </a:r>
            <a:r>
              <a:rPr lang="en-US" sz="1400" dirty="0">
                <a:latin typeface="Century Schoolbook" panose="02040604050505020304" pitchFamily="18" charset="0"/>
                <a:cs typeface="Aharoni" panose="02010803020104030203" pitchFamily="2" charset="-79"/>
              </a:rPr>
              <a:t>9</a:t>
            </a:r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8803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"/>
            <a:ext cx="7391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dirty="0"/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da: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Pronalazi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usvojene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proceduri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metapodacima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tekstualnom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sadržaju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Pregleda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usvojene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proceduri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referencama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da: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Predlaže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Predlaže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Povlači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da: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Rukovodi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sednicom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usvajanje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načelu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pojedinostima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celini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Vlasnik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dokumenta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Učesnici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Kritičar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8077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662352" cy="510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4572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Dijagram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pokazuje tok podataka kada običan korisnik pristupi web aplikaciji i prikaz podataka koji se dobije sa baze.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</a:t>
            </a:r>
            <a:r>
              <a:rPr lang="en-U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10</a:t>
            </a:r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2170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8130"/>
            <a:ext cx="7538988" cy="4944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048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Dijagram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pokazuje tok podataka kada ulogovani odbornik zatraži resurse sa baze i kada želi da predloži novi amandman ili akt.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</a:t>
            </a:r>
            <a:r>
              <a:rPr lang="en-U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11</a:t>
            </a:r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4468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7774846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3810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Dijagram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 tok podataka kada se ulogovani predsednik skupštine obrati web aplikaciji i kada pregleda predložene amandmane ili akte i kada odlučuje da li će biti prihvaćeni ili ne.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</a:t>
            </a:r>
            <a:r>
              <a:rPr lang="en-U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12</a:t>
            </a:r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625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1" y="152400"/>
            <a:ext cx="8007784" cy="114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 err="1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</a:t>
            </a:r>
            <a:r>
              <a:rPr lang="sr-Latn-RS" sz="4000" u="sng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đivanje i rangiranje pretnji</a:t>
            </a:r>
            <a:endParaRPr lang="sr-Latn-RS" sz="4000" u="sng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1545125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poofing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251832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3985" y="152400"/>
            <a:ext cx="8229600" cy="114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 err="1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</a:t>
            </a:r>
            <a:r>
              <a:rPr lang="sr-Latn-RS" sz="4000" u="sng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đivanje i rangiranje pretnji</a:t>
            </a:r>
            <a:endParaRPr lang="sr-Latn-RS" sz="4000" u="sng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4485" y="1524000"/>
            <a:ext cx="784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Spoofing -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mogućnost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lažnog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naivnim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korisnicima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namerom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ukradu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kredencijali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poverljiv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just"/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Deli se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algn="just"/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E-mail spoofing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spoofing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URL spoofing</a:t>
            </a:r>
            <a:endParaRPr lang="sr-Latn-R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69039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85800"/>
            <a:ext cx="74676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E-mail spoofing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-zasnovan je na kreiranju lažne poruke i menjanja zaglavlja sama poruke kako bi se korisnik prevario. Mail koji stiže korisniku uglavnom je napisan tako da izgleda kao da je došao od poverljive osobe, a tekst ima neku važnost i mora se odraditi ono što piše kako se ne bi desila neka ozbiljna šteta (gubljenje lozinke, pražnjenje računa...)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Najbolji način za odbranu od ove vrste spoofing napada je da korisnici budu obazrivi kada dobiju čudne poruke i da pre nego što odu na linkove koji se nalaze u poruci provere o čemu se tačno radi i koliko su bezbedni.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962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85800"/>
            <a:ext cx="7467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Primeri za našu aplikaciju: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 može dobiti email poruku u kojoj će se pošiljalac predstaviti kao čovek od poverenja ili kao neko ko ima veće nadležnosti od njega tražeći da predlože neki akt ili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lvl="1" algn="just"/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 se desiti da odbornici dobiju email poruku u kojoj će biti link uz pomoć kojeg će se povući predloženi amandman ili akt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 skupštine može dobiti email poruku sa linkom kojim prihvata neke akte i amandmane, a da to prethodno nije izglasano.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63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74676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 spoofing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-sve što se radi na internetu radi se sa paketima, a svaki paket nosi adresu svog pošiljaoca. Ideja kod ove vrste spoofinga je da se stvore paketi sa lažnom adresom izvora i samim tim se zavara trag i sa tim mogu steći neovlašćeni pristup sistemu za autentifikaciju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Najbolji način da se sačuva od ove vrste spoofing napada je da se ruter dobro konfiguriše kako bi se pazilo koje pakete će primati,  enkripcija i autentifikacija.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743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URL spoofing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-predstavlja pokušaj da se URL neke zlonamerne stranice prikaže kao URL neke poznate stranice i samim tim zavara korisnik koji se napada. Ovaj napad se obično ugrađuje u E-mail spoofing napad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Najbolja zaštita od ovog napada je korišćenje najnovijih web pretraživača koji donose dosta poboljšanja i ispravki u domenu zaštite.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135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1" y="152400"/>
            <a:ext cx="8007784" cy="114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 err="1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</a:t>
            </a:r>
            <a:r>
              <a:rPr lang="sr-Latn-RS" sz="4000" u="sng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đivanje i rangiranje pretnji</a:t>
            </a:r>
            <a:endParaRPr lang="sr-Latn-RS" sz="4000" u="sng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545125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poofing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333811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ampering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13863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9285" y="304800"/>
            <a:ext cx="7239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Spoljne zavisnosti</a:t>
            </a:r>
          </a:p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radiće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Apache Tomcat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7.0.69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kojeg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pokretati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Windows  server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realizaciju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Back-end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Spring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4.2.6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skladištenje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NoSQL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MarkLogic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8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realizaciju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Front-end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AngularJS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1.5.5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 smtClean="0"/>
          </a:p>
          <a:p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383882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Tampering with data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maliciozno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menjanje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bez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autorizacije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Posledica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formatiranje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ubacivanje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malicioznih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mreznu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komunikaciju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neprimetna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promena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osetljivih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just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Najbolja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zaštita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da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osetljivi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podaci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izlažu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treba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kriptovati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kriptovane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smeštati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bazu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35021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7467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Primeri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našu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aplikaciju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algn="just"/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 se desiti neovlašćena promena akata ili amandmana i to na mestima gde napadačima odgovara kako bi mogli da izvode neke druge napade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 izazvati pad sistema i samim tim odlaganje rada i donošenje drugih akata i amandmana.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784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1" y="152400"/>
            <a:ext cx="8007784" cy="114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 err="1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</a:t>
            </a:r>
            <a:r>
              <a:rPr lang="sr-Latn-RS" sz="4000" u="sng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đivanje i rangiranje pretnji</a:t>
            </a:r>
            <a:endParaRPr lang="sr-Latn-RS" sz="4000" u="sng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545125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poofing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333811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ampering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32766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sz="2000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epudation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93727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7467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Repudiation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b="1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nepriznavanje</a:t>
            </a:r>
            <a:r>
              <a:rPr lang="en-US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b="1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poricanje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b="1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odbacivanje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lažno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)-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kojem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nemoguće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dokazati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određena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transakcija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između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dva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entiteta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stvarno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dogodila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priznavanje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eng.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Nonrepudiation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kojemu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postoje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nepobitni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dokazi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transakcija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između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dva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entiteta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stvarno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dogodila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just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Određene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transakcije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zahtevaju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priznavanja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npr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elektronsko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potpisivanje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dokumenata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elektronski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prenos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novca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kupovina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kreditnom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karticom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just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Cilj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nepriznavanjem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nemogućnost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dokazivanja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identiteta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zlonamernog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slučaju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autorizovanog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čak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neautorizovanog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just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nepriznavanjem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obično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vezuju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zlonamerne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aktivnosti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nemoguće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odrediti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počinio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obično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uključuju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zaobilaženje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prijavu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čak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izmene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sigurnosnim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logovima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bi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prikrio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identitet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napadača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Ovaj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čini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podatke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nevažećim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pogrešnim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još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gore). </a:t>
            </a:r>
            <a:endParaRPr lang="sr-Latn-R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76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7467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 primer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bi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vašem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email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promeniti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osetljive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maskom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jednog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vaših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nadređenih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firmi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Ove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pokazati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neprijatno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vašu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firmu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eventualno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dovesti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nepopravljive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štete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just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vrsta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prilično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postići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većina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e-mail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proveravaju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izlazni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email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validnost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Odbacivanje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poput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modifikacije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obično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počinju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Odbrana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vrste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stroga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provera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identiteta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Pored toga,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treba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logovanje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operativnog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Windows-a da bi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revizije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kakve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aktivnosti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8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685800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Primeri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našu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aplikaciju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Napadač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predložiti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predloženi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povlači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predložene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Napadač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načelu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pojedinostima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celini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24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1" y="152400"/>
            <a:ext cx="8007784" cy="114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 err="1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</a:t>
            </a:r>
            <a:r>
              <a:rPr lang="sr-Latn-RS" sz="4000" u="sng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đivanje i rangiranje pretnji</a:t>
            </a:r>
            <a:endParaRPr lang="sr-Latn-RS" sz="4000" u="sng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545125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poofing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333811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ampering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3247176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sz="2000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epudation</a:t>
            </a:r>
            <a:endParaRPr lang="sr-Latn-R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4252865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nformation disclosure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53985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018" y="1978461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Information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disclosure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objavljivanje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omogućava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napadaču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dobiju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vredne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just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Kompanije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državne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uglavnom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strahuju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mogućnosti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objavljivanja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osetljivih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tajnih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 information disclosure).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situacijama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organizovan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ciljem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špijuniranja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uticaja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komunikaciju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haker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umetne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"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osoba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sredini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 (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 in the middle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9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Izlistavanje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objavljivanje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informacija</a:t>
            </a:r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Izlistavanje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prikazuje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fajlova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index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fajl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indek.php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default.asp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određenom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sajta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primer,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zahteva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www.acunetix.com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bez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navođenja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fajla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web server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će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obraditi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ovaj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zahtev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vratiće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index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fajl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stvarni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sajt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će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pojaviti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Međutim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index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fajl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web server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će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vratiti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sadržaja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tog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Osim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toga,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treba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vidu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izlistavanje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zloupotrebljeno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korišćenjem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posebnih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zahteva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044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840" y="228600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Primeri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1.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administratori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nepravilno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konfigurišu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server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uopšte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time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omogućavaju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izlistavanje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Na primer,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administratori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konfigurišu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složena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podešavanja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bi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omogućilo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izlistavanje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pojedine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pod-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Nepravilna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konfiguracija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zadatka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dovede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neočekivane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neplanirane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mogućnosti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izlistavanja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sadrže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osetljive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4840" y="3352800"/>
            <a:ext cx="746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2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Čak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izlistavanje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onemogućeno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napadači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bi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otkriju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iskoriste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slabosti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će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rezultovati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izlistavanje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posebnih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Na primer,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Apache Tomcat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-a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nepravilno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rukovanje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bajtovaima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(% 00)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karakterima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kosom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crtom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'')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ostavljalo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prostor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izlistavanja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26793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831590"/>
              </p:ext>
            </p:extLst>
          </p:nvPr>
        </p:nvGraphicFramePr>
        <p:xfrm>
          <a:off x="1039660" y="685800"/>
          <a:ext cx="7288061" cy="598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610474"/>
                <a:gridCol w="222139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27006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HTTPS port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Informacioni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Skupstine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Novog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biće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dostupan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preko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TLS-a.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52198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Glavna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strana WEB aplikacije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Počena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informacionog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Novog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svim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korisnicima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39660" y="266403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Ulazne i izlazne tačke</a:t>
            </a:r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4145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840" y="22860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Primeri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3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Napadači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bi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otkriju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indekse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konteksta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keširanih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sadržanih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bazama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Na primer, Google-ova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keš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sadrži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istorijske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podatke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izlistavanja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omogućila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Takvi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podaci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omogućavaju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napadaču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dobije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potrebne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bez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iskoriste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ranjivosti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624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840" y="228600"/>
            <a:ext cx="7467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Primeri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šalje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zahtev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www.vulnweb.com/admin/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Odgovor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obuhvata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sadržaj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izlistavanja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administratora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vidi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Slici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    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Slika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gornjeg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izlistavanja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videti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u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/admin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pod-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nazivom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backup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dovoljno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napadač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izvede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52600"/>
            <a:ext cx="5850715" cy="313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97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840" y="609600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Očigledno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bile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namenjene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javnosti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međutim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zbog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greške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dovelo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otkrivanja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dostupne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javnosti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Osim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toga,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fajlovi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poput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ovih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sadrže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osetljive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korisnička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imena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adrese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kompletnu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strukturu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kataloga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operativnog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sajta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sr-Latn-R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131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840" y="609600"/>
            <a:ext cx="7467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Primeri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našu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aplikaciju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Napadač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otići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određen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URL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naše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dobiti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steći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uvid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strukturu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naše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Napadač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otići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određen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URL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naše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dobiti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čemu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među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njima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nalazi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fajl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backup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naše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lvl="1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Napadač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otići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određen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URL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naše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dobiti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čemu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među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njima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nalazi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fajl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sr-Latn-R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55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1" y="152400"/>
            <a:ext cx="8007784" cy="114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 err="1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</a:t>
            </a:r>
            <a:r>
              <a:rPr lang="sr-Latn-RS" sz="4000" u="sng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đivanje i rangiranje pretnji</a:t>
            </a:r>
            <a:endParaRPr lang="sr-Latn-RS" sz="4000" u="sng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3716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poofing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2098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ampering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31242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sz="2000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epudation</a:t>
            </a:r>
            <a:endParaRPr lang="sr-Latn-R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39624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nformation disclosure</a:t>
            </a:r>
            <a:endParaRPr lang="sr-Latn-RS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48768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enial of </a:t>
            </a:r>
            <a:r>
              <a:rPr lang="en-US" sz="2000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servise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8530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Deni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 </a:t>
            </a:r>
            <a:r>
              <a:rPr lang="sr-Latn-R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service 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sr-Latn-R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je napad na resurse kao što su server, aplikacija i servis sa ciljem da se spreči ili uspori opsluživanje njihovih pravih korisnik. Može nastati kada se žrtva optereti od strane jednog ili više računara. Međutim, može nastati i „nenamerno“ kao posledica ekspletacije resursa ili usled neefikasnosti koda.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Najčešći DoS napad je distribuirani DoS napad (DDoS) koji nastaje kada veliki broj računara istovremeno pristupa istom ciljnom resursu. Može nastati i kao posledica relativno istovremenog aktiviranja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war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programa koji su inficirali veliki broj računara i pristupaju istom resursu preko mreže.</a:t>
            </a:r>
          </a:p>
        </p:txBody>
      </p:sp>
    </p:spTree>
    <p:extLst>
      <p:ext uri="{BB962C8B-B14F-4D97-AF65-F5344CB8AC3E}">
        <p14:creationId xmlns:p14="http://schemas.microsoft.com/office/powerpoint/2010/main" val="1283143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7467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 se može javiti kao posledica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Unos od strane korisnika bez prikladne validacije 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npr. u numerici aplikacija računa vrednost nekog složenog izraza i algoritam za njegovo izračunavanje treba da se izvršava n puta. Ukoliko se ne ograniči da to n bude npr. 100, prilikom unosa 1000000 tada se troši znatno više resursa i usporava rad sistema i opsluživanje drugih korisnika.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Neadekvatno oslobađanje resursa 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npr. prilikom izuzetka se ne zatvara konekcija sa bazom tj. ako se ne rukuje pravilno sa connection pool  mehanizmom pa se nagomila prevelik broj otvorenih konekcija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Buffer overflow </a:t>
            </a:r>
            <a:r>
              <a:rPr lang="sr-Latn-R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kada korisnik unese veću količnu podataka od one što je dozvoljena. Da bi se to sprečilo,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eba 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proveravati veličinu unetih podataka i na klijentskoj i na serverskoj strani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931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Skladištenje </a:t>
            </a:r>
            <a:r>
              <a:rPr lang="sr-Latn-R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prevelike količine podataka u sesiju</a:t>
            </a:r>
            <a:r>
              <a:rPr lang="sr-Latn-R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nastaje kada se velika količina podataka npr. rezultat nekog upita nad bazom podataka smesti u sesiju. Može nastati i ako se na sesiju kače podaci a korisnik nije ulogvan što olakšava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napad.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Opterećenje sistema na aplikativnom nivou (HTTP)</a:t>
            </a:r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Kada napadač koristi GET metodu HTTP, tada se šalje veliki broj legitimnih GET zahteva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849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7467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Postoji nekoliko načina da se DoS napadi spreče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Korišćenjem hardvera koji će registrovati neuobičanje radnje i suspendovati sumnjiv pristup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Stalnom analizom koda i testiranjem performansi resursa odnosno njihove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izdržljivosti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Ograničiti veličinu dokumenta koji se mogu poslati na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Obezbediti veći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protok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Rezultate pretraga ne kačiti na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sesiju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Ograničiti broj rezultata pretrage koji se isporučuju korisniku u jednoj interakciji.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Isključiti UDP i ograničiti na koje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portove 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Validirati unete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podatke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956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1" y="152400"/>
            <a:ext cx="8007784" cy="114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 err="1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</a:t>
            </a:r>
            <a:r>
              <a:rPr lang="sr-Latn-RS" sz="4000" u="sng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đivanje i rangiranje pretnji</a:t>
            </a:r>
            <a:endParaRPr lang="sr-Latn-RS" sz="4000" u="sng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3716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poofing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2098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ampering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31242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sz="2000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epudation</a:t>
            </a:r>
            <a:endParaRPr lang="sr-Latn-R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39624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nformation disclosure</a:t>
            </a:r>
            <a:endParaRPr lang="sr-Latn-RS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48768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enial of </a:t>
            </a:r>
            <a:r>
              <a:rPr lang="en-US" sz="2000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servise</a:t>
            </a:r>
            <a:endParaRPr lang="sr-Latn-R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57912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levation of privilege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78898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00421"/>
              </p:ext>
            </p:extLst>
          </p:nvPr>
        </p:nvGraphicFramePr>
        <p:xfrm>
          <a:off x="1039660" y="685800"/>
          <a:ext cx="7288061" cy="5496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664754"/>
                <a:gridCol w="21671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27006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1.2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korisnicima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kako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bi se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ulogovali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dobili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odredjene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52198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1.2.1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Funkcija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preuzima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iz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upoređuje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ih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podacima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se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nalaze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u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bazi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17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381000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Elevation</a:t>
            </a:r>
            <a:r>
              <a:rPr lang="sr-Latn-RS" sz="6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ŠTA??? </a:t>
            </a:r>
            <a:endParaRPr lang="sr-Latn-R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396663"/>
            <a:ext cx="46228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6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981200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Narušavanje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povlastica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sr-Latn-R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elevation of privilege 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privilege escalation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zasniva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eksploataciji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bug-a,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rupe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dizajnu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previdu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konfiguraciji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operatvinog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da bi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doslo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normalnim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okolnostima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nedostupne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Gore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navedeno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posledicu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stvore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privilegije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autorizovanih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sistemskih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projektanta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čime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izvršavati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nedozvoljene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0806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92729"/>
            <a:ext cx="7162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Narušavanje povlastica</a:t>
            </a:r>
            <a:r>
              <a:rPr lang="sr-Latn-R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javlja u dva oblika:</a:t>
            </a:r>
            <a:endParaRPr lang="sr-Latn-R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762000"/>
            <a:ext cx="6477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sr-Latn-R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</a:t>
            </a:r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Vertikalno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povećanje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povlastica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Vertical privilege </a:t>
            </a:r>
            <a:r>
              <a:rPr lang="en-US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escalation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sr-Latn-R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privilege elevation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situaciju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kada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manje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povlastica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funkcijama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sadržaju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rezervisani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većom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povlasticom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Postoje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razni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primeri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ovakvih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situacija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Glavna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ideja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zasniva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tome da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nivoima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često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predpostavlja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će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uvek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biti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snabdevena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informacijama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odgovaraju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njenoj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specifikaciji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često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proveravaju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odnosno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potvrđuju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sr-Latn-RS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1.1</a:t>
            </a:r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XSS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Cross-Site-Scripting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kod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koga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ideja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napadač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obori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sigurnosni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model web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pretraživača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zaobiđe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kontrolu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najčešće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to </a:t>
            </a:r>
            <a:r>
              <a:rPr lang="en-US" sz="16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polisa</a:t>
            </a:r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zajedničkog</a:t>
            </a:r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porekla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same-origin policy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onemogućava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stranica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DOM </a:t>
            </a:r>
            <a:r>
              <a:rPr lang="en-US" sz="1600" i="1" u="sng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stablu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prve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stranice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ubaci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zarazan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kod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600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client-side-script</a:t>
            </a:r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izvršava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korisnikovom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pretraživaču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time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dovede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gore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navedene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situacije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pristupanje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manipulacija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resursima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nisu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dozvoljeni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manjom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povlasticom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endParaRPr lang="sr-Latn-R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99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762000"/>
            <a:ext cx="6477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1.2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Shell injection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zasniva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potvrđena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prosledi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izvršna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komanda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dovesti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mogućnosti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napadača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manipuliše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akcijama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prava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1.3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Često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termin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Jailbreaking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odnosi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sposobnost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‘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pobegne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zatvora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gde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zatvor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razne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kontrole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operativnog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ostalih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ovakav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slučaj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našoj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navesti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situacija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običan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dakle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odobrena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prava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usvajanje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povlačenje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predlaganje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18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09600"/>
            <a:ext cx="7627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28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Ooh nee, ima li rešenja za ovako nesto??</a:t>
            </a:r>
            <a:endParaRPr lang="sr-Latn-R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7627088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304800"/>
            <a:ext cx="6477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Mogućih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strategija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ublažavanje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ovakvih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nekoliko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Principle of least privilege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koga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svaki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korisnici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potrebni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rad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funkcionisanje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Omogućiti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odradti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klijentskoj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serverskoj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odnosno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potvrda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šalju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Shell injection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Onemogućiti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korišćenje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skripti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pretraživača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pre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korišćenja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napisane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omogućavaju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funkcionisanje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bez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korišćenja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kakvih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client-side-scripts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9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304800"/>
            <a:ext cx="647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sr-Latn-RS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 firewall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postavlja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određena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pravila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HTTP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konverzaciji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Na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ovaj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način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pravilo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konfigurisan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prepoznati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blokirati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XSS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Čak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ide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korak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omogućavajući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prepoznaju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uočavaju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nepoznati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šabloni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79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609600"/>
            <a:ext cx="5003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28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Pheuh, sad se lakše diše...</a:t>
            </a:r>
            <a:endParaRPr lang="sr-Latn-R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696" y="1238250"/>
            <a:ext cx="47879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7300" y="1524000"/>
            <a:ext cx="6477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Horizontalno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povećanje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povlastica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u="dotted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Horizontal privilege escalation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situaciju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običan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funkcijama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sadržaju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običnog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Često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mnogo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lakše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običnog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sistemskim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odnosno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pravima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admina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nekoliko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razloga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to, 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onaj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glavni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ljudska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bezobzirnost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nezainteresovanost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obična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glupost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potrošiti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ogromne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svote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novca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razviti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genijalne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ljudski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faktor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ipak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najviše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utiče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celokupan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7300" y="571175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Nažalost, ima još toga...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762000"/>
            <a:ext cx="6477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2.1.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Predvidive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očigledne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pogodljive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lozinke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lozinka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password, 123456789, qwerty,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asdfgh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itd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.)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2.2. 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Predvidivi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HTTP Cookie-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2.3. 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krađa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HTTP Cookie-ja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2.4.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vidljiv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URL-u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2.5. </a:t>
            </a:r>
            <a:r>
              <a:rPr lang="en-U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Session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fixation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gde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nakon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krađe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postavlja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čime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dobije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tog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 primer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našoj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navesti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situacija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način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preuzme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kontrolu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čak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čime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dobija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dodatne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mogućnosti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manipluaciju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64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529205"/>
              </p:ext>
            </p:extLst>
          </p:nvPr>
        </p:nvGraphicFramePr>
        <p:xfrm>
          <a:off x="1039660" y="685800"/>
          <a:ext cx="7288061" cy="5496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27006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1.3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za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pretragu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akata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svim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korisnicima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aplikacije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52198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</a:t>
                      </a:r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pretrage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Funkcija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koja preuzima kredencijale iz forme i na osnovu tih podataka traži akte ili amandmane.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13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762000"/>
            <a:ext cx="647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Mogućih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strategija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ublažavanje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ovakvih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nekoliko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Prilikom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kreiranja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lozinka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barem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maštovit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upotrebiti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u="sng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pravila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kreiranje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lozinki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u="sng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merenje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jačine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lozinke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TLS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prilikom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HTTP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komunikacije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Istražiti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postojeća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proverena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rešenja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12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28542"/>
              </p:ext>
            </p:extLst>
          </p:nvPr>
        </p:nvGraphicFramePr>
        <p:xfrm>
          <a:off x="1039660" y="670561"/>
          <a:ext cx="7288061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1380236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1.4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 za predlaga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nj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 akata i 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 dostupna ulogovanim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odbornicima i predsedniku 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1.4.1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predlaganja akata i 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Funkcija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koja će na osnovu podataka iz forme napraviti validan akt ili amandman i poslati ga na prihvatanje ili odbijanje.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1.5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 za povlačenje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predloženih akata ili amandmana.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 dostupna ulogovanim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odbornicima i predsedniku skupštine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48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52025"/>
              </p:ext>
            </p:extLst>
          </p:nvPr>
        </p:nvGraphicFramePr>
        <p:xfrm>
          <a:off x="1039660" y="670561"/>
          <a:ext cx="7288061" cy="541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1380236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1.5.1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za povlačenje akata ili amandmana.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Funkcija koja će iz liste predloženih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akata ili amandmana omogućiti poništavanje istih.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1.6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 za prihvatanje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predloženih akata ili 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 dostupna 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predsedniku skupštine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1.6.1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za prihvatanje akata ili amandmana.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Funkcija koja će iz liste predloženih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akata ili amandmana omogućiti prihvatanje istih.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2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411</TotalTime>
  <Words>3461</Words>
  <Application>Microsoft Office PowerPoint</Application>
  <PresentationFormat>On-screen Show (4:3)</PresentationFormat>
  <Paragraphs>533</Paragraphs>
  <Slides>70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Apex</vt:lpstr>
      <vt:lpstr>Model Pretnji  </vt:lpstr>
      <vt:lpstr>Dekomponavanje aplikacije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Pretnji  </dc:title>
  <dc:creator>Marko</dc:creator>
  <cp:lastModifiedBy>Marko</cp:lastModifiedBy>
  <cp:revision>323</cp:revision>
  <dcterms:created xsi:type="dcterms:W3CDTF">2006-08-16T00:00:00Z</dcterms:created>
  <dcterms:modified xsi:type="dcterms:W3CDTF">2016-05-16T16:42:53Z</dcterms:modified>
</cp:coreProperties>
</file>