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83" r:id="rId13"/>
    <p:sldId id="284" r:id="rId14"/>
    <p:sldId id="286" r:id="rId15"/>
    <p:sldId id="287" r:id="rId16"/>
    <p:sldId id="285" r:id="rId17"/>
    <p:sldId id="288" r:id="rId18"/>
    <p:sldId id="289" r:id="rId19"/>
    <p:sldId id="281" r:id="rId20"/>
    <p:sldId id="282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3" r:id="rId29"/>
    <p:sldId id="274" r:id="rId30"/>
    <p:sldId id="275" r:id="rId31"/>
    <p:sldId id="276" r:id="rId32"/>
    <p:sldId id="277" r:id="rId33"/>
    <p:sldId id="290" r:id="rId34"/>
    <p:sldId id="304" r:id="rId35"/>
    <p:sldId id="305" r:id="rId36"/>
    <p:sldId id="306" r:id="rId37"/>
    <p:sldId id="307" r:id="rId38"/>
    <p:sldId id="308" r:id="rId39"/>
    <p:sldId id="309" r:id="rId40"/>
    <p:sldId id="303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9" r:id="rId49"/>
    <p:sldId id="300" r:id="rId50"/>
    <p:sldId id="301" r:id="rId51"/>
    <p:sldId id="30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42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_Object_Model" TargetMode="External"/><Relationship Id="rId2" Type="http://schemas.openxmlformats.org/officeDocument/2006/relationships/hyperlink" Target="https://en.wikipedia.org/wiki/Same-origin_policy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lient-side_scripting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de_injection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inciple_of_least_privilege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howsecureismypassword.net/" TargetMode="External"/><Relationship Id="rId2" Type="http://schemas.openxmlformats.org/officeDocument/2006/relationships/hyperlink" Target="http://www.howtogeek.com/195430/how-to-create-a-strong-password-and-remember-i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Pretnji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sr-Latn-R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87153"/>
              </p:ext>
            </p:extLst>
          </p:nvPr>
        </p:nvGraphicFramePr>
        <p:xfrm>
          <a:off x="1039660" y="670561"/>
          <a:ext cx="7288061" cy="581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Glavna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Omogućuje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prikaz widget-a za rad nad aplikacijom.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prikaz prihvaćenih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Prikaz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podataka nakon pretrage.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45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48257"/>
              </p:ext>
            </p:extLst>
          </p:nvPr>
        </p:nvGraphicFramePr>
        <p:xfrm>
          <a:off x="1039660" y="670561"/>
          <a:ext cx="7288061" cy="230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prikaz akata i amandmana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koji treba da se prihvate ili odbiju.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Prikaz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amandmana koji su predloženi a nisu prihvaćeni ili odbijeni.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Resursi</a:t>
            </a:r>
            <a:endParaRPr lang="en-US" sz="2000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71379"/>
              </p:ext>
            </p:extLst>
          </p:nvPr>
        </p:nvGraphicFramePr>
        <p:xfrm>
          <a:off x="1039660" y="838199"/>
          <a:ext cx="7288061" cy="449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 sistema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Pod ovim se podrazumeva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odbornik i predsednik skupštine.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45688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Detalji za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login odbornika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kredencijali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koje će odbornik koristiti da se uloguje na sistem.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4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34274"/>
              </p:ext>
            </p:extLst>
          </p:nvPr>
        </p:nvGraphicFramePr>
        <p:xfrm>
          <a:off x="1039660" y="822843"/>
          <a:ext cx="7288061" cy="481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Detalji za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login predsednika 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kredencijali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koje će predsednik skupštine koristiti da se uloguje na sistem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Lične informacije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će čuvati lične informacije registrovanih korisnika.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90502"/>
              </p:ext>
            </p:extLst>
          </p:nvPr>
        </p:nvGraphicFramePr>
        <p:xfrm>
          <a:off x="1039660" y="822843"/>
          <a:ext cx="7288061" cy="554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Akti i amandmani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vezani za podatke sa kojima se radi.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Pregled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amandaman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Sadržaće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resurse koji su vezani konkretne podatke akata i amandmana.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 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  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7833"/>
              </p:ext>
            </p:extLst>
          </p:nvPr>
        </p:nvGraphicFramePr>
        <p:xfrm>
          <a:off x="1039660" y="822843"/>
          <a:ext cx="7288061" cy="277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Predlog amandmana na već postojeći akt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??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1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34871"/>
              </p:ext>
            </p:extLst>
          </p:nvPr>
        </p:nvGraphicFramePr>
        <p:xfrm>
          <a:off x="1039660" y="822843"/>
          <a:ext cx="7288061" cy="588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vezani sa sistem koji radi u pozadini.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Dostupnost sistema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 treba da bude dostupan svojim korisnicima tokom celog dana.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upite nad bazom podataka radi čitanja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bilio koju naredbu za selekciju nad bazom podataka i time dobije informacije koje su uskladištene u toj bazi podataka.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  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81258"/>
              </p:ext>
            </p:extLst>
          </p:nvPr>
        </p:nvGraphicFramePr>
        <p:xfrm>
          <a:off x="1039660" y="822843"/>
          <a:ext cx="7288061" cy="384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Mogu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ćnost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da se izvrši source-code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Izvršavanje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source-code na sistemu kao WEB server korisnik.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 WEB server korisnik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3.4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naredbe radi čitanja/pisanja u bazu podataka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sistema da izvrši bilo koju naredbu nad podacima u bazi podataka i time menja sadržaj same baze podataka.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56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44627"/>
              </p:ext>
            </p:extLst>
          </p:nvPr>
        </p:nvGraphicFramePr>
        <p:xfrm>
          <a:off x="1039660" y="822843"/>
          <a:ext cx="7288061" cy="560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sajt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 koji se odnose na web sajt sistema.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sesija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Ovo</a:t>
                      </a: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je login sesija korisnika koji hoće da pristupi WEB sajtu.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može biti gradjanin, odbornik ili predsednik skupštine.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Pristup bazi podataka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Omogućava pristup</a:t>
                      </a: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celokupnoj bazi podataka, sa svim informacijama.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WEB server korisnik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7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Permisije</a:t>
            </a:r>
            <a:endParaRPr lang="en-US" sz="2000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50096"/>
              </p:ext>
            </p:extLst>
          </p:nvPr>
        </p:nvGraphicFramePr>
        <p:xfrm>
          <a:off x="894030" y="838200"/>
          <a:ext cx="7467600" cy="489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667000"/>
                <a:gridCol w="3962400"/>
              </a:tblGrid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lang="en-US" sz="1400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informacioni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nema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validne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nije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2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informacioni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validne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moze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se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uloguje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3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 kredencijalima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pokusava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se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uloguje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pogrešnim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Odbornik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predlaže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povlači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predložene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amandmane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usvojene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49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85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Dekomponavanje aplikacije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285" y="1295400"/>
            <a:ext cx="7239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Osnovne informacije o aplikaciji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Verzija aplikacije: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1.0</a:t>
            </a:r>
          </a:p>
          <a:p>
            <a:endParaRPr lang="sr-Latn-RS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Opis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informacioni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podrži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predlaganje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rukovođenje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eksterne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pronalaženje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87697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79621"/>
              </p:ext>
            </p:extLst>
          </p:nvPr>
        </p:nvGraphicFramePr>
        <p:xfrm>
          <a:off x="914400" y="762000"/>
          <a:ext cx="7543800" cy="4063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8194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Naziv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Opis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5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Predsednik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skupštine</a:t>
                      </a:r>
                      <a:endParaRPr lang="en-US" sz="1600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ista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prava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kao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odbornik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prihvati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predložene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amadmane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6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Server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pozadini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izvršavati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kod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predstavlja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aplikaciju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napisanu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nekom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programskom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jeziku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kao i ulogu administratora baze.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471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7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piše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čita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uz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pomoć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kojeg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pisati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čitati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Predstavljaće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pozadinsku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aplikaciju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124714">
                <a:tc>
                  <a:txBody>
                    <a:bodyPr/>
                    <a:lstStyle/>
                    <a:p>
                      <a:pPr algn="ctr"/>
                      <a:r>
                        <a:rPr lang="sr-Latn-RS" baseline="0" dirty="0" smtClean="0">
                          <a:latin typeface="Verdana" panose="020B0604030504040204" pitchFamily="34" charset="0"/>
                        </a:rPr>
                        <a:t>8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 koji čita sa baze podataka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 koji ima mogućnost samo čitanja sa baze podataka.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4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6266" y="36189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Korisničke funkcije (USE-CASE)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66" y="838200"/>
            <a:ext cx="7346515" cy="533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2800" y="632459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1.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89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 slike 1. se mogu videti korisničke funkcije informacionog sistema skupštine grada Novog Sada.</a:t>
            </a: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Svaki učesnik ima određene funkcije.</a:t>
            </a: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kojeg ujedno predstavljaju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981200"/>
            <a:ext cx="7346515" cy="4190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2.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91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 vezane samo za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kojeg ujedno predstavlja i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219200"/>
            <a:ext cx="734651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3.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0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 vezane samo za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predsednika skupštine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990600"/>
            <a:ext cx="7346515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4.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Sve navedene funkcionalnosti su podržane pomoću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143000"/>
            <a:ext cx="7346515" cy="510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5.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57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takođe podržava dodatne funkcije: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066800"/>
            <a:ext cx="734651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6.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64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Istorijski arhiv grada Novog Sada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sebi čuva sve dostupne akte i amandmane: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219200"/>
            <a:ext cx="7346515" cy="495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7.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9417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Data flow 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diagrami</a:t>
            </a:r>
            <a:endParaRPr lang="en-US" sz="20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7775"/>
            <a:ext cx="7605890" cy="4520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9906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kretanje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trenutka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aplikacije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8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7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" y="1524001"/>
            <a:ext cx="75438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uloguju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slanje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kredencijala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Nakon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Login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servisa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preusmerava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 aplikacije.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40080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>
                <a:latin typeface="Century Schoolbook" panose="02040604050505020304" pitchFamily="18" charset="0"/>
                <a:cs typeface="Aharoni" panose="02010803020104030203" pitchFamily="2" charset="-79"/>
              </a:rPr>
              <a:t>9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80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91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metapodacima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tekstualnom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načelu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pojedinostima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Vlasnik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dokumenta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Učesnici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Kritičar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807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62352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57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pokazuje tok podataka kada običan korisnik pristupi web aplikaciji i prikaz podataka koji se dobije sa baze.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10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170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8130"/>
            <a:ext cx="7538988" cy="4944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pokazuje tok podataka kada ulogovani odbornik zatraži resurse sa baze i kada želi da predloži novi amandman ili akt.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11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46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4846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 tok podataka kada se ulogovani predsednik skupštine obrati web aplikaciji i kada pregleda predložene amandmane ili akte i kada odlučuje da li će biti prihvaćeni ili ne.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12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25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985" y="152400"/>
            <a:ext cx="8229600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485" y="1524000"/>
            <a:ext cx="7848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Spoofing -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lažnog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predstavljanja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naivnim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korisnicima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namerom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ukradu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kredencijali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poverljiv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 se </a:t>
            </a: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/>
            <a:endParaRPr lang="en-US" sz="2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E-mail spoofing</a:t>
            </a:r>
            <a:r>
              <a:rPr lang="sr-Latn-R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</a:t>
            </a:r>
            <a:r>
              <a:rPr lang="sr-Latn-R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spoofing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 spoofing</a:t>
            </a:r>
            <a:endParaRPr lang="sr-Latn-R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9039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746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E-mail spoofing</a:t>
            </a:r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-zasnovan je na kreiranju lažne poruke i menjanja zaglavlja sama poruke kako bi se korisnik prevario. Mail koji stiže korisniku uglavnom je napisan tako da izgleda kao da je došao od poverljive osobe, a tekst ima neku važnost i mora se odraditi ono što piše kako se ne bi desila neka ozbiljna šteta (gubljenje lozinke, pražnjenje računa...)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Najbolji način za odbranu od ove vrste spoofing napada je da korisnici budu obazrivi kada dobiju čudne poruke i da pre nego što odu na linkove koji se nalaze u poruci provere o čemu se tačno radi i koliko su bezbedni.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62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746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 za našu aplikaciju: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 može dobiti email poruku u kojoj će se pošiljalac predstaviti kao čovek od poverenja ili kao neko ko ima veće nadležnosti od njega tražeći da predlože neki akt ili </a:t>
            </a:r>
            <a:r>
              <a:rPr lang="sr-Latn-R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 se desiti da odbornici dobiju email poruku u kojoj će biti link uz pomoć kojeg će se povući predloženi amandman ili akt.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 skupštine može dobiti email poruku sa linkom kojim prihvata neke akte i amandmane, a da to prethodno nije izglasano.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35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spoofing</a:t>
            </a:r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-sve što se radi na internetu radi se sa paketima, a svaki paket nosi adresu svog pošiljaoca. Ideja kod ove vrste spoofinga je da se stvore paketi sa lažnom adresom izvora i samim tim se zavara trag i sa tim mogu steći neovlašćeni pristup sistemu za autentifikaciju</a:t>
            </a:r>
            <a:r>
              <a:rPr lang="sr-Latn-R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Najbolji način da se sačuva od ove vrste spoofing napada je da se ruter dobro konfiguriše kako bi se pazilo koje pakete će primati,  enkripcija i autentifikacija.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43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 spoofing</a:t>
            </a:r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-predstavlja pokušaj da se URL neke zlonamerne stranice prikaže kao URL neke poznate stranice i samim tim zavara korisnik koji se napada. Ovaj napad se obično ugrađuje u E-mail spoofing napad</a:t>
            </a:r>
            <a:r>
              <a:rPr lang="sr-Latn-R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Najbolja zaštita od ovog napada je korišćenje najnovijih web pretraživača koji donose dosta poboljšanja i ispravki u domenu zaštite.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35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Tampering with data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maliciozno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menjanje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bez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autorizacije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Posledica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formatiranje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diska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ubacivanje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malicioznih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mreznu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komunikaciju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neprimetna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promena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osetljivih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Najbolja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zaštita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ovog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da se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osetljivi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podaci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izlažu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direktno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ih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kriptovati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kriptovane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smeštati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bazu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9609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našu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/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 se desiti neovlašćena promena akata ili amandmana i to na mestima gde napadačima odgovara kako bi mogli da izvode neke druge napade.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sr-Latn-R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 izazvati pad sistema i samim tim odlaganje rada i donošenje drugih akata i amandmana.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4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285" y="3048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Spoljne zavisnosti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Apache Tomcat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7.0.69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pokretati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Windows  server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Back-end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4.2.6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skladištenje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NoSQL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MarkLogic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8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Front-end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AngularJS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1.5.5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383882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524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levation of privilege</a:t>
            </a:r>
            <a:endParaRPr lang="sr-Latn-R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138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810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Elevation</a:t>
            </a:r>
            <a:r>
              <a:rPr lang="sr-Latn-RS" sz="6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ŠTA??? </a:t>
            </a:r>
            <a:endParaRPr lang="sr-Latn-R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96663"/>
            <a:ext cx="4622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9812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Narušavanje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sr-Latn-R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elevation of privilege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privilege escalation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zasniva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eksploataciji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bug-a,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rupe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dizajnu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previdu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operatvinog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da bi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normalnim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okolnostima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nedostupne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Gore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navedeno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posledicu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stvore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privilegije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autorizovanih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sistemskih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projektanta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izvršavati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nedozvoljene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080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92729"/>
            <a:ext cx="7162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Narušavanje povlastica</a:t>
            </a:r>
            <a:r>
              <a:rPr lang="sr-Latn-R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javlja u dva oblika:</a:t>
            </a:r>
            <a:endParaRPr lang="sr-Latn-R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762000"/>
            <a:ext cx="6477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sr-Latn-R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Vertikalno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povećanje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Vertical privilege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privilege elevation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funkcijama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rezervisani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većom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povlasticom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ovakvih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Glavna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zasniva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tome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nivoima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predpostavlja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uvek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snabdevena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informacijama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odgovaraju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njenoj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specifikaciji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proveravaju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odnosno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potvrđuju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1.1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XSS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Cross-Site-Scripting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koga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obori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sigurnosni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model web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pretraživača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zaobiđe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kontrolu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najčešće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to </a:t>
            </a:r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polisa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zajedničkog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porekla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same-origin policy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onemogućava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stranica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DOM </a:t>
            </a:r>
            <a:r>
              <a:rPr lang="en-US" sz="1600" i="1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stablu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prve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stranice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ubaci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zarazan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client-side-script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izvršava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korisnikovom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pretraživaču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time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gore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navedene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pristupanje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manipulacija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nisu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dozvoljeni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manjom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9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762000"/>
            <a:ext cx="6477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1.2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Shell injection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zasniva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potvrđena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prosledi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izvršna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komanda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manipuliše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1.3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Jailbreaking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sposobnost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‘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pobegne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zatvora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zatvor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kontrole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ostalih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ovakav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slučaj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dakle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odobrena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predlaganje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9600"/>
            <a:ext cx="7627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Ooh nee, ima li rešenja za ovako nesto??</a:t>
            </a:r>
            <a:endParaRPr lang="sr-Latn-R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62708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647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Mogućih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strategija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ublažavanje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nekoliko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Principle of least privilege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svaki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korisnici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potrebni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rad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funkcionisanje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Omogućiti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odradti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klijentskoj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serverskoj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potvrda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šalju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Shell injection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Onemogućiti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skripti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pretraživača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pre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napisane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omogućavaju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funkcionisanje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bez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client-side-scripts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9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647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sr-Latn-RS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firewall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HTTP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konverzaciji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Na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pravilo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konfigurisan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prepoznati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blokirati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XSS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ide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omogućavajući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prepoznaju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uočavaju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nepoznati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šabloni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9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609600"/>
            <a:ext cx="5003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Pheuh, sad se lakše diše...</a:t>
            </a:r>
            <a:endParaRPr lang="sr-Latn-R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96" y="1238250"/>
            <a:ext cx="4787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300" y="1524000"/>
            <a:ext cx="6477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Horizontalno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povećanje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u="dotted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Horizontal privilege escalation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mnogo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lakše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sistemskim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nekoliko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to, 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glavni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ljudska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bezobzirnost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nezainteresovanost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glupost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potrošiti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ogromne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svote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razviti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genijalne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ljudski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faktor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najviše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utiče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celokupan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300" y="571175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Nažalost, ima još toga...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31590"/>
              </p:ext>
            </p:extLst>
          </p:nvPr>
        </p:nvGraphicFramePr>
        <p:xfrm>
          <a:off x="1039660" y="685800"/>
          <a:ext cx="7288061" cy="59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10474"/>
                <a:gridCol w="222139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HTTPS port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Skupstine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biće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dostupan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TLS-a.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Glavna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strana WEB aplikacije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Počena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9660" y="26640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Ulazne i izlazne tačke</a:t>
            </a:r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414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762000"/>
            <a:ext cx="6477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2.1.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Predvidive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očigledne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pogodljive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password, 123456789, qwerty,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asdfgh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itd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.)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2.2.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Predvidivi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HTTP Cookie-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2.3.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krađa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HTTP Cookie-ja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2.4.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vidljiv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URL-u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2.5.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fixation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nakon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krađe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 primer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preuzme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kontrolu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dodatne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manipluaciju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4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762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Mogućih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ublažavanje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nekoliko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Prilikom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kreiranja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maštovit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upotrebiti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pravila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kreiranje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merenje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jačine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TLS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prilikom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HTTP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komunikacije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Istražiti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postojeća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rešenja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2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00421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64754"/>
                <a:gridCol w="21671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bi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dobili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odredjene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preuzima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upoređuje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ih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podacima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nalaze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bazi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29205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pretragu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akata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</a:t>
                      </a: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koja preuzima kredencijale iz forme i na osnovu tih podataka traži akte ili amandmane.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3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28542"/>
              </p:ext>
            </p:extLst>
          </p:nvPr>
        </p:nvGraphicFramePr>
        <p:xfrm>
          <a:off x="1039660" y="670561"/>
          <a:ext cx="728806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predlaga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nj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predlaganja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koja će na osnovu podataka iz forme napraviti validan akt ili amandman i poslati ga na prihvatanje ili odbijanje.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povlačenje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predloženih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2025"/>
              </p:ext>
            </p:extLst>
          </p:nvPr>
        </p:nvGraphicFramePr>
        <p:xfrm>
          <a:off x="1039660" y="670561"/>
          <a:ext cx="7288061" cy="541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za povlačenje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 koja će iz liste predloženih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ili amandmana omogućiti poništavanje istih.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prihvatanje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predloženih akata ili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predsedniku 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za prihvatanje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 koja će iz liste predloženih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ili amandmana omogućiti prihvatanje istih.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320</TotalTime>
  <Words>2368</Words>
  <Application>Microsoft Office PowerPoint</Application>
  <PresentationFormat>On-screen Show (4:3)</PresentationFormat>
  <Paragraphs>429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Aharoni</vt:lpstr>
      <vt:lpstr>Book Antiqua</vt:lpstr>
      <vt:lpstr>Calibri</vt:lpstr>
      <vt:lpstr>Century Schoolbook</vt:lpstr>
      <vt:lpstr>Lucida Sans</vt:lpstr>
      <vt:lpstr>Times New Roman</vt:lpstr>
      <vt:lpstr>Verdana</vt:lpstr>
      <vt:lpstr>Wingdings</vt:lpstr>
      <vt:lpstr>Wingdings 2</vt:lpstr>
      <vt:lpstr>Wingdings 3</vt:lpstr>
      <vt:lpstr>Apex</vt:lpstr>
      <vt:lpstr>Model Pretnji  </vt:lpstr>
      <vt:lpstr>Dekomponavanje aplikacije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Pretnji  </dc:title>
  <dc:creator>Marko</dc:creator>
  <cp:lastModifiedBy>Shuca</cp:lastModifiedBy>
  <cp:revision>262</cp:revision>
  <dcterms:created xsi:type="dcterms:W3CDTF">2006-08-16T00:00:00Z</dcterms:created>
  <dcterms:modified xsi:type="dcterms:W3CDTF">2016-05-15T15:00:22Z</dcterms:modified>
</cp:coreProperties>
</file>