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304" r:id="rId35"/>
    <p:sldId id="305" r:id="rId36"/>
    <p:sldId id="306" r:id="rId37"/>
    <p:sldId id="307" r:id="rId38"/>
    <p:sldId id="303" r:id="rId39"/>
    <p:sldId id="312" r:id="rId40"/>
    <p:sldId id="313" r:id="rId41"/>
    <p:sldId id="315" r:id="rId42"/>
    <p:sldId id="316" r:id="rId43"/>
    <p:sldId id="336" r:id="rId44"/>
    <p:sldId id="320" r:id="rId45"/>
    <p:sldId id="330" r:id="rId46"/>
    <p:sldId id="337" r:id="rId47"/>
    <p:sldId id="323" r:id="rId48"/>
    <p:sldId id="324" r:id="rId49"/>
    <p:sldId id="339" r:id="rId50"/>
    <p:sldId id="340" r:id="rId51"/>
    <p:sldId id="335" r:id="rId52"/>
    <p:sldId id="292" r:id="rId53"/>
    <p:sldId id="293" r:id="rId54"/>
    <p:sldId id="294" r:id="rId55"/>
    <p:sldId id="338" r:id="rId56"/>
    <p:sldId id="341" r:id="rId57"/>
    <p:sldId id="34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6/16/2016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6/16/2016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07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7245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57698607"/>
              </p:ext>
            </p:extLst>
          </p:nvPr>
        </p:nvGraphicFramePr>
        <p:xfrm>
          <a:off x="1039660" y="670561"/>
          <a:ext cx="7288061" cy="368808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Istorijski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arhiv</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dirty="0" err="1" smtClean="0">
                          <a:latin typeface="Verdana" panose="020B0604030504040204" pitchFamily="34" charset="0"/>
                          <a:ea typeface="Verdana" panose="020B0604030504040204" pitchFamily="34" charset="0"/>
                          <a:cs typeface="Verdana" panose="020B0604030504040204" pitchFamily="34" charset="0"/>
                        </a:rPr>
                        <a:t>Prihvata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akte</a:t>
                      </a:r>
                      <a:r>
                        <a:rPr lang="en-US" sz="1600" dirty="0" smtClean="0">
                          <a:latin typeface="Verdana" panose="020B0604030504040204" pitchFamily="34" charset="0"/>
                          <a:ea typeface="Verdana" panose="020B0604030504040204" pitchFamily="34" charset="0"/>
                          <a:cs typeface="Verdana" panose="020B0604030504040204" pitchFamily="34" charset="0"/>
                        </a:rPr>
                        <a:t>,</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en-US" sz="1600" baseline="0" dirty="0" err="1" smtClean="0">
                          <a:latin typeface="Verdana" panose="020B0604030504040204" pitchFamily="34" charset="0"/>
                          <a:ea typeface="Verdana" panose="020B0604030504040204" pitchFamily="34" charset="0"/>
                          <a:cs typeface="Verdana" panose="020B0604030504040204" pitchFamily="34" charset="0"/>
                        </a:rPr>
                        <a:t>enkriptuje</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en-US" sz="1600" baseline="0" dirty="0" err="1" smtClean="0">
                          <a:latin typeface="Verdana" panose="020B0604030504040204" pitchFamily="34" charset="0"/>
                          <a:ea typeface="Verdana" panose="020B0604030504040204" pitchFamily="34" charset="0"/>
                          <a:cs typeface="Verdana" panose="020B0604030504040204" pitchFamily="34" charset="0"/>
                        </a:rPr>
                        <a:t>ih</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en-US" sz="1600" baseline="0" dirty="0" err="1" smtClean="0">
                          <a:latin typeface="Verdana" panose="020B0604030504040204" pitchFamily="34" charset="0"/>
                          <a:ea typeface="Verdana" panose="020B0604030504040204" pitchFamily="34" charset="0"/>
                          <a:cs typeface="Verdana" panose="020B0604030504040204" pitchFamily="34" charset="0"/>
                        </a:rPr>
                        <a:t>i</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šalje na bazu podataka.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9.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Aplikacija skupštine grada</a:t>
                      </a:r>
                      <a:endParaRPr lang="en-US" sz="1600" baseline="0" dirty="0" smtClean="0">
                        <a:effectLst/>
                        <a:latin typeface="Verdana" panose="020B0604030504040204" pitchFamily="34" charset="0"/>
                        <a:ea typeface="Calibri" panose="020F0502020204030204" pitchFamily="34" charset="0"/>
                        <a:cs typeface="Times New Roman" panose="02020603050405020304" pitchFamily="18"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67881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714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9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3341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09663885"/>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baseline="0" dirty="0" smtClean="0">
                          <a:latin typeface="Verdana" panose="020B0604030504040204" pitchFamily="34" charset="0"/>
                          <a:ea typeface="Verdana" panose="020B0604030504040204" pitchFamily="34" charset="0"/>
                          <a:cs typeface="Verdana" panose="020B0604030504040204" pitchFamily="34" charset="0"/>
                        </a:rPr>
                        <a:t>Resurs koji je neki odbornik predložio i ima mogućnost da se menja dok se ne prihvati u celini.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1471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888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1085318"/>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p14="http://schemas.microsoft.com/office/powerpoint/2010/main" val="192956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3687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p14="http://schemas.microsoft.com/office/powerpoint/2010/main" val="9634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p14="http://schemas.microsoft.com/office/powerpoint/2010/main" val="8769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7811871"/>
              </p:ext>
            </p:extLst>
          </p:nvPr>
        </p:nvGraphicFramePr>
        <p:xfrm>
          <a:off x="914400" y="762000"/>
          <a:ext cx="7543800" cy="5090542"/>
        </p:xfrm>
        <a:graphic>
          <a:graphicData uri="http://schemas.openxmlformats.org/drawingml/2006/table">
            <a:tbl>
              <a:tblPr firstRow="1" bandRow="1">
                <a:tableStyleId>{5C22544A-7EE6-4342-B048-85BDC9FD1C3A}</a:tableStyleId>
              </a:tblPr>
              <a:tblGrid>
                <a:gridCol w="685800"/>
                <a:gridCol w="2899792"/>
                <a:gridCol w="3958208"/>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sr-Latn-RS" baseline="0" dirty="0" smtClean="0">
                          <a:latin typeface="Verdana" panose="020B0604030504040204" pitchFamily="34" charset="0"/>
                        </a:rPr>
                        <a:t>9</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Aplikacija skupštine grada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pristup istorijskom arhivu i može da šalje akte koji treba da se sačuvaju na bazi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894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0789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2891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8006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66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6457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564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2941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08665"/>
            <a:ext cx="7709701" cy="4205291"/>
          </a:xfrm>
          <a:prstGeom prst="rect">
            <a:avLst/>
          </a:prstGeom>
        </p:spPr>
      </p:pic>
    </p:spTree>
    <p:extLst>
      <p:ext uri="{BB962C8B-B14F-4D97-AF65-F5344CB8AC3E}">
        <p14:creationId xmlns:p14="http://schemas.microsoft.com/office/powerpoint/2010/main" val="4167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64984"/>
            <a:ext cx="7554416" cy="4601217"/>
          </a:xfrm>
          <a:prstGeom prst="rect">
            <a:avLst/>
          </a:prstGeom>
        </p:spPr>
      </p:pic>
    </p:spTree>
    <p:extLst>
      <p:ext uri="{BB962C8B-B14F-4D97-AF65-F5344CB8AC3E}">
        <p14:creationId xmlns:p14="http://schemas.microsoft.com/office/powerpoint/2010/main" val="29880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Dejan Urošević</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smtClean="0">
                <a:latin typeface="Verdana" panose="020B0604030504040204" pitchFamily="34" charset="0"/>
                <a:ea typeface="Verdana" panose="020B0604030504040204" pitchFamily="34" charset="0"/>
                <a:cs typeface="Verdana" panose="020B0604030504040204" pitchFamily="34" charset="0"/>
              </a:rPr>
              <a:t>:</a:t>
            </a:r>
            <a:r>
              <a:rPr lang="sr-Latn-RS" b="1"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Marko Striško, Aleksandar Manasijević</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Dražen Đanić, Nikola Luburić</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40807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32170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p14="http://schemas.microsoft.com/office/powerpoint/2010/main" val="224468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p14="http://schemas.microsoft.com/office/powerpoint/2010/main" val="31625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p14="http://schemas.microsoft.com/office/powerpoint/2010/main" val="22518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83209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E-mail spoofing</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Primeri </a:t>
            </a:r>
            <a:r>
              <a:rPr lang="sr-Latn-RS" b="1" dirty="0">
                <a:latin typeface="Verdana" panose="020B0604030504040204" pitchFamily="34" charset="0"/>
                <a:ea typeface="Verdana" panose="020B0604030504040204" pitchFamily="34" charset="0"/>
                <a:cs typeface="Verdana" panose="020B0604030504040204" pitchFamily="34" charset="0"/>
              </a:rPr>
              <a:t>za našu aplikaciju</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predloži neki akt ili amandman.</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Može </a:t>
            </a:r>
            <a:r>
              <a:rPr lang="sr-Latn-RS" dirty="0">
                <a:latin typeface="Verdana" panose="020B0604030504040204" pitchFamily="34" charset="0"/>
                <a:ea typeface="Verdana" panose="020B0604030504040204" pitchFamily="34" charset="0"/>
                <a:cs typeface="Verdana" panose="020B0604030504040204" pitchFamily="34" charset="0"/>
              </a:rPr>
              <a:t>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19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2400657"/>
          </a:xfrm>
          <a:prstGeom prst="rect">
            <a:avLst/>
          </a:prstGeom>
          <a:noFill/>
        </p:spPr>
        <p:txBody>
          <a:bodyPr wrap="square" rtlCol="0">
            <a:spAutoFit/>
          </a:bodyPr>
          <a:lstStyle/>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a:latin typeface="Verdana" panose="020B0604030504040204" pitchFamily="34" charset="0"/>
              <a:ea typeface="Verdana" panose="020B0604030504040204" pitchFamily="34" charset="0"/>
              <a:cs typeface="Verdana" panose="020B0604030504040204" pitchFamily="34" charset="0"/>
            </a:endParaRPr>
          </a:p>
          <a:p>
            <a:pPr lvl="1" algn="just"/>
            <a:r>
              <a:rPr lang="sr-Latn-RS" sz="2000" b="1" dirty="0" smtClean="0"/>
              <a:t> </a:t>
            </a:r>
            <a:endParaRPr lang="en-US" sz="2000" b="1" dirty="0" smtClean="0"/>
          </a:p>
          <a:p>
            <a:pPr algn="just"/>
            <a:r>
              <a:rPr lang="en-US" sz="2000" b="1" dirty="0"/>
              <a:t>	</a:t>
            </a:r>
            <a:r>
              <a:rPr lang="sr-Latn-RS" dirty="0" smtClean="0">
                <a:latin typeface="Verdana" panose="020B0604030504040204" pitchFamily="34" charset="0"/>
                <a:ea typeface="Verdana" panose="020B0604030504040204" pitchFamily="34" charset="0"/>
                <a:cs typeface="Verdana" panose="020B0604030504040204" pitchFamily="34" charset="0"/>
              </a:rPr>
              <a:t>Najbolji </a:t>
            </a:r>
            <a:r>
              <a:rPr lang="sr-Latn-RS" dirty="0">
                <a:latin typeface="Verdana" panose="020B0604030504040204" pitchFamily="34" charset="0"/>
                <a:ea typeface="Verdana" panose="020B0604030504040204" pitchFamily="34" charset="0"/>
                <a:cs typeface="Verdana" panose="020B0604030504040204" pitchFamily="34" charset="0"/>
              </a:rPr>
              <a:t>način za odbranu od ove vrste spoofing napada je da korisnici budu obazrivi kada dobiju čudne poruke i da pre nego što odu na linkove koji se nalaze u poruci provere o čemu se tačno radi i koliko su bezbedni. Ako je pristigli e-mail sumnjiv na bilo koji način ne treba ga otvarati.</a:t>
            </a:r>
            <a:endParaRPr lang="en-US"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863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031325"/>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a:t>
            </a:r>
            <a:r>
              <a:rPr lang="sr-Latn-RS" b="1" dirty="0" smtClean="0">
                <a:latin typeface="Verdana" panose="020B0604030504040204" pitchFamily="34" charset="0"/>
                <a:ea typeface="Verdana" panose="020B0604030504040204" pitchFamily="34" charset="0"/>
                <a:cs typeface="Verdana" panose="020B0604030504040204" pitchFamily="34" charset="0"/>
              </a:rPr>
              <a:t>spoofing</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Napadač može da stvori maliciozne pakete sa lažnom adresom izvora i samim tim zavara svoj trag i stekne neovlašćen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755576" y="3789040"/>
            <a:ext cx="7467600" cy="1477328"/>
          </a:xfrm>
          <a:prstGeom prst="rect">
            <a:avLst/>
          </a:prstGeom>
          <a:noFill/>
        </p:spPr>
        <p:txBody>
          <a:bodyPr wrap="square" rtlCol="0">
            <a:spAutoFit/>
          </a:bodyPr>
          <a:lstStyle/>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a:t>
            </a:r>
            <a:r>
              <a:rPr lang="vi-VN" b="1" dirty="0">
                <a:latin typeface="Verdana" panose="020B0604030504040204" pitchFamily="34" charset="0"/>
                <a:ea typeface="Verdana" panose="020B0604030504040204" pitchFamily="34" charset="0"/>
                <a:cs typeface="Verdana" panose="020B0604030504040204" pitchFamily="34" charset="0"/>
              </a:rPr>
              <a:t>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dirty="0"/>
              <a:t>	</a:t>
            </a:r>
            <a:r>
              <a:rPr lang="sr-Latn-RS" dirty="0" smtClean="0">
                <a:latin typeface="Verdana" panose="020B0604030504040204" pitchFamily="34" charset="0"/>
                <a:ea typeface="Verdana" panose="020B0604030504040204" pitchFamily="34" charset="0"/>
                <a:cs typeface="Verdana" panose="020B0604030504040204" pitchFamily="34" charset="0"/>
              </a:rPr>
              <a:t>Najbolji </a:t>
            </a:r>
            <a:r>
              <a:rPr lang="sr-Latn-RS" dirty="0">
                <a:latin typeface="Verdana" panose="020B0604030504040204" pitchFamily="34" charset="0"/>
                <a:ea typeface="Verdana" panose="020B0604030504040204" pitchFamily="34" charset="0"/>
                <a:cs typeface="Verdana" panose="020B0604030504040204" pitchFamily="34" charset="0"/>
              </a:rPr>
              <a:t>način da se sačuva od ove vrste spoofing napada je da se ruter dobro konfiguriše kako bi se pazilo koje pakete će primati,  enkripcija i autentifikacija.</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774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6186309"/>
          </a:xfrm>
          <a:prstGeom prst="rect">
            <a:avLst/>
          </a:prstGeom>
          <a:noFill/>
        </p:spPr>
        <p:txBody>
          <a:bodyPr wrap="square" rtlCol="0">
            <a:spAutoFit/>
          </a:bodyPr>
          <a:lstStyle/>
          <a:p>
            <a:pPr algn="just"/>
            <a:r>
              <a:rPr lang="sr-Latn-RS" b="1" dirty="0" smtClean="0">
                <a:latin typeface="Verdana" panose="020B0604030504040204" pitchFamily="34" charset="0"/>
                <a:ea typeface="Verdana" panose="020B0604030504040204" pitchFamily="34" charset="0"/>
                <a:cs typeface="Verdana" panose="020B0604030504040204" pitchFamily="34" charset="0"/>
              </a:rPr>
              <a:t>URL spoofing</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Korisnik može dobiti e-mail poruku sa url-ovima koji liče na poznate adrese, ali iza njih su skriveni maliciozni sajtovi koji mogu napadacu da omoguće izvršavanje malicioznog koda i samim tim napadač može da dobije pristup poverljivim podacim, , kao i manipulaciju sa postojećim podacima. Mogućnost da predlaže, povlače ili usvajaju akte i </a:t>
            </a:r>
            <a:r>
              <a:rPr lang="sr-Latn-RS" dirty="0" smtClean="0">
                <a:latin typeface="Verdana" panose="020B0604030504040204" pitchFamily="34" charset="0"/>
                <a:ea typeface="Verdana" panose="020B0604030504040204" pitchFamily="34" charset="0"/>
                <a:cs typeface="Verdana" panose="020B0604030504040204" pitchFamily="34" charset="0"/>
              </a:rPr>
              <a:t>amandmane.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Najbolja </a:t>
            </a:r>
            <a:r>
              <a:rPr lang="sr-Latn-RS" dirty="0">
                <a:latin typeface="Verdana" panose="020B0604030504040204" pitchFamily="34" charset="0"/>
                <a:ea typeface="Verdana" panose="020B0604030504040204" pitchFamily="34" charset="0"/>
                <a:cs typeface="Verdana" panose="020B0604030504040204" pitchFamily="34" charset="0"/>
              </a:rPr>
              <a:t>zaštita od ovog napada je korišćenje najnovijih web pretraživača koji donose dosta poboljšanja i ispravki u domenu zaštite. Uvek treba direktno kucati URL u pretraživač kako bi se izbegla mogućnost redirektovanja na maliciozne sajtove. Ne treba ostavljati poverljive podatke na sumnjivim sajtovima. Pre odlaska na neki sumnjivi sajt prvo treba lično proveriti da li je bezbedan ili ne.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11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p14="http://schemas.microsoft.com/office/powerpoint/2010/main" val="231386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20688"/>
            <a:ext cx="7467600" cy="5355312"/>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a:t>
            </a:r>
            <a:r>
              <a:rPr lang="en-US" b="1" dirty="0" smtClean="0">
                <a:latin typeface="Verdana" panose="020B0604030504040204" pitchFamily="34" charset="0"/>
                <a:ea typeface="Verdana" panose="020B0604030504040204" pitchFamily="34" charset="0"/>
                <a:cs typeface="Verdana" panose="020B0604030504040204" pitchFamily="34" charset="0"/>
              </a:rPr>
              <a:t>data</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Ubacivanjem malicioznog koda može se izazvati formatiranje diska, a posledica toga je prestanak rada skupštine dok se podaci ne povrate ukoliko su oni pre toga uspešno sačuvani na drugom mestu ili potpuni gubitak podataka ako nisu sačuvani.</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Ubacivanjem nevalidiranih podataka napadač može da pošalje maliciozan kod koji će se izvršiti na bazi, back-end ili front-end strani naše aplikacije i tako ugroziti našu aplikaciju i podatke koje naša aplikacija obrađuje.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50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8.0.35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p14="http://schemas.microsoft.com/office/powerpoint/2010/main" val="383882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369880"/>
          </a:xfrm>
          <a:prstGeom prst="rect">
            <a:avLst/>
          </a:prstGeom>
          <a:noFill/>
        </p:spPr>
        <p:txBody>
          <a:bodyPr wrap="square" rtlCol="0">
            <a:spAutoFit/>
          </a:bodyPr>
          <a:lstStyle/>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algn="just"/>
            <a:r>
              <a:rPr lang="en-US" sz="2000" dirty="0" smtClean="0"/>
              <a:t>	</a:t>
            </a:r>
            <a:r>
              <a:rPr lang="en-US" dirty="0" err="1" smtClean="0">
                <a:latin typeface="Verdana" panose="020B0604030504040204" pitchFamily="34" charset="0"/>
                <a:ea typeface="Verdana" panose="020B0604030504040204" pitchFamily="34" charset="0"/>
                <a:cs typeface="Verdana" panose="020B0604030504040204" pitchFamily="34" charset="0"/>
              </a:rPr>
              <a:t>Najbolja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sr-Latn-RS" dirty="0" smtClean="0">
                <a:latin typeface="Verdana" panose="020B0604030504040204" pitchFamily="34" charset="0"/>
                <a:ea typeface="Verdana" panose="020B0604030504040204" pitchFamily="34" charset="0"/>
                <a:cs typeface="Verdana" panose="020B0604030504040204" pitchFamily="34" charset="0"/>
              </a:rPr>
              <a:t>, kao i digitalno potpisati</a:t>
            </a:r>
            <a:r>
              <a:rPr lang="en-US" dirty="0" smtClean="0">
                <a:latin typeface="Verdana" panose="020B0604030504040204" pitchFamily="34" charset="0"/>
                <a:ea typeface="Verdana" panose="020B0604030504040204" pitchFamily="34" charset="0"/>
                <a:cs typeface="Verdana" panose="020B0604030504040204" pitchFamily="34" charset="0"/>
              </a:rPr>
              <a:t>.  Tre</a:t>
            </a:r>
            <a:r>
              <a:rPr lang="sr-Latn-RS" dirty="0" smtClean="0">
                <a:latin typeface="Verdana" panose="020B0604030504040204" pitchFamily="34" charset="0"/>
                <a:ea typeface="Verdana" panose="020B0604030504040204" pitchFamily="34" charset="0"/>
                <a:cs typeface="Verdana" panose="020B0604030504040204" pitchFamily="34" charset="0"/>
              </a:rPr>
              <a:t>b</a:t>
            </a:r>
            <a:r>
              <a:rPr lang="en-US" dirty="0" smtClean="0">
                <a:latin typeface="Verdana" panose="020B0604030504040204" pitchFamily="34" charset="0"/>
                <a:ea typeface="Verdana" panose="020B0604030504040204" pitchFamily="34" charset="0"/>
                <a:cs typeface="Verdana" panose="020B0604030504040204" pitchFamily="34" charset="0"/>
              </a:rPr>
              <a:t>a </a:t>
            </a:r>
            <a:r>
              <a:rPr lang="en-US" dirty="0" err="1">
                <a:latin typeface="Verdana" panose="020B0604030504040204" pitchFamily="34" charset="0"/>
                <a:ea typeface="Verdana" panose="020B0604030504040204" pitchFamily="34" charset="0"/>
                <a:cs typeface="Verdana" panose="020B0604030504040204" pitchFamily="34" charset="0"/>
              </a:rPr>
              <a:t>podatke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prikupljaju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validirati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se ne bi </a:t>
            </a:r>
            <a:r>
              <a:rPr lang="en-US" dirty="0" err="1">
                <a:latin typeface="Verdana" panose="020B0604030504040204" pitchFamily="34" charset="0"/>
                <a:ea typeface="Verdana" panose="020B0604030504040204" pitchFamily="34" charset="0"/>
                <a:cs typeface="Verdana" panose="020B0604030504040204" pitchFamily="34" charset="0"/>
              </a:rPr>
              <a:t>mogli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87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p14="http://schemas.microsoft.com/office/powerpoint/2010/main" val="3393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p14="http://schemas.microsoft.com/office/powerpoint/2010/main" val="30539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8194878" cy="6463308"/>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 </a:t>
            </a: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i tako steći uvid u strukturu naše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a:t>
            </a: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pri čemu se među njima nalazi i fajl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backupnaše 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pri čemu se među njima nalazi i log  fajl.</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doći do SQL Injection-a prilikom unosa(popunjavanje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određene forme, npr. logovanja, pretrage itd.)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može saznati određene informacije putem grešaka koje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dobija(prilikom prijave na sistem dobija informaciju da je dobro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uneo 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p14="http://schemas.microsoft.com/office/powerpoint/2010/main" val="128530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pokušava da optereti sistem na aplikativnom nivou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(HTTP) tako što šalje veliki broj legalnih GET zahteva za</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nekim resursema kao što su spisak akata i amandmana ili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pojedinačni akti odnosno amandmani.</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Prilikom razvoja aplikacije može se slučajno zaboraviti da 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neophodno zatvaranja konekcije sa bazom podataka, koja se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otvara da bi se izvršila određena komunikacija. Napadač to</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iskoristiti da pokrene veći broj istih radnji i time otvori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veliki broj konekcija, pri čemu te veze nikad korektno neće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biti zatvorene.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Prilikom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razvoja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kači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pa se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koja</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čuva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sesiji</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povećava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usled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velikog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t>
            </a:r>
            <a:r>
              <a:rPr lang="en-US" dirty="0" smtClean="0">
                <a:latin typeface="Verdana" panose="020B0604030504040204" pitchFamily="34" charset="0"/>
                <a:ea typeface="Verdana" panose="020B0604030504040204" pitchFamily="34" charset="0"/>
                <a:cs typeface="Verdana" panose="020B0604030504040204" pitchFamily="34" charset="0"/>
              </a:rPr>
              <a:t> se time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usporava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970318"/>
          </a:xfrm>
          <a:prstGeom prst="rect">
            <a:avLst/>
          </a:prstGeom>
          <a:noFill/>
        </p:spPr>
        <p:txBody>
          <a:bodyPr wrap="square" rtlCol="0">
            <a:spAutoFit/>
          </a:bodyPr>
          <a:lstStyle/>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koristeći UDP neprestano šalje zahteve ka svim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mogućim portovima čime primorava server da nazad,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napadaču, šalje ICMP poruke. Ukoliko napadač šalje veliki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broj UDP paketa sistem će biti primoran da šalje veliku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količinu podataka nazad.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koristi SYN DDoS (SYN flood DoS) napad i time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preopterećuje TCP prenosni nivo tako što neprestano šalje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SYN zahteve ciljnom sistemu, pokušavajući da ga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preoptereti, i sistem ne uspeva da odgovori na legitimni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saobraćaj</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sr-Latn-RS">
                <a:latin typeface="Verdana" panose="020B0604030504040204" pitchFamily="34" charset="0"/>
                <a:ea typeface="Verdana" panose="020B0604030504040204" pitchFamily="34" charset="0"/>
                <a:cs typeface="Verdana" panose="020B0604030504040204" pitchFamily="34" charset="0"/>
              </a:rPr>
              <a:t>Napadač može </a:t>
            </a:r>
            <a:r>
              <a:rPr lang="sr-Latn-RS">
                <a:latin typeface="Verdana" panose="020B0604030504040204" pitchFamily="34" charset="0"/>
                <a:ea typeface="Verdana" panose="020B0604030504040204" pitchFamily="34" charset="0"/>
                <a:cs typeface="Verdana" panose="020B0604030504040204" pitchFamily="34" charset="0"/>
              </a:rPr>
              <a:t>iskoristiti </a:t>
            </a:r>
            <a:r>
              <a:rPr lang="sr-Latn-RS" smtClean="0">
                <a:latin typeface="Verdana" panose="020B0604030504040204" pitchFamily="34" charset="0"/>
                <a:ea typeface="Verdana" panose="020B0604030504040204" pitchFamily="34" charset="0"/>
                <a:cs typeface="Verdana" panose="020B0604030504040204" pitchFamily="34" charset="0"/>
              </a:rPr>
              <a:t>Amplified DDoS napad i time znatno opteretiti sistem.</a:t>
            </a:r>
            <a:endParaRPr lang="vi-VN"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16414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Odbrana</a:t>
            </a:r>
            <a:r>
              <a:rPr lang="en-US" b="1" dirty="0" smtClean="0">
                <a:latin typeface="Verdana" panose="020B0604030504040204" pitchFamily="34" charset="0"/>
                <a:ea typeface="Verdana" panose="020B0604030504040204" pitchFamily="34" charset="0"/>
                <a:cs typeface="Verdana" panose="020B0604030504040204" pitchFamily="34" charset="0"/>
              </a:rPr>
              <a:t>:</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Koristiti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hardvere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će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registrovati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neuobičajne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radnje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suspendovati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sumnjiv</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Stalna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analiza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testiranje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performansi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odnosno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veličinu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dokumenta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poslati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server.</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Obezbediti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veći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ne </a:t>
            </a:r>
            <a:r>
              <a:rPr lang="en-US" dirty="0" err="1" smtClean="0">
                <a:latin typeface="Verdana" panose="020B0604030504040204" pitchFamily="34" charset="0"/>
                <a:ea typeface="Verdana" panose="020B0604030504040204" pitchFamily="34" charset="0"/>
                <a:cs typeface="Verdana" panose="020B0604030504040204" pitchFamily="34" charset="0"/>
              </a:rPr>
              <a:t>kačiti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isporučuju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korisniku</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jednoj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interakciji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Isključiti</a:t>
            </a:r>
            <a:r>
              <a:rPr lang="en-US" dirty="0" smtClean="0">
                <a:latin typeface="Verdana" panose="020B0604030504040204" pitchFamily="34" charset="0"/>
                <a:ea typeface="Verdana" panose="020B0604030504040204" pitchFamily="34" charset="0"/>
                <a:cs typeface="Verdana" panose="020B0604030504040204" pitchFamily="34" charset="0"/>
              </a:rPr>
              <a:t> UDP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portove</a:t>
            </a:r>
            <a:r>
              <a:rPr lang="en-US" dirty="0" smtClean="0">
                <a:latin typeface="Verdana" panose="020B0604030504040204" pitchFamily="34" charset="0"/>
                <a:ea typeface="Verdana" panose="020B0604030504040204" pitchFamily="34" charset="0"/>
                <a:cs typeface="Verdana" panose="020B0604030504040204" pitchFamily="34" charset="0"/>
              </a:rPr>
              <a:t> server </a:t>
            </a:r>
            <a:r>
              <a:rPr lang="en-US" dirty="0" err="1"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Validirati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unete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p14="http://schemas.microsoft.com/office/powerpoint/2010/main" val="12788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50039"/>
            <a:ext cx="7162800" cy="4247317"/>
          </a:xfrm>
          <a:prstGeom prst="rect">
            <a:avLst/>
          </a:prstGeom>
          <a:noFill/>
        </p:spPr>
        <p:txBody>
          <a:bodyPr wrap="square" rtlCol="0">
            <a:spAutoFit/>
          </a:bodyPr>
          <a:lstStyle/>
          <a:p>
            <a:pPr algn="just"/>
            <a:r>
              <a:rPr lang="en-US" b="1" u="sng" dirty="0" err="1">
                <a:latin typeface="Verdana" panose="020B0604030504040204" pitchFamily="34" charset="0"/>
                <a:ea typeface="Verdana" panose="020B0604030504040204" pitchFamily="34" charset="0"/>
                <a:cs typeface="Verdana" panose="020B0604030504040204" pitchFamily="34" charset="0"/>
              </a:rPr>
              <a:t>Narušavanje</a:t>
            </a:r>
            <a:r>
              <a:rPr lang="en-US" b="1" u="sng" dirty="0">
                <a:latin typeface="Verdana" panose="020B0604030504040204" pitchFamily="34" charset="0"/>
                <a:ea typeface="Verdana" panose="020B0604030504040204" pitchFamily="34" charset="0"/>
                <a:cs typeface="Verdana" panose="020B0604030504040204" pitchFamily="34" charset="0"/>
              </a:rPr>
              <a:t> </a:t>
            </a:r>
            <a:r>
              <a:rPr lang="en-US" b="1" u="sng" dirty="0" err="1">
                <a:latin typeface="Verdana" panose="020B0604030504040204" pitchFamily="34" charset="0"/>
                <a:ea typeface="Verdana" panose="020B0604030504040204" pitchFamily="34" charset="0"/>
                <a:cs typeface="Verdana" panose="020B0604030504040204" pitchFamily="34" charset="0"/>
              </a:rPr>
              <a:t>povlastica</a:t>
            </a:r>
            <a:r>
              <a:rPr lang="sr-Latn-RS" u="sng" dirty="0">
                <a:latin typeface="Verdana" panose="020B0604030504040204" pitchFamily="34" charset="0"/>
                <a:ea typeface="Verdana" panose="020B0604030504040204" pitchFamily="34" charset="0"/>
                <a:cs typeface="Verdana" panose="020B0604030504040204" pitchFamily="34" charset="0"/>
              </a:rPr>
              <a:t>(</a:t>
            </a:r>
            <a:r>
              <a:rPr lang="sr-Latn-RS" i="1" u="sng" dirty="0">
                <a:latin typeface="Verdana" panose="020B0604030504040204" pitchFamily="34" charset="0"/>
                <a:ea typeface="Verdana" panose="020B0604030504040204" pitchFamily="34" charset="0"/>
                <a:cs typeface="Verdana" panose="020B0604030504040204" pitchFamily="34" charset="0"/>
              </a:rPr>
              <a:t>elevation of privilege </a:t>
            </a:r>
            <a:r>
              <a:rPr lang="sr-Latn-RS" u="sng" dirty="0">
                <a:latin typeface="Verdana" panose="020B0604030504040204" pitchFamily="34" charset="0"/>
                <a:ea typeface="Verdana" panose="020B0604030504040204" pitchFamily="34" charset="0"/>
                <a:cs typeface="Verdana" panose="020B0604030504040204" pitchFamily="34" charset="0"/>
              </a:rPr>
              <a:t>ili </a:t>
            </a:r>
            <a:r>
              <a:rPr lang="en-US" i="1" u="sng" dirty="0">
                <a:latin typeface="Verdana" panose="020B0604030504040204" pitchFamily="34" charset="0"/>
                <a:ea typeface="Verdana" panose="020B0604030504040204" pitchFamily="34" charset="0"/>
                <a:cs typeface="Verdana" panose="020B0604030504040204" pitchFamily="34" charset="0"/>
              </a:rPr>
              <a:t>privilege escalation</a:t>
            </a:r>
            <a:r>
              <a:rPr lang="sr-Latn-RS" u="sng"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Narušavanje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javlja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oblika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b="1" dirty="0" smtClean="0">
                <a:latin typeface="Verdana" panose="020B0604030504040204" pitchFamily="34" charset="0"/>
                <a:ea typeface="Verdana" panose="020B0604030504040204" pitchFamily="34" charset="0"/>
                <a:cs typeface="Verdana" panose="020B0604030504040204" pitchFamily="34" charset="0"/>
              </a:rPr>
              <a:t>1. </a:t>
            </a:r>
            <a:r>
              <a:rPr lang="en-US" b="1" dirty="0" err="1" smtClean="0">
                <a:latin typeface="Verdana" panose="020B0604030504040204" pitchFamily="34" charset="0"/>
                <a:ea typeface="Verdana" panose="020B0604030504040204" pitchFamily="34" charset="0"/>
                <a:cs typeface="Verdana" panose="020B0604030504040204" pitchFamily="34" charset="0"/>
              </a:rPr>
              <a:t>Vertikalno</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Vertical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u="dotted"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privilege elevation</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sr-Latn-RS" dirty="0"/>
          </a:p>
          <a:p>
            <a:r>
              <a:rPr lang="en-US" dirty="0"/>
              <a:t>    </a:t>
            </a:r>
            <a:endParaRPr lang="sr-Latn-RS" dirty="0"/>
          </a:p>
        </p:txBody>
      </p:sp>
    </p:spTree>
    <p:extLst>
      <p:ext uri="{BB962C8B-B14F-4D97-AF65-F5344CB8AC3E}">
        <p14:creationId xmlns:p14="http://schemas.microsoft.com/office/powerpoint/2010/main" val="320806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32656"/>
            <a:ext cx="6477000" cy="6155531"/>
          </a:xfrm>
          <a:prstGeom prst="rect">
            <a:avLst/>
          </a:prstGeom>
          <a:noFill/>
        </p:spPr>
        <p:txBody>
          <a:bodyPr wrap="square" rtlCol="0">
            <a:spAutoFit/>
          </a:bodyPr>
          <a:lstStyle/>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Onemogućiti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Ø"/>
            </a:pPr>
            <a:r>
              <a:rPr lang="en-US" i="1" dirty="0">
                <a:latin typeface="Verdana" panose="020B0604030504040204" pitchFamily="34" charset="0"/>
                <a:ea typeface="Verdana" panose="020B0604030504040204" pitchFamily="34" charset="0"/>
                <a:cs typeface="Verdana" panose="020B0604030504040204" pitchFamily="34" charset="0"/>
              </a:rPr>
              <a:t>WEB 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5099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2</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način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1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40912015"/>
              </p:ext>
            </p:extLst>
          </p:nvPr>
        </p:nvGraphicFramePr>
        <p:xfrm>
          <a:off x="755577" y="476672"/>
          <a:ext cx="7704859" cy="5444414"/>
        </p:xfrm>
        <a:graphic>
          <a:graphicData uri="http://schemas.openxmlformats.org/drawingml/2006/table">
            <a:tbl>
              <a:tblPr firstRow="1" bandRow="1">
                <a:tableStyleId>{5C22544A-7EE6-4342-B048-85BDC9FD1C3A}</a:tableStyleId>
              </a:tblPr>
              <a:tblGrid>
                <a:gridCol w="1296143"/>
                <a:gridCol w="2756040"/>
                <a:gridCol w="1826338"/>
                <a:gridCol w="1826338"/>
              </a:tblGrid>
              <a:tr h="818101">
                <a:tc>
                  <a:txBody>
                    <a:bodyPr/>
                    <a:lstStyle/>
                    <a:p>
                      <a:pPr algn="ct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sz="16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pretnje</a:t>
                      </a:r>
                      <a:endPar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Strategije</a:t>
                      </a:r>
                    </a:p>
                  </a:txBody>
                  <a:tcPr/>
                </a:tc>
              </a:tr>
              <a:tr h="1042739">
                <a:tc>
                  <a:txBody>
                    <a:bodyPr/>
                    <a:lstStyle/>
                    <a:p>
                      <a:pPr algn="ctr"/>
                      <a:r>
                        <a:rPr lang="sr-Latn-RS" sz="1400" dirty="0" smtClean="0">
                          <a:latin typeface="Verdana" panose="020B0604030504040204" pitchFamily="34" charset="0"/>
                          <a:ea typeface="Verdana" panose="020B0604030504040204" pitchFamily="34" charset="0"/>
                          <a:cs typeface="Verdana" panose="020B0604030504040204" pitchFamily="34" charset="0"/>
                        </a:rPr>
                        <a:t>Spoofing</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1. Obučavanje ljudi</a:t>
                      </a:r>
                    </a:p>
                    <a:p>
                      <a:pPr algn="l"/>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2. Enkripcija</a:t>
                      </a: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3. Autentifikacija</a:t>
                      </a:r>
                    </a:p>
                  </a:txBody>
                  <a:tcPr/>
                </a:tc>
                <a:tc>
                  <a:txBody>
                    <a:bodyPr/>
                    <a:lstStyle/>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Informisati o riziku</a:t>
                      </a:r>
                    </a:p>
                    <a:p>
                      <a:pPr marL="342900" lvl="0" indent="-342900">
                        <a:buFont typeface="+mj-lt"/>
                        <a:buAutoNum type="arabicPeriod"/>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947472">
                <a:tc>
                  <a:txBody>
                    <a:bodyPr/>
                    <a:lstStyle/>
                    <a:p>
                      <a:pPr algn="ct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Tampering with data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Enkripcija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Validiranje formi na front-end</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i back-end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Digitalno potpisivanje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endParaRPr lang="sr-Latn-RS" sz="14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indent="0" algn="l">
                        <a:buNone/>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1363501">
                <a:tc>
                  <a:txBody>
                    <a:bodyPr/>
                    <a:lstStyle/>
                    <a:p>
                      <a:pPr algn="ct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Repudation</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Provera identiteta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en-US" sz="1600" kern="1200" dirty="0" smtClean="0">
                          <a:solidFill>
                            <a:schemeClr val="dk1"/>
                          </a:solidFill>
                          <a:effectLst/>
                          <a:latin typeface="+mn-lt"/>
                          <a:ea typeface="+mn-ea"/>
                          <a:cs typeface="+mn-cs"/>
                        </a:rPr>
                        <a:t> </a:t>
                      </a: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raćenje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revizije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evidencije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aktivnosti</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serveru</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serveru</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D</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igitalno</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potpisivanj</a:t>
                      </a: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a:t>
                      </a:r>
                      <a:endParaRPr kumimoji="0" lang="sr-Latn-RS" sz="12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400" dirty="0" smtClean="0">
                          <a:latin typeface="Verdana" panose="020B0604030504040204" pitchFamily="34" charset="0"/>
                          <a:ea typeface="Verdana" panose="020B0604030504040204" pitchFamily="34" charset="0"/>
                          <a:cs typeface="Verdana" panose="020B0604030504040204" pitchFamily="34" charset="0"/>
                        </a:rPr>
                        <a:t>2.   Prihvatiti</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rizik</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1272601">
                <a:tc>
                  <a:txBody>
                    <a:bodyPr/>
                    <a:lstStyle/>
                    <a:p>
                      <a:pPr algn="ctr"/>
                      <a:r>
                        <a:rPr lang="sr-Latn-RS" sz="1400" dirty="0" smtClean="0">
                          <a:latin typeface="Verdana" panose="020B0604030504040204" pitchFamily="34" charset="0"/>
                          <a:ea typeface="Verdana" panose="020B0604030504040204" pitchFamily="34" charset="0"/>
                          <a:cs typeface="Verdana" panose="020B0604030504040204" pitchFamily="34" charset="0"/>
                        </a:rPr>
                        <a:t>Information</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disclosure</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1. </a:t>
                      </a:r>
                      <a:r>
                        <a:rPr kumimoji="0" lang="sr-Latn-R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onfigurisanje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servera</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2. Validacija unosa</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3. Povratne informacije</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4. Pouzdani</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Web server</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Ne</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raditi ništa</a:t>
                      </a:r>
                    </a:p>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400" dirty="0" smtClean="0">
                          <a:latin typeface="Verdana" panose="020B0604030504040204" pitchFamily="34" charset="0"/>
                          <a:ea typeface="Verdana" panose="020B0604030504040204" pitchFamily="34" charset="0"/>
                          <a:cs typeface="Verdana" panose="020B0604030504040204" pitchFamily="34" charset="0"/>
                        </a:rPr>
                        <a:t>3.   Delegirati rizik</a:t>
                      </a:r>
                    </a:p>
                    <a:p>
                      <a:pPr marL="342900" indent="-342900" algn="l">
                        <a:buAutoNum type="arabicPeriod"/>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640838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3366626"/>
              </p:ext>
            </p:extLst>
          </p:nvPr>
        </p:nvGraphicFramePr>
        <p:xfrm>
          <a:off x="755577" y="476672"/>
          <a:ext cx="7704859" cy="3988021"/>
        </p:xfrm>
        <a:graphic>
          <a:graphicData uri="http://schemas.openxmlformats.org/drawingml/2006/table">
            <a:tbl>
              <a:tblPr firstRow="1" bandRow="1">
                <a:tableStyleId>{5C22544A-7EE6-4342-B048-85BDC9FD1C3A}</a:tableStyleId>
              </a:tblPr>
              <a:tblGrid>
                <a:gridCol w="1141460"/>
                <a:gridCol w="2910723"/>
                <a:gridCol w="1826338"/>
                <a:gridCol w="1826338"/>
              </a:tblGrid>
              <a:tr h="818101">
                <a:tc>
                  <a:txBody>
                    <a:bodyPr/>
                    <a:lstStyle/>
                    <a:p>
                      <a:pPr algn="ct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sz="16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pretnje</a:t>
                      </a:r>
                      <a:endPar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Strategije</a:t>
                      </a:r>
                    </a:p>
                  </a:txBody>
                  <a:tcPr/>
                </a:tc>
              </a:tr>
              <a:tr h="1042739">
                <a:tc>
                  <a:txBody>
                    <a:bodyPr/>
                    <a:lstStyle/>
                    <a:p>
                      <a:pPr algn="ctr"/>
                      <a:r>
                        <a:rPr lang="sr-Latn-RS" sz="1400" u="none" dirty="0" smtClean="0">
                          <a:latin typeface="Verdana" panose="020B0604030504040204" pitchFamily="34" charset="0"/>
                          <a:ea typeface="Verdana" panose="020B0604030504040204" pitchFamily="34" charset="0"/>
                          <a:cs typeface="Verdana" panose="020B0604030504040204" pitchFamily="34" charset="0"/>
                        </a:rPr>
                        <a:t>D</a:t>
                      </a:r>
                      <a:r>
                        <a:rPr lang="en-US" sz="1400" u="none" dirty="0" err="1" smtClean="0">
                          <a:latin typeface="Verdana" panose="020B0604030504040204" pitchFamily="34" charset="0"/>
                          <a:ea typeface="Verdana" panose="020B0604030504040204" pitchFamily="34" charset="0"/>
                          <a:cs typeface="Verdana" panose="020B0604030504040204" pitchFamily="34" charset="0"/>
                        </a:rPr>
                        <a:t>enial</a:t>
                      </a:r>
                      <a:r>
                        <a:rPr lang="en-US" sz="1400" u="none" dirty="0" smtClean="0">
                          <a:latin typeface="Verdana" panose="020B0604030504040204" pitchFamily="34" charset="0"/>
                          <a:ea typeface="Verdana" panose="020B0604030504040204" pitchFamily="34" charset="0"/>
                          <a:cs typeface="Verdana" panose="020B0604030504040204" pitchFamily="34" charset="0"/>
                        </a:rPr>
                        <a:t> of </a:t>
                      </a:r>
                      <a:r>
                        <a:rPr lang="en-US" sz="1400" u="none"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sz="1400" u="none" dirty="0"/>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1. Pouzdan hardver</a:t>
                      </a: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2. Analiza koda i testiranje performansi</a:t>
                      </a: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3.</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Rezultate ne kačiti na sesiju</a:t>
                      </a:r>
                    </a:p>
                    <a:p>
                      <a:pPr algn="l"/>
                      <a:r>
                        <a:rPr lang="sr-Latn-RS" sz="1400" baseline="0" dirty="0" smtClean="0">
                          <a:latin typeface="Verdana" panose="020B0604030504040204" pitchFamily="34" charset="0"/>
                          <a:ea typeface="Verdana" panose="020B0604030504040204" pitchFamily="34" charset="0"/>
                          <a:cs typeface="Verdana" panose="020B0604030504040204" pitchFamily="34" charset="0"/>
                        </a:rPr>
                        <a:t>4. Validirati unete podatke</a:t>
                      </a:r>
                    </a:p>
                    <a:p>
                      <a:pPr algn="l"/>
                      <a:r>
                        <a:rPr lang="sr-Latn-RS" sz="1400" baseline="0" dirty="0" smtClean="0">
                          <a:latin typeface="Verdana" panose="020B0604030504040204" pitchFamily="34" charset="0"/>
                          <a:ea typeface="Verdana" panose="020B0604030504040204" pitchFamily="34" charset="0"/>
                          <a:cs typeface="Verdana" panose="020B0604030504040204" pitchFamily="34" charset="0"/>
                        </a:rPr>
                        <a:t>5. Ograničiti veličinu dokumenta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Nije 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Prihvatiti rizik</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Informisati o riziku</a:t>
                      </a:r>
                    </a:p>
                    <a:p>
                      <a:pPr marL="342900" lvl="0" indent="-342900">
                        <a:buFont typeface="+mj-lt"/>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lang="sr-Latn-RS" sz="1400" dirty="0" smtClean="0">
                          <a:latin typeface="Verdana" panose="020B0604030504040204" pitchFamily="34" charset="0"/>
                          <a:ea typeface="Verdana" panose="020B0604030504040204" pitchFamily="34" charset="0"/>
                          <a:cs typeface="Verdana" panose="020B0604030504040204" pitchFamily="34" charset="0"/>
                        </a:rPr>
                        <a:t>5.   Prihvatiti</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rizik</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947472">
                <a:tc>
                  <a:txBody>
                    <a:bodyPr/>
                    <a:lstStyle/>
                    <a:p>
                      <a:pPr algn="ctr"/>
                      <a:r>
                        <a:rPr kumimoji="0" lang="en-US" sz="1400" u="none"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Elevation of privilege</a:t>
                      </a:r>
                      <a:endParaRPr kumimoji="0" lang="en-US" sz="1400" u="none"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Princip privilegije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Validiranje formi na front-end</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i back-end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Zabrana izvršavanja skripti</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Korišćenje TLS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Kontrolisati jačinu lozinke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endParaRPr lang="sr-Latn-RS" sz="14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149424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20688"/>
            <a:ext cx="7200800" cy="400110"/>
          </a:xfrm>
          <a:prstGeom prst="rect">
            <a:avLst/>
          </a:prstGeom>
          <a:noFill/>
        </p:spPr>
        <p:txBody>
          <a:bodyPr wrap="square" rtlCol="0">
            <a:spAutoFit/>
          </a:bodyPr>
          <a:lstStyle/>
          <a:p>
            <a:r>
              <a:rPr lang="sr-Latn-RS" sz="2000" dirty="0" smtClean="0">
                <a:latin typeface="Verdana" panose="020B0604030504040204" pitchFamily="34" charset="0"/>
                <a:ea typeface="Verdana" panose="020B0604030504040204" pitchFamily="34" charset="0"/>
                <a:cs typeface="Verdana" panose="020B0604030504040204" pitchFamily="34" charset="0"/>
              </a:rPr>
              <a:t>Za rangiranje pretnji koristimo </a:t>
            </a:r>
            <a:r>
              <a:rPr lang="sr-Latn-RS" sz="2000" b="1" dirty="0" smtClean="0">
                <a:latin typeface="Verdana" panose="020B0604030504040204" pitchFamily="34" charset="0"/>
                <a:ea typeface="Verdana" panose="020B0604030504040204" pitchFamily="34" charset="0"/>
                <a:cs typeface="Verdana" panose="020B0604030504040204" pitchFamily="34" charset="0"/>
              </a:rPr>
              <a:t>DREAD</a:t>
            </a:r>
            <a:r>
              <a:rPr lang="sr-Latn-RS" sz="2000" dirty="0" smtClean="0">
                <a:latin typeface="Verdana" panose="020B0604030504040204" pitchFamily="34" charset="0"/>
                <a:ea typeface="Verdana" panose="020B0604030504040204" pitchFamily="34" charset="0"/>
                <a:cs typeface="Verdana" panose="020B0604030504040204" pitchFamily="34" charset="0"/>
              </a:rPr>
              <a:t>.</a:t>
            </a:r>
            <a:r>
              <a:rPr lang="sr-Latn-RS" b="1" dirty="0" smtClean="0">
                <a:latin typeface="Verdana" panose="020B0604030504040204" pitchFamily="34" charset="0"/>
                <a:ea typeface="Verdana" panose="020B0604030504040204" pitchFamily="34" charset="0"/>
                <a:cs typeface="Verdana" panose="020B0604030504040204" pitchFamily="34" charset="0"/>
              </a:rPr>
              <a:t> </a:t>
            </a:r>
            <a:endParaRPr lang="en-US"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2660516"/>
              </p:ext>
            </p:extLst>
          </p:nvPr>
        </p:nvGraphicFramePr>
        <p:xfrm>
          <a:off x="395536" y="1397000"/>
          <a:ext cx="8568952" cy="3307080"/>
        </p:xfrm>
        <a:graphic>
          <a:graphicData uri="http://schemas.openxmlformats.org/drawingml/2006/table">
            <a:tbl>
              <a:tblPr firstRow="1" bandRow="1">
                <a:tableStyleId>{5C22544A-7EE6-4342-B048-85BDC9FD1C3A}</a:tableStyleId>
              </a:tblPr>
              <a:tblGrid>
                <a:gridCol w="1296144"/>
                <a:gridCol w="936104"/>
                <a:gridCol w="1584176"/>
                <a:gridCol w="1368152"/>
                <a:gridCol w="936104"/>
                <a:gridCol w="1512168"/>
                <a:gridCol w="936104"/>
              </a:tblGrid>
              <a:tr h="370840">
                <a:tc>
                  <a:txBody>
                    <a:bodyPr/>
                    <a:lstStyle/>
                    <a:p>
                      <a:pPr algn="ctr"/>
                      <a:r>
                        <a:rPr lang="sr-Latn-RS"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Type</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Damage</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Reproducibility</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Exploitability</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Affected</a:t>
                      </a:r>
                      <a:r>
                        <a:rPr kumimoji="0" lang="en-US" sz="1400" b="0" i="0" u="none" strike="noStrike" kern="1200" baseline="0" dirty="0" smtClean="0">
                          <a:solidFill>
                            <a:schemeClr val="lt1"/>
                          </a:solidFill>
                          <a:latin typeface="Verdana" panose="020B0604030504040204" pitchFamily="34" charset="0"/>
                          <a:ea typeface="Verdana" panose="020B0604030504040204" pitchFamily="34" charset="0"/>
                          <a:cs typeface="Verdana" panose="020B0604030504040204" pitchFamily="34" charset="0"/>
                        </a:rPr>
                        <a:t> </a:t>
                      </a: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users</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Discoverability</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Sum</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ctr"/>
                      <a:r>
                        <a:rPr lang="sr-Latn-RS" sz="1400" dirty="0" smtClean="0">
                          <a:latin typeface="Verdana" panose="020B0604030504040204" pitchFamily="34" charset="0"/>
                          <a:ea typeface="Verdana" panose="020B0604030504040204" pitchFamily="34" charset="0"/>
                          <a:cs typeface="Verdana" panose="020B0604030504040204" pitchFamily="34" charset="0"/>
                        </a:rPr>
                        <a:t>Spoofing</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t>9</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u="none" dirty="0" smtClean="0">
                          <a:latin typeface="Verdana" panose="020B0604030504040204" pitchFamily="34" charset="0"/>
                          <a:ea typeface="Verdana" panose="020B0604030504040204" pitchFamily="34" charset="0"/>
                          <a:cs typeface="Verdana" panose="020B0604030504040204" pitchFamily="34" charset="0"/>
                        </a:rPr>
                        <a:t>T</a:t>
                      </a:r>
                      <a:r>
                        <a:rPr lang="en-US" sz="1400" u="none" dirty="0" smtClean="0">
                          <a:latin typeface="Verdana" panose="020B0604030504040204" pitchFamily="34" charset="0"/>
                          <a:ea typeface="Verdana" panose="020B0604030504040204" pitchFamily="34" charset="0"/>
                          <a:cs typeface="Verdana" panose="020B0604030504040204" pitchFamily="34" charset="0"/>
                        </a:rPr>
                        <a:t>ampering</a:t>
                      </a:r>
                      <a:endParaRPr lang="sr-Latn-RS" sz="1400" u="none"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8.6</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err="1" smtClean="0">
                          <a:latin typeface="Verdana" panose="020B0604030504040204" pitchFamily="34" charset="0"/>
                          <a:ea typeface="Verdana" panose="020B0604030504040204" pitchFamily="34" charset="0"/>
                          <a:cs typeface="Verdana" panose="020B0604030504040204" pitchFamily="34" charset="0"/>
                        </a:rPr>
                        <a:t>Repudation</a:t>
                      </a:r>
                      <a:endParaRPr lang="sr-Latn-RS" sz="1400" u="none" dirty="0" smtClean="0"/>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8.8</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smtClean="0">
                          <a:latin typeface="Verdana" panose="020B0604030504040204" pitchFamily="34" charset="0"/>
                          <a:ea typeface="Verdana" panose="020B0604030504040204" pitchFamily="34" charset="0"/>
                          <a:cs typeface="Verdana" panose="020B0604030504040204" pitchFamily="34" charset="0"/>
                        </a:rPr>
                        <a:t>Information</a:t>
                      </a:r>
                      <a:r>
                        <a:rPr lang="en-US" sz="1800" u="sng" dirty="0" smtClean="0">
                          <a:latin typeface="Verdana" panose="020B0604030504040204" pitchFamily="34" charset="0"/>
                          <a:ea typeface="Verdana" panose="020B0604030504040204" pitchFamily="34" charset="0"/>
                          <a:cs typeface="Verdana" panose="020B0604030504040204" pitchFamily="34" charset="0"/>
                        </a:rPr>
                        <a:t> </a:t>
                      </a:r>
                      <a:r>
                        <a:rPr lang="en-US" sz="1400" u="none" dirty="0" smtClean="0">
                          <a:latin typeface="Verdana" panose="020B0604030504040204" pitchFamily="34" charset="0"/>
                          <a:ea typeface="Verdana" panose="020B0604030504040204" pitchFamily="34" charset="0"/>
                          <a:cs typeface="Verdana" panose="020B0604030504040204" pitchFamily="34" charset="0"/>
                        </a:rPr>
                        <a:t>disclosure</a:t>
                      </a:r>
                      <a:endParaRPr lang="sr-Latn-RS" sz="1400" u="none" dirty="0" smtClean="0"/>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smtClean="0">
                          <a:latin typeface="Verdana" panose="020B0604030504040204" pitchFamily="34" charset="0"/>
                          <a:ea typeface="Verdana" panose="020B0604030504040204" pitchFamily="34" charset="0"/>
                          <a:cs typeface="Verdana" panose="020B0604030504040204" pitchFamily="34" charset="0"/>
                        </a:rPr>
                        <a:t>Denial</a:t>
                      </a:r>
                      <a:r>
                        <a:rPr lang="en-US" sz="1800" u="none" dirty="0" smtClean="0">
                          <a:latin typeface="Verdana" panose="020B0604030504040204" pitchFamily="34" charset="0"/>
                          <a:ea typeface="Verdana" panose="020B0604030504040204" pitchFamily="34" charset="0"/>
                          <a:cs typeface="Verdana" panose="020B0604030504040204" pitchFamily="34" charset="0"/>
                        </a:rPr>
                        <a:t> </a:t>
                      </a:r>
                      <a:r>
                        <a:rPr lang="en-US" sz="1400" u="none" dirty="0" smtClean="0">
                          <a:latin typeface="Verdana" panose="020B0604030504040204" pitchFamily="34" charset="0"/>
                          <a:ea typeface="Verdana" panose="020B0604030504040204" pitchFamily="34" charset="0"/>
                          <a:cs typeface="Verdana" panose="020B0604030504040204" pitchFamily="34" charset="0"/>
                        </a:rPr>
                        <a:t>of</a:t>
                      </a:r>
                      <a:r>
                        <a:rPr lang="en-US" sz="1800" u="none" dirty="0" smtClean="0">
                          <a:latin typeface="Verdana" panose="020B0604030504040204" pitchFamily="34" charset="0"/>
                          <a:ea typeface="Verdana" panose="020B0604030504040204" pitchFamily="34" charset="0"/>
                          <a:cs typeface="Verdana" panose="020B0604030504040204" pitchFamily="34" charset="0"/>
                        </a:rPr>
                        <a:t> </a:t>
                      </a:r>
                      <a:r>
                        <a:rPr lang="en-US" sz="1400" u="none"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sz="1400" u="none" dirty="0" smtClean="0"/>
                    </a:p>
                  </a:txBody>
                  <a:tcPr/>
                </a:tc>
                <a:tc>
                  <a:txBody>
                    <a:bodyPr/>
                    <a:lstStyle/>
                    <a:p>
                      <a:pPr algn="ctr"/>
                      <a:r>
                        <a:rPr lang="sr-Latn-RS" dirty="0" smtClean="0"/>
                        <a:t>9</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8.6</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smtClean="0">
                          <a:latin typeface="Verdana" panose="020B0604030504040204" pitchFamily="34" charset="0"/>
                          <a:ea typeface="Verdana" panose="020B0604030504040204" pitchFamily="34" charset="0"/>
                          <a:cs typeface="Verdana" panose="020B0604030504040204" pitchFamily="34" charset="0"/>
                        </a:rPr>
                        <a:t>Elevation of privilege</a:t>
                      </a:r>
                      <a:endParaRPr lang="sr-Latn-RS" sz="1400" u="none" dirty="0" smtClean="0"/>
                    </a:p>
                  </a:txBody>
                  <a:tcPr/>
                </a:tc>
                <a:tc>
                  <a:txBody>
                    <a:bodyPr/>
                    <a:lstStyle/>
                    <a:p>
                      <a:pPr algn="ctr"/>
                      <a:r>
                        <a:rPr lang="sr-Latn-RS" dirty="0" smtClean="0"/>
                        <a:t>9</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r>
            </a:tbl>
          </a:graphicData>
        </a:graphic>
      </p:graphicFrame>
    </p:spTree>
    <p:extLst>
      <p:ext uri="{BB962C8B-B14F-4D97-AF65-F5344CB8AC3E}">
        <p14:creationId xmlns:p14="http://schemas.microsoft.com/office/powerpoint/2010/main" val="88208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11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4461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3134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067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578</TotalTime>
  <Words>2897</Words>
  <Application>Microsoft Office PowerPoint</Application>
  <PresentationFormat>On-screen Show (4:3)</PresentationFormat>
  <Paragraphs>670</Paragraphs>
  <Slides>57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Aharoni</vt:lpstr>
      <vt:lpstr>Book Antiqua</vt:lpstr>
      <vt:lpstr>Calibri</vt:lpstr>
      <vt:lpstr>Century Schoolbook</vt:lpstr>
      <vt:lpstr>Lucida Sans</vt:lpstr>
      <vt:lpstr>Times New Roman</vt:lpstr>
      <vt:lpstr>Verdana</vt:lpstr>
      <vt:lpstr>Wingdings</vt:lpstr>
      <vt:lpstr>Wingdings 2</vt:lpstr>
      <vt:lpstr>Wingdings 3</vt:lpstr>
      <vt:lpstr>Apex</vt:lpstr>
      <vt:lpstr>Model Pretnji  </vt:lpstr>
      <vt:lpstr>Dekomponavanje aplikacije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Drazen</cp:lastModifiedBy>
  <cp:revision>377</cp:revision>
  <dcterms:created xsi:type="dcterms:W3CDTF">2006-08-16T00:00:00Z</dcterms:created>
  <dcterms:modified xsi:type="dcterms:W3CDTF">2016-06-16T19:22:52Z</dcterms:modified>
</cp:coreProperties>
</file>