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83" r:id="rId13"/>
    <p:sldId id="284" r:id="rId14"/>
    <p:sldId id="286" r:id="rId15"/>
    <p:sldId id="287" r:id="rId16"/>
    <p:sldId id="285" r:id="rId17"/>
    <p:sldId id="288" r:id="rId18"/>
    <p:sldId id="289" r:id="rId19"/>
    <p:sldId id="281" r:id="rId20"/>
    <p:sldId id="282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76" r:id="rId32"/>
    <p:sldId id="277" r:id="rId33"/>
    <p:sldId id="310" r:id="rId34"/>
    <p:sldId id="290" r:id="rId35"/>
    <p:sldId id="304" r:id="rId36"/>
    <p:sldId id="305" r:id="rId37"/>
    <p:sldId id="306" r:id="rId38"/>
    <p:sldId id="307" r:id="rId39"/>
    <p:sldId id="303" r:id="rId40"/>
    <p:sldId id="312" r:id="rId41"/>
    <p:sldId id="313" r:id="rId42"/>
    <p:sldId id="315" r:id="rId43"/>
    <p:sldId id="316" r:id="rId44"/>
    <p:sldId id="317" r:id="rId45"/>
    <p:sldId id="318" r:id="rId46"/>
    <p:sldId id="320" r:id="rId47"/>
    <p:sldId id="322" r:id="rId48"/>
    <p:sldId id="325" r:id="rId49"/>
    <p:sldId id="326" r:id="rId50"/>
    <p:sldId id="328" r:id="rId51"/>
    <p:sldId id="327" r:id="rId52"/>
    <p:sldId id="329" r:id="rId53"/>
    <p:sldId id="330" r:id="rId54"/>
    <p:sldId id="323" r:id="rId55"/>
    <p:sldId id="324" r:id="rId56"/>
    <p:sldId id="331" r:id="rId57"/>
    <p:sldId id="332" r:id="rId58"/>
    <p:sldId id="333" r:id="rId59"/>
    <p:sldId id="335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9" r:id="rId68"/>
    <p:sldId id="300" r:id="rId69"/>
    <p:sldId id="301" r:id="rId70"/>
    <p:sldId id="30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_Object_Model" TargetMode="External"/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lient-side_scripting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de_injection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inciple_of_least_privilege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howsecureismypassword.net/" TargetMode="External"/><Relationship Id="rId2" Type="http://schemas.openxmlformats.org/officeDocument/2006/relationships/hyperlink" Target="http://www.howtogeek.com/195430/how-to-create-a-strong-password-and-remember-i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Pretnji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79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1587153"/>
              </p:ext>
            </p:extLst>
          </p:nvPr>
        </p:nvGraphicFramePr>
        <p:xfrm>
          <a:off x="1039660" y="670561"/>
          <a:ext cx="7288061" cy="581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Omogućuje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prikaz widget-a za rad nad aplikacijom.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prihvaćenih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podataka nakon pretrage.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7245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1348257"/>
              </p:ext>
            </p:extLst>
          </p:nvPr>
        </p:nvGraphicFramePr>
        <p:xfrm>
          <a:off x="1039660" y="670561"/>
          <a:ext cx="7288061" cy="230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akata i amandmana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koji treba da se prihvate ili odbiju.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 koji su predloženi a nisu prihvaćeni ili odbijeni.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881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Resursi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1171379"/>
              </p:ext>
            </p:extLst>
          </p:nvPr>
        </p:nvGraphicFramePr>
        <p:xfrm>
          <a:off x="1039660" y="838199"/>
          <a:ext cx="7288061" cy="449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 ovim se podrazumeva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odbornik i predsednik skupštine.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45688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odbornika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odbornik koristiti da se uloguje na sistem.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147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2034274"/>
              </p:ext>
            </p:extLst>
          </p:nvPr>
        </p:nvGraphicFramePr>
        <p:xfrm>
          <a:off x="1039660" y="822843"/>
          <a:ext cx="7288061" cy="481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predsednika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predsednik skupštine koristiti da se uloguje na 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Lične informacije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će čuvati lične informacije registrovanih korisnika.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045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3790502"/>
              </p:ext>
            </p:extLst>
          </p:nvPr>
        </p:nvGraphicFramePr>
        <p:xfrm>
          <a:off x="1039660" y="822843"/>
          <a:ext cx="7288061" cy="554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Akti i amandmani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za podatke sa kojima se radi.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Pregled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amandaman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Sadržaće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resurse koji su vezani konkretne podatke akata i amandmana.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414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617833"/>
              </p:ext>
            </p:extLst>
          </p:nvPr>
        </p:nvGraphicFramePr>
        <p:xfrm>
          <a:off x="1039660" y="822843"/>
          <a:ext cx="7288061" cy="277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Predlog amandmana na već postojeći akt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??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719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134871"/>
              </p:ext>
            </p:extLst>
          </p:nvPr>
        </p:nvGraphicFramePr>
        <p:xfrm>
          <a:off x="1039660" y="822843"/>
          <a:ext cx="7288061" cy="588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sa sistem koji radi u pozadini.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Dostupnost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 treba da bude dostupan svojim korisnicima tokom celog dana.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upite nad bazom podataka radi čitanja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bilio koju naredbu za selekciju nad bazom podataka i time dobije informacije koje su uskladištene u toj bazi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8880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0581258"/>
              </p:ext>
            </p:extLst>
          </p:nvPr>
        </p:nvGraphicFramePr>
        <p:xfrm>
          <a:off x="1039660" y="822843"/>
          <a:ext cx="7288061" cy="384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Mogu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ćnost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da se izvrši source-code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Izvršavanje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source-code na sistemu kao WEB server korisnik.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WEB server korisnik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naredbe radi čitanja/pisanja u bazu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sistema da izvrši bilo koju naredbu nad podacima u bazi podataka i time menja sadržaj same baze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956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1644627"/>
              </p:ext>
            </p:extLst>
          </p:nvPr>
        </p:nvGraphicFramePr>
        <p:xfrm>
          <a:off x="1039660" y="822843"/>
          <a:ext cx="7288061" cy="560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sajt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 koji se odnose na web sajt sistema.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sesija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Ovo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je login sesija korisnika koji hoće da pristupi WEB sajtu.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može biti gradjanin, odbornik ili predsednik skupštine.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Pristup bazi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Omogućava pristup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celokupnoj bazi podataka, sa svim informacijama.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WEB server korisnik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872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Permisije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7750096"/>
              </p:ext>
            </p:extLst>
          </p:nvPr>
        </p:nvGraphicFramePr>
        <p:xfrm>
          <a:off x="894030" y="838200"/>
          <a:ext cx="7467600" cy="489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667000"/>
                <a:gridCol w="39624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lang="en-US" sz="1400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nije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moze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 kredencijalima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pokusava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pogrešnim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predlaže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povlači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amandmane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usvojene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6349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85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Dekomponavanje aplikacije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85" y="1295400"/>
            <a:ext cx="723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Osnovne informacije o aplikaciji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Verzija aplikacije: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1.0</a:t>
            </a:r>
          </a:p>
          <a:p>
            <a:endParaRPr lang="sr-Latn-RS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rukovođenje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eksterne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xmlns="" val="87697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6679621"/>
              </p:ext>
            </p:extLst>
          </p:nvPr>
        </p:nvGraphicFramePr>
        <p:xfrm>
          <a:off x="914400" y="762000"/>
          <a:ext cx="7543800" cy="406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819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5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Predsednik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skupštine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ista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kao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prihvati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6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Server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izvršavati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kod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napisanu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programskom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jeziku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kao i ulogu administratora baze.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7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piše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uz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pomoć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kojeg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pisati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pozadinsku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sr-Latn-RS" baseline="0" dirty="0" smtClean="0">
                          <a:latin typeface="Verdana" panose="020B0604030504040204" pitchFamily="34" charset="0"/>
                        </a:rPr>
                        <a:t>8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čita sa baze 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ima mogućnost samo čitanja sa baze podataka.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946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266" y="36189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Korisničke funkcije (USE-CASE)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266" y="838200"/>
            <a:ext cx="7346515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632459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1.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96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 slike 1. se mogu videti korisničke funkcije informacionog sistema skupštine grada Novog Sada.</a:t>
            </a: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 učesnik ima određene funkcije.</a:t>
            </a: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predstavljaju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283" y="1981200"/>
            <a:ext cx="7346515" cy="419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2.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11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3.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6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 skupštine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283" y="990600"/>
            <a:ext cx="734651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4.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Sve navedene funkcionalnosti su podržane pomoću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283" y="1143000"/>
            <a:ext cx="7346515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5.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72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takođe podržava dodatne funkcije: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283" y="10668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6.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49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Istorijski arhiv grada Novog Sada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sebi čuva sve dostupne akte i amandmane: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7.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17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Data flow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diagrami</a:t>
            </a:r>
            <a:endParaRPr lang="en-US" sz="20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727775"/>
            <a:ext cx="7605890" cy="452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990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kretanje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trenutka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aplikacije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8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394" y="1524001"/>
            <a:ext cx="7543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uloguju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preusmerava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 aplikacije.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40080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>
                <a:latin typeface="Century Schoolbook" panose="02040604050505020304" pitchFamily="18" charset="0"/>
                <a:cs typeface="Aharoni" panose="02010803020104030203" pitchFamily="2" charset="-79"/>
              </a:rPr>
              <a:t>9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03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9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metapodacima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tekstualnom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Vlasnik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Učesnici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Kritičar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408077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143000"/>
            <a:ext cx="7662352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običan korisnik pristupi web aplikaciji i prikaz podataka koji se dobije sa baze.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10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70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304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ulogovani odbornik zatraži resurse sa baze i kada želi da predloži novi amandman ili akt.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11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600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4468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 tok podataka kada se ulogovani predsednik skupštine obrati web aplikaciji i kada pregleda predložene amandmane ili akte i kada odlučuje da li će biti prihvaćeni ili ne.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12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91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6252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5451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225183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985" y="152400"/>
            <a:ext cx="82296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485" y="15240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Spoofing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lažnog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naivnim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namerom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ukradu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poverljiv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 se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spoofing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spoofing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 spoofing</a:t>
            </a:r>
            <a:endParaRPr lang="sr-Latn-R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369039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467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spoofing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-zasnovan je na kreiranju lažne poruke i menjanja zaglavlja sama poruke kako bi se korisnik prevario. Mail koji stiže korisniku uglavnom je napisan tako da izgleda kao da je došao od poverljive osobe, a tekst ima neku važnost i mora se odraditi ono što piše kako se ne bi desila neka ozbiljna šteta (gubljenje lozinke, pražnjenje računa...)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Najbolji način za odbranu od ove vrste spoofing napada je da korisnici budu obazrivi kada dobiju čudne poruke i da pre nego što odu na linkove koji se nalaze u poruci provere o čemu se tačno radi i koliko su bezbedni.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96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467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 za našu aplikaciju: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 može dobiti email poruku u kojoj će se pošiljalac predstaviti kao čovek od poverenja ili kao neko ko ima veće nadležnosti od njega tražeći da predlože neki akt ili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se desiti da odbornici dobiju email poruku u kojoj će biti link uz pomoć kojeg će se povući predloženi amandman ili akt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 skupštine može dobiti email poruku sa linkom kojim prihvata neke akte i amandmane, a da to prethodno nije izglasano.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63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spoofing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-sve što se radi na internetu radi se sa paketima, a svaki paket nosi adresu svog pošiljaoca. Ideja kod ove vrste spoofinga je da se stvore paketi sa lažnom adresom izvora i samim tim se zavara trag i sa tim mogu steći neovlašćeni pristup sistemu za autentifikaciju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Najbolji način da se sačuva od ove vrste spoofing napada je da se ruter dobro konfiguriše kako bi se pazilo koje pakete će primati,  enkripcija i autentifikacija.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774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 spoofing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-predstavlja pokušaj da se URL neke zlonamerne stranice prikaže kao URL neke poznate stranice i samim tim zavara korisnik koji se napada. Ovaj napad se obično ugrađuje u E-mail spoofing napad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Najbolja zaštita od ovog napada je korišćenje najnovijih web pretraživača koji donose dosta poboljšanja i ispravki u domenu zaštite.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13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451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33381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231386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285" y="3048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Spoljne zavisnosti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Apache Tomcat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7.0.69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pokretati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 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Back-end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4.2.6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NoSQL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MarkLogic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Front-end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1.5.5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xmlns="" val="383882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Tampering with data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maliciozno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Posledica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formatiranje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ubacivanje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malicioznih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mreznu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neprimetna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zaštita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izlažu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kriptovati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kriptovane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smeštati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13502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se desiti neovlašćena promena akata ili amandmana i to na mestima gde napadačima odgovara kako bi mogli da izvode neke druge napade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izazvati pad sistema i samim tim odlaganje rada i donošenje drugih akata i amandmana.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78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451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33381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276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epudation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339372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Repudiation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nepriznavanje</a:t>
            </a:r>
            <a:r>
              <a:rPr lang="en-US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poricanje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odbacivanje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lažno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nemoguće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dokazati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transakcija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između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entiteta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stvarno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dogodila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priznavanje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Nonrepudiation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nepobitni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transakcija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između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entiteta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stvarno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dogodila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transakcije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priznavanja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elektronsko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potpisivanje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elektronski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prenos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kupovina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kreditnom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karticom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Cilj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nepriznavanjem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nemogućnost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dokazivanja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identiteta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zlonamernog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slučaju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autorizovanog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neautorizovanog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nepriznavanjem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vezuju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zlonamerne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aktivnosti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nemoguće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odrediti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počinio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uključuju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zaobilaženje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prijavu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izmene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sigurnosnim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logovima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prikrio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identitet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nevažećim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pogrešnim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još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gore). </a:t>
            </a: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7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primer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vašem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email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promeniti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jednog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vaših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nadređenih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firmi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Ove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neprijatno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vašu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eventualno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nepopravljive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štete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prilično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postići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većina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e-mail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izlazni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email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Odbacivanje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počinju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Odbrana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identiteta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Pored toga,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logovanje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Windows-a da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revizije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aktivnosti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94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85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predložiti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predloženi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predložene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62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451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33381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247176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epudation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25286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nformation disclosure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30539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018" y="1978461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disclosure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objavljivanje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vredne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Kompanije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državne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uglavnom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strahuju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objavljivanja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tajnih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 information disclosure).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organizovan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špijuniranja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uticaja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haker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umetne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osoba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sredini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(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 in the middle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9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objavljivanje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prikazuje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fajlova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index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indek.php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default.asp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sajta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www.acunetix.com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navođenja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web server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će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obraditi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vratiće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index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stvarni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sajt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će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pojaviti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Međutim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index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web server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će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vratiti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Osim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toga,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zloupotrebljeno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korišćenjem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posebnih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04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2286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1.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administratori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nepravilno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konfigurišu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server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uopšte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primer,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administratori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konfigurišu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složena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podešavanja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Nepravilna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zadatka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neočekivane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neplanirane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840" y="33528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onemogućeno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otkriju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iskoriste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slabosti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će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rezultovati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posebnih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primer,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Tomcat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-a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nepravilno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bajtovaima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(% 00)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karakterima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kosom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crtom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'')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ostavljalo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prostor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302679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9831590"/>
              </p:ext>
            </p:extLst>
          </p:nvPr>
        </p:nvGraphicFramePr>
        <p:xfrm>
          <a:off x="1039660" y="685800"/>
          <a:ext cx="7288061" cy="59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10474"/>
                <a:gridCol w="222139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HTTPS port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Skupstine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biće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dostupan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TLS-a.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strana WEB aplikacije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Počena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660" y="26640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Ulazne i izlazne tačke</a:t>
            </a:r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164145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228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otkriju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indekse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konteksta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keširanih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primer, Google-ova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keš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istorijske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omogućavaju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potrebne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iskoriste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ranjivosti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62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228600"/>
            <a:ext cx="746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zahtev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www.vulnweb.com/admin/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obuhvata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administratora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  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gornjeg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izlistavanja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u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/admin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nazivom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dovoljno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izvede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752600"/>
            <a:ext cx="5850715" cy="31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989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6096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Očigledno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namenjene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međutim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zbog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greške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otkrivanja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dostupne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javnosti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Osim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toga,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ovih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korisnička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adrese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kompletnu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strukturu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kataloga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sajta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13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840" y="6096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URL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uvid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strukturu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URL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među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URL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direktorijuma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čemu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među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fajl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sr-Latn-R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35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24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epudation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96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nformation disclosure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876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enial of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128530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Deni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 </a:t>
            </a:r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service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je napad na resurse kao što su server, aplikacija i servis sa ciljem da se spreči ili uspori opsluživanje njihovih pravih korisnik. Može nastati kada se žrtva optereti od strane jednog ili više računara. Međutim, može nastati i „nenamerno“ kao posledica ekspletacije resursa ili usled neefikasnosti koda.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Najčešći DoS napad je distribuirani DoS napad (DDoS) koji nastaje kada veliki broj računara istovremeno pristupa istom ciljnom resursu. Može nastati i kao posledica relativno istovremenog aktiviranja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 koji su inficirali veliki broj računara i pristupaju istom resursu preko mreže.</a:t>
            </a:r>
          </a:p>
        </p:txBody>
      </p:sp>
    </p:spTree>
    <p:extLst>
      <p:ext uri="{BB962C8B-B14F-4D97-AF65-F5344CB8AC3E}">
        <p14:creationId xmlns:p14="http://schemas.microsoft.com/office/powerpoint/2010/main" xmlns="" val="128314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se može javiti kao posledica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Unos od strane korisnika bez prikladne validacije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npr. u numerici aplikacija računa vrednost nekog složenog izraza i algoritam za njegovo izračunavanje treba da se izvršava n puta. Ukoliko se ne ograniči da to n bude npr. 100, prilikom unosa 1000000 tada se troši znatno više resursa i usporava rad sistema i opsluživanje drugih korisnika.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Neadekvatno oslobađanje resursa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npr. prilikom izuzetka se ne zatvara konekcija sa bazom tj. ako se ne rukuje pravilno sa connection pool  mehanizmom pa se nagomila prevelik broj otvorenih konekcija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Buffer overflow 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 korisnik unese veću količnu podataka od one što je dozvoljena. Da bi se to sprečilo,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eba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proveravati veličinu unetih podataka i na klijentskoj i na serverskoj strani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93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 </a:t>
            </a:r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prevelike količine podataka u sesiju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nastaje kada se velika količina podataka npr. rezultat nekog upita nad bazom podataka smesti u sesiju. Može nastati i ako se na sesiju kače podaci a korisnik nije ulogvan što olakšava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Opterećenje sistema na aplikativnom nivou (HTTP)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 napadač koristi GET metodu HTTP, tada se šalje veliki broj legitimnih GET zahteva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584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 nekoliko načina da se DoS napadi spreče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Korišćenjem hardvera koji će registrovati neuobičanje radnje i suspendovati sumnjiv pristup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Stalnom analizom koda i testiranjem performansi resursa odnosno njihove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izdržljivosti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Ograničiti veličinu dokumenta koji se mogu poslati na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Obezbediti veći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pretraga ne kačiti na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Ograničiti broj rezultata pretrage koji se isporučuju korisniku u jednoj interakciji.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Isključiti UDP i ograničiti na koje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portove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Validirati unete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95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152400"/>
            <a:ext cx="800778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poofing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ampering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24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epudation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96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nformation disclosure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876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enial of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servise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791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levation of privilege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127889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0800421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bi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dobili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odredjene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preuzima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upoređuje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ih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podacima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nalaze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bazi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117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810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Elevation</a:t>
            </a:r>
            <a:r>
              <a:rPr lang="sr-Latn-RS" sz="6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ŠTA??? </a:t>
            </a:r>
            <a:endParaRPr lang="sr-Latn-R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1396663"/>
            <a:ext cx="462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316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812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Narušavanje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elevation of privilege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privilege escalation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eksploataciji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bug-a,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rupe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dizajnu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previdu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operatvinog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okolnostima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nedostupne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navedeno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posledicu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stvore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autorizovanih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sistemskih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projektanta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izvršavati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nedozvoljene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320806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92729"/>
            <a:ext cx="7162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Narušavanje povlastica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javlja u dva oblika:</a:t>
            </a:r>
            <a:endParaRPr lang="sr-Latn-R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762000"/>
            <a:ext cx="6477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Latn-R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Vertikalno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povećanje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Vertical privilege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privilege elevation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rezervisani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većom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Glavna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tome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nivoima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predpostavlja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uvek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snabdevena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odgovaraju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njenoj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proveravaju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potvrđuju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XSS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Cross-Site-Scripting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koga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obori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sigurnosni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zaobiđe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najčešće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to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polisa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zajedničkog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porekla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same-origin policy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onemogućava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DOM </a:t>
            </a:r>
            <a:r>
              <a:rPr lang="en-US" sz="1600" i="1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stablu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prve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ubaci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zarazan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client-side-script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izvršava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korisnikovom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gore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navedene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pristupanje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manipulacija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nisu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dozvoljeni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manjom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99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647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Shell injection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prosledi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komanda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manipuliše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Jailbreaking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sposobnost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‘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pobegne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zatvora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zatvor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ostalih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ovakav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slučaj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dakle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odobrena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18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7627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Ooh nee, ima li rešenja za ovako nesto??</a:t>
            </a:r>
            <a:endParaRPr lang="sr-Latn-R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447800"/>
            <a:ext cx="762708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942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47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Mogućih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strategija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ublažavanje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Principle of least privilege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potrebni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funkcionisanje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odradti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klijentskoj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serverskoj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šalju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Shell injection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Onemogućiti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skripti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napisane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funkcionisanje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client-side-scripts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539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sr-Latn-RS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firewall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HTTP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konverzaciji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konfigurisan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prepoznati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blokirati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XSS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ide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omogućavajući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prepoznaju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uočavaju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nepoznati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šabloni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79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609600"/>
            <a:ext cx="5003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Pheuh, sad se lakše diše...</a:t>
            </a:r>
            <a:endParaRPr lang="sr-Latn-R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2696" y="1238250"/>
            <a:ext cx="4787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44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1524000"/>
            <a:ext cx="6477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Horizontalno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povećanje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u="dotte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 privilege escalation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mnogo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sistemskim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to, 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glavni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ljudska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bezobzirnost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nezainteresovanost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glupost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potrošiti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ogromne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svote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genijalne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ljudski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faktor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najviše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utiče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celokupan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00" y="57117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Nažalost, ima još toga...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29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762000"/>
            <a:ext cx="6477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2.1.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Predvidive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očigledne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pogodljive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password, 123456789, qwerty,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asdfgh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.)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2.2.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Predvidivi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HTTP Cookie-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2.3.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krađa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HTTP Cookie-ja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2.4.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vidljiv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URL-u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2.5.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fixation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krađe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 primer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preuzme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dodatne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manipluaciju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64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6529205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akata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preuzima kredencijale iz forme i na osnovu tih podataka traži akte ili amandmane.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613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Mogućih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ublažavanje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kreiranja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maštovit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upotrebiti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pravila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kreiranje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merenje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jačine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TLS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HTTP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Istražiti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postojeća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rešenja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912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6828542"/>
              </p:ext>
            </p:extLst>
          </p:nvPr>
        </p:nvGraphicFramePr>
        <p:xfrm>
          <a:off x="1039660" y="670561"/>
          <a:ext cx="728806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predlaga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nj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predlaganja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će na osnovu podataka iz forme napraviti validan akt ili amandman i poslati ga na prihvatanje ili odbijanje.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povlačenje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348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852025"/>
              </p:ext>
            </p:extLst>
          </p:nvPr>
        </p:nvGraphicFramePr>
        <p:xfrm>
          <a:off x="1039660" y="670561"/>
          <a:ext cx="7288061" cy="54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povlačenje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poništavanje istih.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prihvatanje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prihvatanje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prihvatanje istih.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72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422</TotalTime>
  <Words>3461</Words>
  <Application>Microsoft Office PowerPoint</Application>
  <PresentationFormat>On-screen Show (4:3)</PresentationFormat>
  <Paragraphs>533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Apex</vt:lpstr>
      <vt:lpstr>Model Pretnji  </vt:lpstr>
      <vt:lpstr>Dekomponavanje aplikacije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  </dc:title>
  <dc:creator>Marko</dc:creator>
  <cp:lastModifiedBy>Aleksandar</cp:lastModifiedBy>
  <cp:revision>325</cp:revision>
  <dcterms:created xsi:type="dcterms:W3CDTF">2006-08-16T00:00:00Z</dcterms:created>
  <dcterms:modified xsi:type="dcterms:W3CDTF">2016-05-31T16:32:44Z</dcterms:modified>
</cp:coreProperties>
</file>