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78" r:id="rId11"/>
    <p:sldId id="279" r:id="rId12"/>
    <p:sldId id="283" r:id="rId13"/>
    <p:sldId id="284" r:id="rId14"/>
    <p:sldId id="286" r:id="rId15"/>
    <p:sldId id="287" r:id="rId16"/>
    <p:sldId id="285" r:id="rId17"/>
    <p:sldId id="288" r:id="rId18"/>
    <p:sldId id="289" r:id="rId19"/>
    <p:sldId id="281" r:id="rId20"/>
    <p:sldId id="282" r:id="rId21"/>
    <p:sldId id="265" r:id="rId22"/>
    <p:sldId id="266" r:id="rId23"/>
    <p:sldId id="267" r:id="rId24"/>
    <p:sldId id="268" r:id="rId25"/>
    <p:sldId id="269" r:id="rId26"/>
    <p:sldId id="270" r:id="rId27"/>
    <p:sldId id="271" r:id="rId28"/>
    <p:sldId id="273" r:id="rId29"/>
    <p:sldId id="274" r:id="rId30"/>
    <p:sldId id="275" r:id="rId31"/>
    <p:sldId id="276" r:id="rId32"/>
    <p:sldId id="277" r:id="rId33"/>
    <p:sldId id="310" r:id="rId34"/>
    <p:sldId id="290" r:id="rId35"/>
    <p:sldId id="304" r:id="rId36"/>
    <p:sldId id="305" r:id="rId37"/>
    <p:sldId id="306" r:id="rId38"/>
    <p:sldId id="307" r:id="rId39"/>
    <p:sldId id="303" r:id="rId40"/>
    <p:sldId id="312" r:id="rId41"/>
    <p:sldId id="313" r:id="rId42"/>
    <p:sldId id="315" r:id="rId43"/>
    <p:sldId id="316" r:id="rId44"/>
    <p:sldId id="336" r:id="rId45"/>
    <p:sldId id="320" r:id="rId46"/>
    <p:sldId id="330" r:id="rId47"/>
    <p:sldId id="337" r:id="rId48"/>
    <p:sldId id="323" r:id="rId49"/>
    <p:sldId id="324" r:id="rId50"/>
    <p:sldId id="331" r:id="rId51"/>
    <p:sldId id="332" r:id="rId52"/>
    <p:sldId id="333" r:id="rId53"/>
    <p:sldId id="335" r:id="rId54"/>
    <p:sldId id="292" r:id="rId55"/>
    <p:sldId id="293" r:id="rId56"/>
    <p:sldId id="294"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02"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6/1/2016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6/1/2016</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hyperlink" Target="https://en.wikipedia.org/wiki/Principle_of_least_privilege" TargetMode="Externa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hyperlink" Target="https://howsecureismypassword.net/" TargetMode="External"/><Relationship Id="rId2" Type="http://schemas.openxmlformats.org/officeDocument/2006/relationships/hyperlink" Target="http://www.howtogeek.com/195430/how-to-create-a-strong-password-and-remember-i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0"/>
            <a:ext cx="7772400" cy="1470025"/>
          </a:xfrm>
        </p:spPr>
        <p:txBody>
          <a:bodyPr/>
          <a:lstStyle/>
          <a:p>
            <a:r>
              <a:rPr lang="en-US" dirty="0" smtClean="0">
                <a:solidFill>
                  <a:schemeClr val="tx1"/>
                </a:solidFill>
                <a:latin typeface="Verdana" panose="020B0604030504040204" pitchFamily="34" charset="0"/>
                <a:ea typeface="Verdana" panose="020B0604030504040204" pitchFamily="34" charset="0"/>
                <a:cs typeface="Verdana" panose="020B0604030504040204" pitchFamily="34" charset="0"/>
              </a:rPr>
              <a:t>Model </a:t>
            </a:r>
            <a:r>
              <a:rPr lang="en-US"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Pretnji</a:t>
            </a:r>
            <a:r>
              <a:rPr lang="en-US"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8079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51587153"/>
              </p:ext>
            </p:extLst>
          </p:nvPr>
        </p:nvGraphicFramePr>
        <p:xfrm>
          <a:off x="1039660" y="670561"/>
          <a:ext cx="7288061" cy="5813044"/>
        </p:xfrm>
        <a:graphic>
          <a:graphicData uri="http://schemas.openxmlformats.org/drawingml/2006/table">
            <a:tbl>
              <a:tblPr firstRow="1" bandRow="1">
                <a:tableStyleId>{5C22544A-7EE6-4342-B048-85BDC9FD1C3A}</a:tableStyleId>
              </a:tblPr>
              <a:tblGrid>
                <a:gridCol w="724586"/>
                <a:gridCol w="1740954"/>
                <a:gridCol w="209091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1380236">
                <a:tc>
                  <a:txBody>
                    <a:bodyPr/>
                    <a:lstStyle/>
                    <a:p>
                      <a:pPr algn="ctr"/>
                      <a:r>
                        <a:rPr lang="en-US" sz="1600" dirty="0" smtClean="0">
                          <a:latin typeface="Verdana" panose="020B0604030504040204" pitchFamily="34" charset="0"/>
                          <a:ea typeface="Verdana" panose="020B0604030504040204" pitchFamily="34" charset="0"/>
                          <a:cs typeface="Verdana" panose="020B0604030504040204" pitchFamily="34" charset="0"/>
                        </a:rPr>
                        <a:t>2.0</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Glavna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a:t>
                      </a:r>
                      <a:r>
                        <a:rPr kumimoji="0" lang="en-U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aplikacije</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Omogućuje</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prikaz widget-a za rad nad aplikacijom.</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1295400">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2.1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Stranica za prikaz prihvaćenih</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akata 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latin typeface="Verdana" panose="020B0604030504040204" pitchFamily="34" charset="0"/>
                          <a:ea typeface="Verdana" panose="020B0604030504040204" pitchFamily="34" charset="0"/>
                          <a:cs typeface="Verdana" panose="020B0604030504040204" pitchFamily="34" charset="0"/>
                        </a:rPr>
                        <a:t>Prikaz</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podataka nakon pretrage.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1072458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91348257"/>
              </p:ext>
            </p:extLst>
          </p:nvPr>
        </p:nvGraphicFramePr>
        <p:xfrm>
          <a:off x="1039660" y="670561"/>
          <a:ext cx="7288061" cy="2307844"/>
        </p:xfrm>
        <a:graphic>
          <a:graphicData uri="http://schemas.openxmlformats.org/drawingml/2006/table">
            <a:tbl>
              <a:tblPr firstRow="1" bandRow="1">
                <a:tableStyleId>{5C22544A-7EE6-4342-B048-85BDC9FD1C3A}</a:tableStyleId>
              </a:tblPr>
              <a:tblGrid>
                <a:gridCol w="724586"/>
                <a:gridCol w="1740954"/>
                <a:gridCol w="209091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1380236">
                <a:tc>
                  <a:txBody>
                    <a:bodyPr/>
                    <a:lstStyle/>
                    <a:p>
                      <a:pPr algn="ctr"/>
                      <a:r>
                        <a:rPr lang="en-US" sz="1600" dirty="0" smtClean="0">
                          <a:latin typeface="Verdana" panose="020B0604030504040204" pitchFamily="34" charset="0"/>
                          <a:ea typeface="Verdana" panose="020B0604030504040204" pitchFamily="34" charset="0"/>
                          <a:cs typeface="Verdana" panose="020B0604030504040204" pitchFamily="34" charset="0"/>
                        </a:rPr>
                        <a:t>2.</a:t>
                      </a:r>
                      <a:r>
                        <a:rPr lang="sr-Latn-RS" sz="1600" dirty="0" smtClean="0">
                          <a:latin typeface="Verdana" panose="020B0604030504040204" pitchFamily="34" charset="0"/>
                          <a:ea typeface="Verdana" panose="020B0604030504040204" pitchFamily="34" charset="0"/>
                          <a:cs typeface="Verdana" panose="020B0604030504040204" pitchFamily="34" charset="0"/>
                        </a:rPr>
                        <a:t>2</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Stranica za prikaz akata i amandmana</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koji treba da se prihvate ili odbiju.</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Prikaz</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akata i amandmana koji su predloženi a nisu prihvaćeni ili odbijeni.</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lvl="0" indent="0">
                        <a:buFont typeface="+mj-lt"/>
                        <a:buNone/>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0" indent="0">
                        <a:buFont typeface="+mj-lt"/>
                        <a:buNone/>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678819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304800"/>
            <a:ext cx="7620000" cy="369332"/>
          </a:xfrm>
          <a:prstGeom prst="rect">
            <a:avLst/>
          </a:prstGeom>
          <a:noFill/>
        </p:spPr>
        <p:txBody>
          <a:bodyPr wrap="square" rtlCol="0">
            <a:spAutoFit/>
          </a:bodyPr>
          <a:lstStyle/>
          <a:p>
            <a:r>
              <a:rPr lang="sr-Latn-RS" u="sng" dirty="0" smtClean="0">
                <a:latin typeface="Verdana" panose="020B0604030504040204" pitchFamily="34" charset="0"/>
                <a:ea typeface="Verdana" panose="020B0604030504040204" pitchFamily="34" charset="0"/>
                <a:cs typeface="Verdana" panose="020B0604030504040204" pitchFamily="34" charset="0"/>
              </a:rPr>
              <a:t>4. Resursi</a:t>
            </a:r>
            <a:endParaRPr lang="en-US" sz="2000" u="sng" dirty="0" smtClean="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741171379"/>
              </p:ext>
            </p:extLst>
          </p:nvPr>
        </p:nvGraphicFramePr>
        <p:xfrm>
          <a:off x="1039660" y="838199"/>
          <a:ext cx="7288061" cy="4499161"/>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56376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1.0</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Korisnici sistema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Pod ovim se podrazumeva</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odbornik i predsednik 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lv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245688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Detalji za</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login odbornika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latin typeface="Verdana" panose="020B0604030504040204" pitchFamily="34" charset="0"/>
                          <a:ea typeface="Verdana" panose="020B0604030504040204" pitchFamily="34" charset="0"/>
                          <a:cs typeface="Verdana" panose="020B0604030504040204" pitchFamily="34" charset="0"/>
                        </a:rPr>
                        <a:t>Login kredencijali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koje će odbornik koristiti da se uloguje na sistem.</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342900" indent="-342900" algn="l">
                        <a:buAutoNum type="arabicPeriod" startAt="5"/>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Korisnik koji čita sa baze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3171478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12034274"/>
              </p:ext>
            </p:extLst>
          </p:nvPr>
        </p:nvGraphicFramePr>
        <p:xfrm>
          <a:off x="1039660" y="822843"/>
          <a:ext cx="7288061" cy="4815958"/>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56376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1.2</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Detalji za</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login predsednika 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Login kredencijali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koje će predsednik skupštine koristiti da se uloguje na sistem</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indent="-342900" algn="l">
                        <a:buAutoNum type="arabicPeriod" startAt="5"/>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342900" indent="-342900" algn="l">
                        <a:buAutoNum type="arabicPeriod" startAt="5"/>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Korisnik koji čita sa baze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marL="0" lv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202680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1.3</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Lične informacije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latin typeface="Verdana" panose="020B0604030504040204" pitchFamily="34" charset="0"/>
                          <a:ea typeface="Verdana" panose="020B0604030504040204" pitchFamily="34" charset="0"/>
                          <a:cs typeface="Verdana" panose="020B0604030504040204" pitchFamily="34" charset="0"/>
                        </a:rPr>
                        <a:t>Aplikacija</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će čuvati lične informacije registrovanih korisnika.</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342900" indent="-342900" algn="l">
                        <a:buAutoNum type="arabicPeriod" startAt="5"/>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Korisnik koji čita sa baze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1090453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03790502"/>
              </p:ext>
            </p:extLst>
          </p:nvPr>
        </p:nvGraphicFramePr>
        <p:xfrm>
          <a:off x="1039660" y="822843"/>
          <a:ext cx="7288061" cy="5547478"/>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56376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2.0</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Akti i amandmani</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Resursi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vezani za podatke sa kojima se radi.</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lv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202680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2.1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Pregled</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akata i amandaman</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Sadržaće</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resurse koji su vezani konkretne podatke akata i amandmana.</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0" indent="0" algn="l">
                        <a:buNone/>
                      </a:pPr>
                      <a:r>
                        <a:rPr lang="sr-Latn-RS" sz="1600" dirty="0" smtClean="0">
                          <a:latin typeface="Verdana" panose="020B0604030504040204" pitchFamily="34" charset="0"/>
                          <a:ea typeface="Verdana" panose="020B0604030504040204" pitchFamily="34" charset="0"/>
                          <a:cs typeface="Verdana" panose="020B0604030504040204" pitchFamily="34" charset="0"/>
                        </a:rPr>
                        <a:t>6.</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a:t>
                      </a: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0" indent="0" algn="l">
                        <a:buNone/>
                      </a:pPr>
                      <a:r>
                        <a:rPr lang="sr-Latn-RS" sz="1600" dirty="0" smtClean="0">
                          <a:latin typeface="Verdana" panose="020B0604030504040204" pitchFamily="34" charset="0"/>
                          <a:ea typeface="Verdana" panose="020B0604030504040204" pitchFamily="34" charset="0"/>
                          <a:cs typeface="Verdana" panose="020B0604030504040204" pitchFamily="34" charset="0"/>
                        </a:rPr>
                        <a:t>7.  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0" indent="0" algn="l">
                        <a:buNone/>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8.  Korisnik koji čita sa baze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mar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133414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4617833"/>
              </p:ext>
            </p:extLst>
          </p:nvPr>
        </p:nvGraphicFramePr>
        <p:xfrm>
          <a:off x="1039660" y="822843"/>
          <a:ext cx="7288061" cy="2773798"/>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56376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2.2</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Predlog amandmana na već postojeći akt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en-US" sz="1600" baseline="0" dirty="0" smtClean="0">
                          <a:latin typeface="Verdana" panose="020B0604030504040204" pitchFamily="34" charset="0"/>
                          <a:ea typeface="Verdana" panose="020B0604030504040204" pitchFamily="34" charset="0"/>
                          <a:cs typeface="Verdana" panose="020B0604030504040204" pitchFamily="34" charset="0"/>
                        </a:rPr>
                        <a: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342900" indent="-342900" algn="l">
                        <a:buAutoNum type="arabicPeriod" startAt="5"/>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Korisnik koji čita sa baze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2147194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62134871"/>
              </p:ext>
            </p:extLst>
          </p:nvPr>
        </p:nvGraphicFramePr>
        <p:xfrm>
          <a:off x="1039660" y="822843"/>
          <a:ext cx="7288061" cy="5882758"/>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56376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3.0</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Sistem</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Resursi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vezani sa sistem koji radi u pozadini.</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lv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202680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3.1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Dostupnost sistema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Sistem treba da bude dostupan svojim korisnicima tokom celog dana.</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342900" indent="-342900" algn="l">
                        <a:buAutoNum type="arabicPeriod" startAt="5"/>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Korisnik koji čita sa baze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2026803">
                <a:tc>
                  <a:txBody>
                    <a:bodyPr/>
                    <a:lstStyle/>
                    <a:p>
                      <a:pPr algn="ctr"/>
                      <a:r>
                        <a:rPr lang="en-US" sz="1600" dirty="0" smtClean="0">
                          <a:latin typeface="Verdana" panose="020B0604030504040204" pitchFamily="34" charset="0"/>
                          <a:ea typeface="Verdana" panose="020B0604030504040204" pitchFamily="34" charset="0"/>
                          <a:cs typeface="Verdana" panose="020B0604030504040204" pitchFamily="34" charset="0"/>
                        </a:rPr>
                        <a:t>3.2</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Sposobnost da izvršava upite nad bazom podataka radi čitanja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Sposobnost da izvršava bilio koju naredbu za selekciju nad bazom podataka i time dobije informacije koje su uskladištene u toj bazi podataka.</a:t>
                      </a: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indent="0" algn="l">
                        <a:buNone/>
                      </a:pPr>
                      <a:r>
                        <a:rPr lang="en-US" sz="1600" dirty="0" smtClean="0">
                          <a:latin typeface="Verdana" panose="020B0604030504040204" pitchFamily="34" charset="0"/>
                          <a:ea typeface="Verdana" panose="020B0604030504040204" pitchFamily="34" charset="0"/>
                          <a:cs typeface="Verdana" panose="020B0604030504040204" pitchFamily="34" charset="0"/>
                        </a:rPr>
                        <a:t>6.  </a:t>
                      </a: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0" indent="0" algn="l">
                        <a:buNone/>
                      </a:pPr>
                      <a:r>
                        <a:rPr lang="en-US" sz="1600" dirty="0" smtClean="0">
                          <a:latin typeface="Verdana" panose="020B0604030504040204" pitchFamily="34" charset="0"/>
                          <a:ea typeface="Verdana" panose="020B0604030504040204" pitchFamily="34" charset="0"/>
                          <a:cs typeface="Verdana" panose="020B0604030504040204" pitchFamily="34" charset="0"/>
                        </a:rPr>
                        <a:t>7.  </a:t>
                      </a:r>
                      <a:r>
                        <a:rPr lang="sr-Latn-RS" sz="1600" dirty="0" smtClean="0">
                          <a:latin typeface="Verdana" panose="020B0604030504040204" pitchFamily="34" charset="0"/>
                          <a:ea typeface="Verdana" panose="020B0604030504040204" pitchFamily="34" charset="0"/>
                          <a:cs typeface="Verdana" panose="020B0604030504040204" pitchFamily="34" charset="0"/>
                        </a:rPr>
                        <a:t>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0" indent="0" algn="l">
                        <a:buNone/>
                      </a:pPr>
                      <a:r>
                        <a:rPr lang="en-US" sz="1600" baseline="0" dirty="0" smtClean="0">
                          <a:latin typeface="Verdana" panose="020B0604030504040204" pitchFamily="34" charset="0"/>
                          <a:ea typeface="Verdana" panose="020B0604030504040204" pitchFamily="34" charset="0"/>
                          <a:cs typeface="Verdana" panose="020B0604030504040204" pitchFamily="34" charset="0"/>
                        </a:rPr>
                        <a:t>8.  </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Korisnik koji čita sa baze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3188801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10581258"/>
              </p:ext>
            </p:extLst>
          </p:nvPr>
        </p:nvGraphicFramePr>
        <p:xfrm>
          <a:off x="1039660" y="822843"/>
          <a:ext cx="7288061" cy="3840598"/>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56376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3.</a:t>
                      </a:r>
                      <a:r>
                        <a:rPr lang="en-US" sz="1600" dirty="0" smtClean="0">
                          <a:latin typeface="Verdana" panose="020B0604030504040204" pitchFamily="34" charset="0"/>
                          <a:ea typeface="Verdana" panose="020B0604030504040204" pitchFamily="34" charset="0"/>
                          <a:cs typeface="Verdana" panose="020B0604030504040204" pitchFamily="34" charset="0"/>
                        </a:rPr>
                        <a:t>3</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600" dirty="0" err="1" smtClean="0">
                          <a:latin typeface="Verdana" panose="020B0604030504040204" pitchFamily="34" charset="0"/>
                          <a:ea typeface="Verdana" panose="020B0604030504040204" pitchFamily="34" charset="0"/>
                          <a:cs typeface="Verdana" panose="020B0604030504040204" pitchFamily="34" charset="0"/>
                        </a:rPr>
                        <a:t>Mogu</a:t>
                      </a:r>
                      <a:r>
                        <a:rPr lang="sr-Latn-RS" sz="1600" dirty="0" smtClean="0">
                          <a:latin typeface="Verdana" panose="020B0604030504040204" pitchFamily="34" charset="0"/>
                          <a:ea typeface="Verdana" panose="020B0604030504040204" pitchFamily="34" charset="0"/>
                          <a:cs typeface="Verdana" panose="020B0604030504040204" pitchFamily="34" charset="0"/>
                        </a:rPr>
                        <a:t>ćnost</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da se izvrši source-code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Izvršavanje</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source-code na sistemu kao WEB server korisnik.</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sr-Latn-RS" sz="1600" dirty="0" smtClean="0">
                          <a:latin typeface="Verdana" panose="020B0604030504040204" pitchFamily="34" charset="0"/>
                          <a:ea typeface="Verdana" panose="020B0604030504040204" pitchFamily="34" charset="0"/>
                          <a:cs typeface="Verdana" panose="020B0604030504040204" pitchFamily="34" charset="0"/>
                        </a:rPr>
                        <a:t>6.  WEB server korisnik</a:t>
                      </a:r>
                    </a:p>
                    <a:p>
                      <a:pPr marL="0" lv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202680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3.4</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Sposobnost da izvršava naredbe radi čitanja/pisanja u bazu podataka</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Sposobnost sistema da izvrši bilo koju naredbu nad podacima u bazi podataka i time menja sadržaj same baze podataka.</a:t>
                      </a: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indent="0" algn="l">
                        <a:buNone/>
                      </a:pPr>
                      <a:r>
                        <a:rPr lang="sr-Latn-RS" sz="1600" dirty="0" smtClean="0">
                          <a:latin typeface="Verdana" panose="020B0604030504040204" pitchFamily="34" charset="0"/>
                          <a:ea typeface="Verdana" panose="020B0604030504040204" pitchFamily="34" charset="0"/>
                          <a:cs typeface="Verdana" panose="020B0604030504040204" pitchFamily="34" charset="0"/>
                        </a:rPr>
                        <a:t>7. 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txBody>
                  <a:tcPr/>
                </a:tc>
              </a:tr>
            </a:tbl>
          </a:graphicData>
        </a:graphic>
      </p:graphicFrame>
    </p:spTree>
    <p:extLst>
      <p:ext uri="{BB962C8B-B14F-4D97-AF65-F5344CB8AC3E}">
        <p14:creationId xmlns:p14="http://schemas.microsoft.com/office/powerpoint/2010/main" val="192956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91644627"/>
              </p:ext>
            </p:extLst>
          </p:nvPr>
        </p:nvGraphicFramePr>
        <p:xfrm>
          <a:off x="1039660" y="822843"/>
          <a:ext cx="7288061" cy="5608204"/>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56376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4.0</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Web</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sajt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Resursi koji se odnose na web sajt sistema.</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marL="0" lv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202680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4.1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Login sesija</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400" dirty="0" smtClean="0">
                          <a:latin typeface="Verdana" panose="020B0604030504040204" pitchFamily="34" charset="0"/>
                          <a:ea typeface="Verdana" panose="020B0604030504040204" pitchFamily="34" charset="0"/>
                          <a:cs typeface="Verdana" panose="020B0604030504040204" pitchFamily="34" charset="0"/>
                        </a:rPr>
                        <a:t>Ovo</a:t>
                      </a:r>
                      <a:r>
                        <a:rPr lang="sr-Latn-RS" sz="1400" baseline="0" dirty="0" smtClean="0">
                          <a:latin typeface="Verdana" panose="020B0604030504040204" pitchFamily="34" charset="0"/>
                          <a:ea typeface="Verdana" panose="020B0604030504040204" pitchFamily="34" charset="0"/>
                          <a:cs typeface="Verdana" panose="020B0604030504040204" pitchFamily="34" charset="0"/>
                        </a:rPr>
                        <a:t> je login sesija korisnika koji hoće da pristupi WEB sajtu.</a:t>
                      </a:r>
                    </a:p>
                    <a:p>
                      <a:pPr marL="0" marR="0" indent="0" algn="ctr" defTabSz="914400" rtl="0" eaLnBrk="1" fontAlgn="auto" latinLnBrk="0" hangingPunct="1">
                        <a:lnSpc>
                          <a:spcPct val="100000"/>
                        </a:lnSpc>
                        <a:spcBef>
                          <a:spcPts val="0"/>
                        </a:spcBef>
                        <a:spcAft>
                          <a:spcPts val="0"/>
                        </a:spcAft>
                        <a:buClrTx/>
                        <a:buSzTx/>
                        <a:buFontTx/>
                        <a:buNone/>
                        <a:tabLst/>
                        <a:defRPr/>
                      </a:pPr>
                      <a:r>
                        <a:rPr lang="sr-Latn-RS" sz="1400" baseline="0" dirty="0" smtClean="0">
                          <a:latin typeface="Verdana" panose="020B0604030504040204" pitchFamily="34" charset="0"/>
                          <a:ea typeface="Verdana" panose="020B0604030504040204" pitchFamily="34" charset="0"/>
                          <a:cs typeface="Verdana" panose="020B0604030504040204" pitchFamily="34" charset="0"/>
                        </a:rPr>
                        <a:t>Korisnik može biti gradjanin, odbornik ili predsednik skupštine.</a:t>
                      </a: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lvl="0" indent="0">
                        <a:buFont typeface="+mj-lt"/>
                        <a:buNone/>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2.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0" lvl="0" indent="0">
                        <a:buFont typeface="+mj-lt"/>
                        <a:buNone/>
                      </a:pP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0" indent="0">
                        <a:buFont typeface="+mj-lt"/>
                        <a:buNone/>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tc>
              </a:tr>
              <a:tr h="202680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4.2</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400" dirty="0" smtClean="0">
                          <a:latin typeface="Verdana" panose="020B0604030504040204" pitchFamily="34" charset="0"/>
                          <a:ea typeface="Verdana" panose="020B0604030504040204" pitchFamily="34" charset="0"/>
                          <a:cs typeface="Verdana" panose="020B0604030504040204" pitchFamily="34" charset="0"/>
                        </a:rPr>
                        <a:t>Pristup bazi podataka</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400" dirty="0" smtClean="0">
                          <a:latin typeface="Verdana" panose="020B0604030504040204" pitchFamily="34" charset="0"/>
                          <a:ea typeface="Verdana" panose="020B0604030504040204" pitchFamily="34" charset="0"/>
                          <a:cs typeface="Verdana" panose="020B0604030504040204" pitchFamily="34" charset="0"/>
                        </a:rPr>
                        <a:t>Omogućava pristup</a:t>
                      </a:r>
                      <a:r>
                        <a:rPr lang="sr-Latn-RS" sz="1400" baseline="0" dirty="0" smtClean="0">
                          <a:latin typeface="Verdana" panose="020B0604030504040204" pitchFamily="34" charset="0"/>
                          <a:ea typeface="Verdana" panose="020B0604030504040204" pitchFamily="34" charset="0"/>
                          <a:cs typeface="Verdana" panose="020B0604030504040204" pitchFamily="34" charset="0"/>
                        </a:rPr>
                        <a:t> celokupnoj bazi podataka, sa svim informacijama.</a:t>
                      </a: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sr-Latn-RS" sz="1600" dirty="0" smtClean="0">
                          <a:latin typeface="Verdana" panose="020B0604030504040204" pitchFamily="34" charset="0"/>
                          <a:ea typeface="Verdana" panose="020B0604030504040204" pitchFamily="34" charset="0"/>
                          <a:cs typeface="Verdana" panose="020B0604030504040204" pitchFamily="34" charset="0"/>
                        </a:rPr>
                        <a:t>6. WEB server korisnik</a:t>
                      </a:r>
                    </a:p>
                    <a:p>
                      <a:pPr marL="0" indent="0">
                        <a:buFont typeface="+mj-lt"/>
                        <a:buNone/>
                      </a:pP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2368727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304800"/>
            <a:ext cx="7620000" cy="369332"/>
          </a:xfrm>
          <a:prstGeom prst="rect">
            <a:avLst/>
          </a:prstGeom>
          <a:noFill/>
        </p:spPr>
        <p:txBody>
          <a:bodyPr wrap="square" rtlCol="0">
            <a:spAutoFit/>
          </a:bodyPr>
          <a:lstStyle/>
          <a:p>
            <a:r>
              <a:rPr lang="sr-Latn-RS" u="sng" dirty="0">
                <a:latin typeface="Verdana" panose="020B0604030504040204" pitchFamily="34" charset="0"/>
                <a:ea typeface="Verdana" panose="020B0604030504040204" pitchFamily="34" charset="0"/>
                <a:cs typeface="Verdana" panose="020B0604030504040204" pitchFamily="34" charset="0"/>
              </a:rPr>
              <a:t>5</a:t>
            </a:r>
            <a:r>
              <a:rPr lang="sr-Latn-RS" u="sng" dirty="0" smtClean="0">
                <a:latin typeface="Verdana" panose="020B0604030504040204" pitchFamily="34" charset="0"/>
                <a:ea typeface="Verdana" panose="020B0604030504040204" pitchFamily="34" charset="0"/>
                <a:cs typeface="Verdana" panose="020B0604030504040204" pitchFamily="34" charset="0"/>
              </a:rPr>
              <a:t>. </a:t>
            </a:r>
            <a:r>
              <a:rPr lang="en-US" u="sng" dirty="0" err="1" smtClean="0">
                <a:latin typeface="Verdana" panose="020B0604030504040204" pitchFamily="34" charset="0"/>
                <a:ea typeface="Verdana" panose="020B0604030504040204" pitchFamily="34" charset="0"/>
                <a:cs typeface="Verdana" panose="020B0604030504040204" pitchFamily="34" charset="0"/>
              </a:rPr>
              <a:t>Permisije</a:t>
            </a:r>
            <a:endParaRPr lang="en-US" sz="2000" u="sng" dirty="0" smtClean="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947750096"/>
              </p:ext>
            </p:extLst>
          </p:nvPr>
        </p:nvGraphicFramePr>
        <p:xfrm>
          <a:off x="894030" y="838200"/>
          <a:ext cx="7467600" cy="4894580"/>
        </p:xfrm>
        <a:graphic>
          <a:graphicData uri="http://schemas.openxmlformats.org/drawingml/2006/table">
            <a:tbl>
              <a:tblPr firstRow="1" bandRow="1">
                <a:tableStyleId>{5C22544A-7EE6-4342-B048-85BDC9FD1C3A}</a:tableStyleId>
              </a:tblPr>
              <a:tblGrid>
                <a:gridCol w="838200"/>
                <a:gridCol w="2667000"/>
                <a:gridCol w="3962400"/>
              </a:tblGrid>
              <a:tr h="383540">
                <a:tc>
                  <a:txBody>
                    <a:bodyPr/>
                    <a:lstStyle/>
                    <a:p>
                      <a:pPr algn="ctr"/>
                      <a:r>
                        <a:rPr lang="en-US"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en-US" baseline="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en-US"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en-US" baseline="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en-US"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endParaRPr lang="en-US" baseline="0" dirty="0">
                        <a:solidFill>
                          <a:schemeClr val="tx1"/>
                        </a:solidFill>
                        <a:latin typeface="Verdana" panose="020B0604030504040204" pitchFamily="34" charset="0"/>
                      </a:endParaRPr>
                    </a:p>
                  </a:txBody>
                  <a:tcPr/>
                </a:tc>
              </a:tr>
              <a:tr h="383540">
                <a:tc>
                  <a:txBody>
                    <a:bodyPr/>
                    <a:lstStyle/>
                    <a:p>
                      <a:pPr algn="ctr"/>
                      <a:r>
                        <a:rPr lang="en-US" dirty="0" smtClean="0">
                          <a:latin typeface="Verdana" panose="020B0604030504040204" pitchFamily="34" charset="0"/>
                          <a:ea typeface="Verdana" panose="020B0604030504040204" pitchFamily="34" charset="0"/>
                          <a:cs typeface="Verdana" panose="020B0604030504040204" pitchFamily="34" charset="0"/>
                        </a:rPr>
                        <a:t>1</a:t>
                      </a:r>
                      <a:endParaRPr lang="en-US"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lang="en-US" sz="1400" baseline="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Korisnik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koji</a:t>
                      </a:r>
                      <a:r>
                        <a:rPr kumimoji="0" lang="en-US" sz="1600" kern="1200" baseline="0" dirty="0" smtClean="0">
                          <a:solidFill>
                            <a:schemeClr val="dk1"/>
                          </a:solidFill>
                          <a:effectLst/>
                          <a:latin typeface="Verdana" panose="020B0604030504040204" pitchFamily="34" charset="0"/>
                          <a:ea typeface="+mn-ea"/>
                          <a:cs typeface="+mn-cs"/>
                        </a:rPr>
                        <a:t> je </a:t>
                      </a:r>
                      <a:r>
                        <a:rPr kumimoji="0" lang="en-US" sz="1600" kern="1200" baseline="0" dirty="0" err="1" smtClean="0">
                          <a:solidFill>
                            <a:schemeClr val="dk1"/>
                          </a:solidFill>
                          <a:effectLst/>
                          <a:latin typeface="Verdana" panose="020B0604030504040204" pitchFamily="34" charset="0"/>
                          <a:ea typeface="+mn-ea"/>
                          <a:cs typeface="+mn-cs"/>
                        </a:rPr>
                        <a:t>konektovan</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informacioni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grada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Novog</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Sada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ali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nema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validne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kredencijale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ili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nije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ulogovan</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t>
                      </a:r>
                      <a:r>
                        <a:rPr kumimoji="0" lang="en-US" sz="1600" kern="1200" baseline="0" dirty="0" smtClean="0">
                          <a:solidFill>
                            <a:schemeClr val="dk1"/>
                          </a:solidFill>
                          <a:effectLst/>
                          <a:latin typeface="Verdana" panose="020B0604030504040204" pitchFamily="34" charset="0"/>
                          <a:ea typeface="+mn-ea"/>
                          <a:cs typeface="+mn-cs"/>
                        </a:rPr>
                        <a:t>.</a:t>
                      </a:r>
                      <a:endParaRPr lang="en-US" sz="1600" baseline="0" dirty="0">
                        <a:solidFill>
                          <a:schemeClr val="tx1"/>
                        </a:solidFill>
                        <a:latin typeface="Verdana" panose="020B0604030504040204" pitchFamily="34" charset="0"/>
                      </a:endParaRPr>
                    </a:p>
                  </a:txBody>
                  <a:tcPr/>
                </a:tc>
              </a:tr>
              <a:tr h="383540">
                <a:tc>
                  <a:txBody>
                    <a:bodyPr/>
                    <a:lstStyle/>
                    <a:p>
                      <a:pPr algn="ctr"/>
                      <a:r>
                        <a:rPr lang="en-US" baseline="0" dirty="0" smtClean="0">
                          <a:solidFill>
                            <a:schemeClr val="tx1"/>
                          </a:solidFill>
                          <a:latin typeface="Verdana" panose="020B0604030504040204" pitchFamily="34" charset="0"/>
                        </a:rPr>
                        <a:t>2</a:t>
                      </a:r>
                      <a:endParaRPr lang="en-US" baseline="0" dirty="0">
                        <a:solidFill>
                          <a:schemeClr val="tx1"/>
                        </a:solidFill>
                        <a:latin typeface="Verdana" panose="020B0604030504040204" pitchFamily="34" charset="0"/>
                      </a:endParaRPr>
                    </a:p>
                  </a:txBody>
                  <a:tcPr/>
                </a:tc>
                <a:tc>
                  <a:txBody>
                    <a:bodyPr/>
                    <a:lstStyle/>
                    <a:p>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endParaRPr lang="en-US" sz="1400" baseline="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Korisnik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koji</a:t>
                      </a:r>
                      <a:r>
                        <a:rPr kumimoji="0" lang="en-US" sz="1600" kern="1200" baseline="0" dirty="0" smtClean="0">
                          <a:solidFill>
                            <a:schemeClr val="dk1"/>
                          </a:solidFill>
                          <a:effectLst/>
                          <a:latin typeface="Verdana" panose="020B0604030504040204" pitchFamily="34" charset="0"/>
                          <a:ea typeface="+mn-ea"/>
                          <a:cs typeface="+mn-cs"/>
                        </a:rPr>
                        <a:t> je </a:t>
                      </a:r>
                      <a:r>
                        <a:rPr kumimoji="0" lang="en-US" sz="1600" kern="1200" baseline="0" dirty="0" err="1" smtClean="0">
                          <a:solidFill>
                            <a:schemeClr val="dk1"/>
                          </a:solidFill>
                          <a:effectLst/>
                          <a:latin typeface="Verdana" panose="020B0604030504040204" pitchFamily="34" charset="0"/>
                          <a:ea typeface="+mn-ea"/>
                          <a:cs typeface="+mn-cs"/>
                        </a:rPr>
                        <a:t>konektovan</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informacioni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grada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Novog</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Sada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ima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validne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kredencijale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kojima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moze</a:t>
                      </a:r>
                      <a:r>
                        <a:rPr kumimoji="0" lang="en-US" sz="1600" kern="1200" baseline="0" dirty="0" smtClean="0">
                          <a:solidFill>
                            <a:schemeClr val="dk1"/>
                          </a:solidFill>
                          <a:effectLst/>
                          <a:latin typeface="Verdana" panose="020B0604030504040204" pitchFamily="34" charset="0"/>
                          <a:ea typeface="+mn-ea"/>
                          <a:cs typeface="+mn-cs"/>
                        </a:rPr>
                        <a:t> da se </a:t>
                      </a:r>
                      <a:r>
                        <a:rPr kumimoji="0" lang="en-US" sz="1600" kern="1200" baseline="0" dirty="0" err="1" smtClean="0">
                          <a:solidFill>
                            <a:schemeClr val="dk1"/>
                          </a:solidFill>
                          <a:effectLst/>
                          <a:latin typeface="Verdana" panose="020B0604030504040204" pitchFamily="34" charset="0"/>
                          <a:ea typeface="+mn-ea"/>
                          <a:cs typeface="+mn-cs"/>
                        </a:rPr>
                        <a:t>uloguje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sam</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t>
                      </a:r>
                      <a:r>
                        <a:rPr kumimoji="0" lang="en-US" sz="1600" kern="1200" baseline="0" dirty="0" smtClean="0">
                          <a:solidFill>
                            <a:schemeClr val="dk1"/>
                          </a:solidFill>
                          <a:effectLst/>
                          <a:latin typeface="Verdana" panose="020B0604030504040204" pitchFamily="34" charset="0"/>
                          <a:ea typeface="+mn-ea"/>
                          <a:cs typeface="+mn-cs"/>
                        </a:rPr>
                        <a:t>.</a:t>
                      </a:r>
                      <a:endParaRPr lang="en-US" sz="1600" baseline="0" dirty="0">
                        <a:solidFill>
                          <a:schemeClr val="tx1"/>
                        </a:solidFill>
                        <a:latin typeface="Verdana" panose="020B0604030504040204" pitchFamily="34" charset="0"/>
                      </a:endParaRPr>
                    </a:p>
                  </a:txBody>
                  <a:tcPr/>
                </a:tc>
              </a:tr>
              <a:tr h="383540">
                <a:tc>
                  <a:txBody>
                    <a:bodyPr/>
                    <a:lstStyle/>
                    <a:p>
                      <a:pPr algn="ctr"/>
                      <a:r>
                        <a:rPr lang="en-US" baseline="0" dirty="0" smtClean="0">
                          <a:solidFill>
                            <a:schemeClr val="tx1"/>
                          </a:solidFill>
                          <a:latin typeface="Verdana" panose="020B0604030504040204" pitchFamily="34" charset="0"/>
                        </a:rPr>
                        <a:t>3</a:t>
                      </a:r>
                      <a:endParaRPr lang="en-US" baseline="0" dirty="0">
                        <a:solidFill>
                          <a:schemeClr val="tx1"/>
                        </a:solidFill>
                        <a:latin typeface="Verdana" panose="020B0604030504040204" pitchFamily="34" charset="0"/>
                      </a:endParaRPr>
                    </a:p>
                  </a:txBody>
                  <a:tcPr/>
                </a:tc>
                <a:tc>
                  <a:txBody>
                    <a:bodyPr/>
                    <a:lstStyle/>
                    <a:p>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 kredencijalima</a:t>
                      </a:r>
                      <a:endParaRPr lang="en-US" sz="1400" baseline="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Korisnik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koji</a:t>
                      </a:r>
                      <a:r>
                        <a:rPr kumimoji="0" lang="en-US" sz="1600" kern="1200" baseline="0" dirty="0" smtClean="0">
                          <a:solidFill>
                            <a:schemeClr val="dk1"/>
                          </a:solidFill>
                          <a:effectLst/>
                          <a:latin typeface="Verdana" panose="020B0604030504040204" pitchFamily="34" charset="0"/>
                          <a:ea typeface="+mn-ea"/>
                          <a:cs typeface="+mn-cs"/>
                        </a:rPr>
                        <a:t> je </a:t>
                      </a:r>
                      <a:r>
                        <a:rPr kumimoji="0" lang="en-US" sz="1600" kern="1200" baseline="0" dirty="0" err="1" smtClean="0">
                          <a:solidFill>
                            <a:schemeClr val="dk1"/>
                          </a:solidFill>
                          <a:effectLst/>
                          <a:latin typeface="Verdana" panose="020B0604030504040204" pitchFamily="34" charset="0"/>
                          <a:ea typeface="+mn-ea"/>
                          <a:cs typeface="+mn-cs"/>
                        </a:rPr>
                        <a:t>konektovan</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informaoni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grada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Novog</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Sada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pokusava</a:t>
                      </a:r>
                      <a:r>
                        <a:rPr kumimoji="0" lang="en-US" sz="1600" kern="1200" baseline="0" dirty="0" smtClean="0">
                          <a:solidFill>
                            <a:schemeClr val="dk1"/>
                          </a:solidFill>
                          <a:effectLst/>
                          <a:latin typeface="Verdana" panose="020B0604030504040204" pitchFamily="34" charset="0"/>
                          <a:ea typeface="+mn-ea"/>
                          <a:cs typeface="+mn-cs"/>
                        </a:rPr>
                        <a:t> da se </a:t>
                      </a:r>
                      <a:r>
                        <a:rPr kumimoji="0" lang="en-US" sz="1600" kern="1200" baseline="0" dirty="0" err="1" smtClean="0">
                          <a:solidFill>
                            <a:schemeClr val="dk1"/>
                          </a:solidFill>
                          <a:effectLst/>
                          <a:latin typeface="Verdana" panose="020B0604030504040204" pitchFamily="34" charset="0"/>
                          <a:ea typeface="+mn-ea"/>
                          <a:cs typeface="+mn-cs"/>
                        </a:rPr>
                        <a:t>uloguje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pogrešnim</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kredencijalima</a:t>
                      </a:r>
                      <a:r>
                        <a:rPr kumimoji="0" lang="en-US" sz="1600" kern="1200" baseline="0" dirty="0" smtClean="0">
                          <a:solidFill>
                            <a:schemeClr val="dk1"/>
                          </a:solidFill>
                          <a:effectLst/>
                          <a:latin typeface="Verdana" panose="020B0604030504040204" pitchFamily="34" charset="0"/>
                          <a:ea typeface="+mn-ea"/>
                          <a:cs typeface="+mn-cs"/>
                        </a:rPr>
                        <a:t>.</a:t>
                      </a:r>
                      <a:endParaRPr lang="en-US" sz="1600" baseline="0" dirty="0">
                        <a:solidFill>
                          <a:schemeClr val="tx1"/>
                        </a:solidFill>
                        <a:latin typeface="Verdana" panose="020B0604030504040204" pitchFamily="34" charset="0"/>
                      </a:endParaRPr>
                    </a:p>
                  </a:txBody>
                  <a:tcPr/>
                </a:tc>
              </a:tr>
              <a:tr h="383540">
                <a:tc>
                  <a:txBody>
                    <a:bodyPr/>
                    <a:lstStyle/>
                    <a:p>
                      <a:pPr algn="ctr"/>
                      <a:r>
                        <a:rPr lang="en-US" baseline="0" dirty="0" smtClean="0">
                          <a:solidFill>
                            <a:schemeClr val="tx1"/>
                          </a:solidFill>
                          <a:latin typeface="Verdana" panose="020B0604030504040204" pitchFamily="34" charset="0"/>
                        </a:rPr>
                        <a:t>4</a:t>
                      </a:r>
                      <a:endParaRPr lang="en-US" baseline="0" dirty="0">
                        <a:solidFill>
                          <a:schemeClr val="tx1"/>
                        </a:solidFill>
                        <a:latin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Odbornik</a:t>
                      </a:r>
                      <a:endParaRPr lang="en-US" sz="1600" baseline="0" dirty="0">
                        <a:solidFill>
                          <a:schemeClr val="tx1"/>
                        </a:solidFill>
                        <a:latin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Ulogovani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korisnik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koji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može</a:t>
                      </a:r>
                      <a:r>
                        <a:rPr kumimoji="0" lang="en-US" sz="1600" kern="1200" baseline="0" dirty="0" smtClean="0">
                          <a:solidFill>
                            <a:schemeClr val="dk1"/>
                          </a:solidFill>
                          <a:effectLst/>
                          <a:latin typeface="Verdana" panose="020B0604030504040204" pitchFamily="34" charset="0"/>
                          <a:ea typeface="+mn-ea"/>
                          <a:cs typeface="+mn-cs"/>
                        </a:rPr>
                        <a:t> da </a:t>
                      </a:r>
                      <a:r>
                        <a:rPr kumimoji="0" lang="en-US" sz="1600" kern="1200" baseline="0" dirty="0" err="1" smtClean="0">
                          <a:solidFill>
                            <a:schemeClr val="dk1"/>
                          </a:solidFill>
                          <a:effectLst/>
                          <a:latin typeface="Verdana" panose="020B0604030504040204" pitchFamily="34" charset="0"/>
                          <a:ea typeface="+mn-ea"/>
                          <a:cs typeface="+mn-cs"/>
                        </a:rPr>
                        <a:t>predlaže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ili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povlači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predložene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akte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amandmane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usvojene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akte</a:t>
                      </a:r>
                      <a:r>
                        <a:rPr kumimoji="0" lang="en-US" sz="1600" kern="1200" baseline="0" dirty="0" smtClean="0">
                          <a:solidFill>
                            <a:schemeClr val="dk1"/>
                          </a:solidFill>
                          <a:effectLst/>
                          <a:latin typeface="Verdana" panose="020B0604030504040204" pitchFamily="34" charset="0"/>
                          <a:ea typeface="+mn-ea"/>
                          <a:cs typeface="+mn-cs"/>
                        </a:rPr>
                        <a:t>.</a:t>
                      </a:r>
                      <a:endParaRPr lang="en-US" sz="1600" baseline="0" dirty="0">
                        <a:solidFill>
                          <a:schemeClr val="tx1"/>
                        </a:solidFill>
                        <a:latin typeface="Verdana" panose="020B0604030504040204" pitchFamily="34" charset="0"/>
                      </a:endParaRPr>
                    </a:p>
                  </a:txBody>
                  <a:tcPr/>
                </a:tc>
              </a:tr>
            </a:tbl>
          </a:graphicData>
        </a:graphic>
      </p:graphicFrame>
    </p:spTree>
    <p:extLst>
      <p:ext uri="{BB962C8B-B14F-4D97-AF65-F5344CB8AC3E}">
        <p14:creationId xmlns:p14="http://schemas.microsoft.com/office/powerpoint/2010/main" val="963497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985" y="152400"/>
            <a:ext cx="8229600" cy="1143000"/>
          </a:xfrm>
        </p:spPr>
        <p:txBody>
          <a:bodyPr>
            <a:normAutofit/>
          </a:bodyPr>
          <a:lstStyle/>
          <a:p>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Dekomponavanje aplikacije</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959285" y="1295400"/>
            <a:ext cx="7239000" cy="5386090"/>
          </a:xfrm>
          <a:prstGeom prst="rect">
            <a:avLst/>
          </a:prstGeom>
          <a:noFill/>
        </p:spPr>
        <p:txBody>
          <a:bodyPr wrap="square" rtlCol="0">
            <a:spAutoFit/>
          </a:bodyPr>
          <a:lstStyle/>
          <a:p>
            <a:r>
              <a:rPr lang="sr-Latn-RS" sz="2000" u="sng" dirty="0" smtClean="0">
                <a:latin typeface="Verdana" panose="020B0604030504040204" pitchFamily="34" charset="0"/>
                <a:ea typeface="Verdana" panose="020B0604030504040204" pitchFamily="34" charset="0"/>
                <a:cs typeface="Verdana" panose="020B0604030504040204" pitchFamily="34" charset="0"/>
              </a:rPr>
              <a:t>1. Osnovne informacije o aplikaciji</a:t>
            </a:r>
          </a:p>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endParaRPr lang="sr-Latn-RS" u="sng" dirty="0">
              <a:latin typeface="Verdana" panose="020B0604030504040204" pitchFamily="34" charset="0"/>
              <a:ea typeface="Verdana" panose="020B0604030504040204" pitchFamily="34" charset="0"/>
              <a:cs typeface="Verdana" panose="020B0604030504040204" pitchFamily="34" charset="0"/>
            </a:endParaRPr>
          </a:p>
          <a:p>
            <a:r>
              <a:rPr lang="sr-Latn-RS" b="1" dirty="0" smtClean="0">
                <a:latin typeface="Verdana" panose="020B0604030504040204" pitchFamily="34" charset="0"/>
                <a:ea typeface="Verdana" panose="020B0604030504040204" pitchFamily="34" charset="0"/>
                <a:cs typeface="Verdana" panose="020B0604030504040204" pitchFamily="34" charset="0"/>
              </a:rPr>
              <a:t>Verzija aplikacije: </a:t>
            </a:r>
            <a:r>
              <a:rPr lang="sr-Latn-RS" dirty="0" smtClean="0">
                <a:latin typeface="Verdana" panose="020B0604030504040204" pitchFamily="34" charset="0"/>
                <a:ea typeface="Verdana" panose="020B0604030504040204" pitchFamily="34" charset="0"/>
                <a:cs typeface="Verdana" panose="020B0604030504040204" pitchFamily="34" charset="0"/>
              </a:rPr>
              <a:t>1.0</a:t>
            </a:r>
          </a:p>
          <a:p>
            <a:endParaRPr lang="sr-Latn-RS" b="1" u="sng" dirty="0">
              <a:latin typeface="Verdana" panose="020B0604030504040204" pitchFamily="34" charset="0"/>
              <a:ea typeface="Verdana" panose="020B0604030504040204" pitchFamily="34" charset="0"/>
              <a:cs typeface="Verdana" panose="020B0604030504040204" pitchFamily="34" charset="0"/>
            </a:endParaRPr>
          </a:p>
          <a:p>
            <a:pPr algn="just"/>
            <a:r>
              <a:rPr lang="en-US" b="1" dirty="0" err="1">
                <a:latin typeface="Verdana" panose="020B0604030504040204" pitchFamily="34" charset="0"/>
                <a:ea typeface="Verdana" panose="020B0604030504040204" pitchFamily="34" charset="0"/>
                <a:cs typeface="Verdana" panose="020B0604030504040204" pitchFamily="34" charset="0"/>
              </a:rPr>
              <a:t>Opis</a:t>
            </a:r>
            <a:r>
              <a:rPr lang="en-US" b="1" dirty="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WEB </a:t>
            </a:r>
            <a:r>
              <a:rPr lang="en-US" dirty="0" err="1">
                <a:latin typeface="Verdana" panose="020B0604030504040204" pitchFamily="34" charset="0"/>
                <a:ea typeface="Verdana" panose="020B0604030504040204" pitchFamily="34" charset="0"/>
                <a:cs typeface="Verdana" panose="020B0604030504040204" pitchFamily="34" charset="0"/>
              </a:rPr>
              <a:t>aplikacija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predstavlja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informacioni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sistem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grada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Novog</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Sada</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Treba</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podrži</a:t>
            </a:r>
            <a:r>
              <a:rPr lang="en-US" dirty="0">
                <a:latin typeface="Verdana" panose="020B0604030504040204" pitchFamily="34" charset="0"/>
                <a:ea typeface="Verdana" panose="020B0604030504040204" pitchFamily="34" charset="0"/>
                <a:cs typeface="Verdana" panose="020B0604030504040204" pitchFamily="34" charset="0"/>
              </a:rPr>
              <a:t> interne </a:t>
            </a:r>
            <a:r>
              <a:rPr lang="en-US" dirty="0" err="1">
                <a:latin typeface="Verdana" panose="020B0604030504040204" pitchFamily="34" charset="0"/>
                <a:ea typeface="Verdana" panose="020B0604030504040204" pitchFamily="34" charset="0"/>
                <a:cs typeface="Verdana" panose="020B0604030504040204" pitchFamily="34" charset="0"/>
              </a:rPr>
              <a:t>poslovne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procese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što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predlaganje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amandmana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predloge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povlačenje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predloga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usvajanje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predloga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rukovođenje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sednicom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eksterne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poslovne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procese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što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pronalaženje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pregledanje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algn="just"/>
            <a:endParaRPr lang="sr-Latn-RS" dirty="0" smtClean="0">
              <a:latin typeface="Verdana" panose="020B0604030504040204" pitchFamily="34" charset="0"/>
              <a:ea typeface="Verdana" panose="020B0604030504040204" pitchFamily="34" charset="0"/>
              <a:cs typeface="Verdana" panose="020B0604030504040204" pitchFamily="34" charset="0"/>
            </a:endParaRPr>
          </a:p>
          <a:p>
            <a:pPr algn="just"/>
            <a:r>
              <a:rPr lang="en-US" dirty="0" err="1" smtClean="0">
                <a:latin typeface="Verdana" panose="020B0604030504040204" pitchFamily="34" charset="0"/>
                <a:ea typeface="Verdana" panose="020B0604030504040204" pitchFamily="34" charset="0"/>
                <a:cs typeface="Verdana" panose="020B0604030504040204" pitchFamily="34" charset="0"/>
              </a:rPr>
              <a:t>Uloge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korisnika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su</a:t>
            </a:r>
            <a:r>
              <a:rPr lang="en-US" dirty="0">
                <a:latin typeface="Verdana" panose="020B0604030504040204" pitchFamily="34" charset="0"/>
                <a:ea typeface="Verdana" panose="020B0604030504040204" pitchFamily="34" charset="0"/>
                <a:cs typeface="Verdana" panose="020B0604030504040204" pitchFamily="34" charset="0"/>
              </a:rPr>
              <a:t> : </a:t>
            </a:r>
            <a:r>
              <a:rPr lang="en-US" dirty="0" err="1">
                <a:latin typeface="Verdana" panose="020B0604030504040204" pitchFamily="34" charset="0"/>
                <a:ea typeface="Verdana" panose="020B0604030504040204" pitchFamily="34" charset="0"/>
                <a:cs typeface="Verdana" panose="020B0604030504040204" pitchFamily="34" charset="0"/>
              </a:rPr>
              <a:t>građanin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odbornik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odbornik</a:t>
            </a:r>
            <a:r>
              <a:rPr lang="en-US" dirty="0">
                <a:latin typeface="Verdana" panose="020B0604030504040204" pitchFamily="34" charset="0"/>
                <a:ea typeface="Verdana" panose="020B0604030504040204" pitchFamily="34" charset="0"/>
                <a:cs typeface="Verdana" panose="020B0604030504040204" pitchFamily="34" charset="0"/>
              </a:rPr>
              <a:t> je </a:t>
            </a:r>
            <a:r>
              <a:rPr lang="en-US" dirty="0" err="1">
                <a:latin typeface="Verdana" panose="020B0604030504040204" pitchFamily="34" charset="0"/>
                <a:ea typeface="Verdana" panose="020B0604030504040204" pitchFamily="34" charset="0"/>
                <a:cs typeface="Verdana" panose="020B0604030504040204" pitchFamily="34" charset="0"/>
              </a:rPr>
              <a:t>građanin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predsednik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skupštine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predsednik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skupštine</a:t>
            </a:r>
            <a:r>
              <a:rPr lang="en-US" dirty="0">
                <a:latin typeface="Verdana" panose="020B0604030504040204" pitchFamily="34" charset="0"/>
                <a:ea typeface="Verdana" panose="020B0604030504040204" pitchFamily="34" charset="0"/>
                <a:cs typeface="Verdana" panose="020B0604030504040204" pitchFamily="34" charset="0"/>
              </a:rPr>
              <a:t> je </a:t>
            </a:r>
            <a:r>
              <a:rPr lang="en-US" dirty="0" err="1">
                <a:latin typeface="Verdana" panose="020B0604030504040204" pitchFamily="34" charset="0"/>
                <a:ea typeface="Verdana" panose="020B0604030504040204" pitchFamily="34" charset="0"/>
                <a:cs typeface="Verdana" panose="020B0604030504040204" pitchFamily="34" charset="0"/>
              </a:rPr>
              <a:t>odbornik</a:t>
            </a:r>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endParaRPr lang="sr-Latn-RS" dirty="0"/>
          </a:p>
          <a:p>
            <a:endParaRPr lang="sr-Latn-RS" dirty="0" smtClean="0"/>
          </a:p>
          <a:p>
            <a:endParaRPr lang="sr-Latn-RS" b="1" dirty="0"/>
          </a:p>
        </p:txBody>
      </p:sp>
    </p:spTree>
    <p:extLst>
      <p:ext uri="{BB962C8B-B14F-4D97-AF65-F5344CB8AC3E}">
        <p14:creationId xmlns:p14="http://schemas.microsoft.com/office/powerpoint/2010/main" val="876974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36679621"/>
              </p:ext>
            </p:extLst>
          </p:nvPr>
        </p:nvGraphicFramePr>
        <p:xfrm>
          <a:off x="914400" y="762000"/>
          <a:ext cx="7543800" cy="4063937"/>
        </p:xfrm>
        <a:graphic>
          <a:graphicData uri="http://schemas.openxmlformats.org/drawingml/2006/table">
            <a:tbl>
              <a:tblPr firstRow="1" bandRow="1">
                <a:tableStyleId>{5C22544A-7EE6-4342-B048-85BDC9FD1C3A}</a:tableStyleId>
              </a:tblPr>
              <a:tblGrid>
                <a:gridCol w="685800"/>
                <a:gridCol w="2819400"/>
                <a:gridCol w="4038600"/>
              </a:tblGrid>
              <a:tr h="370840">
                <a:tc>
                  <a:txBody>
                    <a:bodyPr/>
                    <a:lstStyle/>
                    <a:p>
                      <a:pPr algn="ctr"/>
                      <a:r>
                        <a:rPr lang="en-US" baseline="0" dirty="0" smtClean="0">
                          <a:solidFill>
                            <a:schemeClr val="tx1"/>
                          </a:solidFill>
                          <a:latin typeface="Verdana" panose="020B0604030504040204" pitchFamily="34" charset="0"/>
                        </a:rPr>
                        <a:t>ID</a:t>
                      </a:r>
                      <a:endParaRPr lang="en-US" baseline="0" dirty="0">
                        <a:solidFill>
                          <a:schemeClr val="tx1"/>
                        </a:solidFill>
                        <a:latin typeface="Verdana" panose="020B0604030504040204" pitchFamily="34" charset="0"/>
                      </a:endParaRPr>
                    </a:p>
                  </a:txBody>
                  <a:tcPr/>
                </a:tc>
                <a:tc>
                  <a:txBody>
                    <a:bodyPr/>
                    <a:lstStyle/>
                    <a:p>
                      <a:pPr algn="ctr"/>
                      <a:r>
                        <a:rPr lang="en-US" baseline="0" dirty="0" err="1" smtClean="0">
                          <a:solidFill>
                            <a:schemeClr val="tx1"/>
                          </a:solidFill>
                          <a:latin typeface="Verdana" panose="020B0604030504040204" pitchFamily="34" charset="0"/>
                        </a:rPr>
                        <a:t>Naziv</a:t>
                      </a:r>
                      <a:endParaRPr lang="en-US" baseline="0" dirty="0">
                        <a:solidFill>
                          <a:schemeClr val="tx1"/>
                        </a:solidFill>
                        <a:latin typeface="Verdana" panose="020B0604030504040204" pitchFamily="34" charset="0"/>
                      </a:endParaRPr>
                    </a:p>
                  </a:txBody>
                  <a:tcPr/>
                </a:tc>
                <a:tc>
                  <a:txBody>
                    <a:bodyPr/>
                    <a:lstStyle/>
                    <a:p>
                      <a:pPr algn="ctr"/>
                      <a:r>
                        <a:rPr lang="en-US" baseline="0" dirty="0" err="1" smtClean="0">
                          <a:solidFill>
                            <a:schemeClr val="tx1"/>
                          </a:solidFill>
                          <a:latin typeface="Verdana" panose="020B0604030504040204" pitchFamily="34" charset="0"/>
                        </a:rPr>
                        <a:t>Opis</a:t>
                      </a:r>
                      <a:endParaRPr lang="en-US" baseline="0" dirty="0">
                        <a:solidFill>
                          <a:schemeClr val="tx1"/>
                        </a:solidFill>
                        <a:latin typeface="Verdana" panose="020B0604030504040204" pitchFamily="34" charset="0"/>
                      </a:endParaRPr>
                    </a:p>
                  </a:txBody>
                  <a:tcPr/>
                </a:tc>
              </a:tr>
              <a:tr h="370840">
                <a:tc>
                  <a:txBody>
                    <a:bodyPr/>
                    <a:lstStyle/>
                    <a:p>
                      <a:pPr algn="ctr"/>
                      <a:r>
                        <a:rPr lang="en-US" baseline="0" dirty="0" smtClean="0">
                          <a:latin typeface="Verdana" panose="020B0604030504040204" pitchFamily="34" charset="0"/>
                        </a:rPr>
                        <a:t>5</a:t>
                      </a:r>
                      <a:endParaRPr lang="en-US" baseline="0" dirty="0">
                        <a:latin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Predsednik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skupštine</a:t>
                      </a:r>
                      <a:endParaRPr lang="en-US" sz="1600" baseline="0" dirty="0">
                        <a:latin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Ulogovani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korisnik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koji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ima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ista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prava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kao</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odbornik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ali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može</a:t>
                      </a:r>
                      <a:r>
                        <a:rPr kumimoji="0" lang="en-US" sz="1600" kern="1200" baseline="0" dirty="0" smtClean="0">
                          <a:solidFill>
                            <a:schemeClr val="dk1"/>
                          </a:solidFill>
                          <a:effectLst/>
                          <a:latin typeface="Verdana" panose="020B0604030504040204" pitchFamily="34" charset="0"/>
                          <a:ea typeface="+mn-ea"/>
                          <a:cs typeface="+mn-cs"/>
                        </a:rPr>
                        <a:t> da </a:t>
                      </a:r>
                      <a:r>
                        <a:rPr kumimoji="0" lang="en-US" sz="1600" kern="1200" baseline="0" dirty="0" err="1" smtClean="0">
                          <a:solidFill>
                            <a:schemeClr val="dk1"/>
                          </a:solidFill>
                          <a:effectLst/>
                          <a:latin typeface="Verdana" panose="020B0604030504040204" pitchFamily="34" charset="0"/>
                          <a:ea typeface="+mn-ea"/>
                          <a:cs typeface="+mn-cs"/>
                        </a:rPr>
                        <a:t>prihvati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predložene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akte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amadmane</a:t>
                      </a:r>
                      <a:r>
                        <a:rPr kumimoji="0" lang="en-US" sz="1600" kern="1200" baseline="0" dirty="0" smtClean="0">
                          <a:solidFill>
                            <a:schemeClr val="dk1"/>
                          </a:solidFill>
                          <a:effectLst/>
                          <a:latin typeface="Verdana" panose="020B0604030504040204" pitchFamily="34" charset="0"/>
                          <a:ea typeface="+mn-ea"/>
                          <a:cs typeface="+mn-cs"/>
                        </a:rPr>
                        <a:t>.</a:t>
                      </a:r>
                      <a:endParaRPr lang="en-US" sz="1600" baseline="0" dirty="0">
                        <a:latin typeface="Verdana" panose="020B0604030504040204" pitchFamily="34" charset="0"/>
                      </a:endParaRPr>
                    </a:p>
                  </a:txBody>
                  <a:tcPr/>
                </a:tc>
              </a:tr>
              <a:tr h="370840">
                <a:tc>
                  <a:txBody>
                    <a:bodyPr/>
                    <a:lstStyle/>
                    <a:p>
                      <a:pPr algn="ctr"/>
                      <a:r>
                        <a:rPr lang="en-US" baseline="0" dirty="0" smtClean="0">
                          <a:latin typeface="Verdana" panose="020B0604030504040204" pitchFamily="34" charset="0"/>
                        </a:rPr>
                        <a:t>6</a:t>
                      </a:r>
                      <a:endParaRPr lang="en-US" baseline="0" dirty="0">
                        <a:latin typeface="Verdana" panose="020B0604030504040204" pitchFamily="34" charset="0"/>
                      </a:endParaRPr>
                    </a:p>
                  </a:txBody>
                  <a:tcPr/>
                </a:tc>
                <a:tc>
                  <a:txBody>
                    <a:bodyPr/>
                    <a:lstStyle/>
                    <a:p>
                      <a:pPr marL="0" marR="0" algn="just">
                        <a:lnSpc>
                          <a:spcPct val="107000"/>
                        </a:lnSpc>
                        <a:spcBef>
                          <a:spcPts val="0"/>
                        </a:spcBef>
                        <a:spcAft>
                          <a:spcPts val="0"/>
                        </a:spcAft>
                      </a:pP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Web Server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korisnik</a:t>
                      </a:r>
                      <a:endParaRPr lang="en-US" sz="1600" baseline="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Korisnik</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koji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će</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u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pozadini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izvršavati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kod</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koji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predstavlja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WEB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aplikaciju</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napisanu</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u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nekom</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programskom</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jeziku</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sr-Latn-RS" sz="1600" baseline="0" dirty="0" smtClean="0">
                          <a:effectLst/>
                          <a:latin typeface="Verdana" panose="020B0604030504040204" pitchFamily="34" charset="0"/>
                          <a:ea typeface="Calibri" panose="020F0502020204030204" pitchFamily="34" charset="0"/>
                          <a:cs typeface="Times New Roman" panose="02020603050405020304" pitchFamily="18" charset="0"/>
                        </a:rPr>
                        <a:t>kao i ulogu administratora baze.</a:t>
                      </a:r>
                      <a:endParaRPr lang="en-US" sz="1600" baseline="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r>
              <a:tr h="124714">
                <a:tc>
                  <a:txBody>
                    <a:bodyPr/>
                    <a:lstStyle/>
                    <a:p>
                      <a:pPr algn="ctr"/>
                      <a:r>
                        <a:rPr lang="en-US" baseline="0" dirty="0" smtClean="0">
                          <a:latin typeface="Verdana" panose="020B0604030504040204" pitchFamily="34" charset="0"/>
                        </a:rPr>
                        <a:t>7</a:t>
                      </a:r>
                      <a:endParaRPr lang="en-US" baseline="0" dirty="0">
                        <a:latin typeface="Verdana" panose="020B0604030504040204" pitchFamily="34" charset="0"/>
                      </a:endParaRPr>
                    </a:p>
                  </a:txBody>
                  <a:tcPr/>
                </a:tc>
                <a:tc>
                  <a:txBody>
                    <a:bodyPr/>
                    <a:lstStyle/>
                    <a:p>
                      <a:pPr marL="0" marR="0" algn="just">
                        <a:lnSpc>
                          <a:spcPct val="107000"/>
                        </a:lnSpc>
                        <a:spcBef>
                          <a:spcPts val="0"/>
                        </a:spcBef>
                        <a:spcAft>
                          <a:spcPts val="0"/>
                        </a:spcAft>
                      </a:pP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Korisnik</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koji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piše</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čita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sa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baze</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podataka</a:t>
                      </a:r>
                      <a:endParaRPr lang="en-US" sz="1600" baseline="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Korisnik</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uz</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pomoć</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kojeg</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će</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se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pisati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na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bazu</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podataka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čitati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sa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baze</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podataka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Predstavljaće</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pozadinsku</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aplikaciju</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a:t>
                      </a:r>
                    </a:p>
                  </a:txBody>
                  <a:tcPr marL="68580" marR="68580" marT="0" marB="0"/>
                </a:tc>
              </a:tr>
              <a:tr h="124714">
                <a:tc>
                  <a:txBody>
                    <a:bodyPr/>
                    <a:lstStyle/>
                    <a:p>
                      <a:pPr algn="ctr"/>
                      <a:r>
                        <a:rPr lang="sr-Latn-RS" baseline="0" dirty="0" smtClean="0">
                          <a:latin typeface="Verdana" panose="020B0604030504040204" pitchFamily="34" charset="0"/>
                        </a:rPr>
                        <a:t>8</a:t>
                      </a:r>
                      <a:endParaRPr lang="en-US" baseline="0" dirty="0">
                        <a:latin typeface="Verdana" panose="020B0604030504040204" pitchFamily="34" charset="0"/>
                      </a:endParaRPr>
                    </a:p>
                  </a:txBody>
                  <a:tcPr/>
                </a:tc>
                <a:tc>
                  <a:txBody>
                    <a:bodyPr/>
                    <a:lstStyle/>
                    <a:p>
                      <a:pPr marL="0" marR="0" algn="just">
                        <a:lnSpc>
                          <a:spcPct val="107000"/>
                        </a:lnSpc>
                        <a:spcBef>
                          <a:spcPts val="0"/>
                        </a:spcBef>
                        <a:spcAft>
                          <a:spcPts val="0"/>
                        </a:spcAft>
                      </a:pPr>
                      <a:r>
                        <a:rPr lang="sr-Latn-RS" sz="1600" baseline="0" dirty="0" smtClean="0">
                          <a:effectLst/>
                          <a:latin typeface="Verdana" panose="020B0604030504040204" pitchFamily="34" charset="0"/>
                          <a:ea typeface="Calibri" panose="020F0502020204030204" pitchFamily="34" charset="0"/>
                          <a:cs typeface="Times New Roman" panose="02020603050405020304" pitchFamily="18" charset="0"/>
                        </a:rPr>
                        <a:t>Korisnik koji čita sa baze podataka</a:t>
                      </a:r>
                      <a:endParaRPr lang="en-US" sz="1600" baseline="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sr-Latn-RS" sz="1600" baseline="0" dirty="0" smtClean="0">
                          <a:effectLst/>
                          <a:latin typeface="Verdana" panose="020B0604030504040204" pitchFamily="34" charset="0"/>
                          <a:ea typeface="Calibri" panose="020F0502020204030204" pitchFamily="34" charset="0"/>
                          <a:cs typeface="Times New Roman" panose="02020603050405020304" pitchFamily="18" charset="0"/>
                        </a:rPr>
                        <a:t>Korisnik koji ima mogućnost samo čitanja sa baze podataka.</a:t>
                      </a:r>
                      <a:endParaRPr lang="en-US" sz="1600" baseline="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989469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6266" y="361890"/>
            <a:ext cx="7239000" cy="400110"/>
          </a:xfrm>
          <a:prstGeom prst="rect">
            <a:avLst/>
          </a:prstGeom>
          <a:noFill/>
        </p:spPr>
        <p:txBody>
          <a:bodyPr wrap="square" rtlCol="0">
            <a:spAutoFit/>
          </a:bodyPr>
          <a:lstStyle/>
          <a:p>
            <a:r>
              <a:rPr lang="sr-Latn-RS" sz="2000" u="sng" dirty="0" smtClean="0">
                <a:latin typeface="Verdana" panose="020B0604030504040204" pitchFamily="34" charset="0"/>
                <a:ea typeface="Verdana" panose="020B0604030504040204" pitchFamily="34" charset="0"/>
                <a:cs typeface="Verdana" panose="020B0604030504040204" pitchFamily="34" charset="0"/>
              </a:rPr>
              <a:t>5. Korisničke funkcije (USE-CASE)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266" y="838200"/>
            <a:ext cx="7346515" cy="5334000"/>
          </a:xfrm>
          <a:prstGeom prst="rect">
            <a:avLst/>
          </a:prstGeom>
        </p:spPr>
      </p:pic>
      <p:sp>
        <p:nvSpPr>
          <p:cNvPr id="8" name="TextBox 7"/>
          <p:cNvSpPr txBox="1"/>
          <p:nvPr/>
        </p:nvSpPr>
        <p:spPr>
          <a:xfrm>
            <a:off x="3352800" y="6324599"/>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1.</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1078968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8913" y="228600"/>
            <a:ext cx="7239000" cy="2031325"/>
          </a:xfrm>
          <a:prstGeom prst="rect">
            <a:avLst/>
          </a:prstGeom>
          <a:noFill/>
        </p:spPr>
        <p:txBody>
          <a:bodyPr wrap="square" rtlCol="0">
            <a:spAutoFit/>
          </a:bodyPr>
          <a:lstStyle/>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pPr algn="just"/>
            <a:r>
              <a:rPr lang="sr-Latn-RS" dirty="0" smtClean="0">
                <a:latin typeface="Verdana" panose="020B0604030504040204" pitchFamily="34" charset="0"/>
                <a:ea typeface="Verdana" panose="020B0604030504040204" pitchFamily="34" charset="0"/>
                <a:cs typeface="Verdana" panose="020B0604030504040204" pitchFamily="34" charset="0"/>
              </a:rPr>
              <a:t>Sa slike 1. se mogu videti korisničke funkcije informacionog sistema skupštine grada Novog Sada.</a:t>
            </a:r>
          </a:p>
          <a:p>
            <a:pPr algn="just"/>
            <a:r>
              <a:rPr lang="sr-Latn-RS" dirty="0" smtClean="0">
                <a:latin typeface="Verdana" panose="020B0604030504040204" pitchFamily="34" charset="0"/>
                <a:ea typeface="Verdana" panose="020B0604030504040204" pitchFamily="34" charset="0"/>
                <a:cs typeface="Verdana" panose="020B0604030504040204" pitchFamily="34" charset="0"/>
              </a:rPr>
              <a:t>Svaki učesnik ima određene funkcije.</a:t>
            </a:r>
          </a:p>
          <a:p>
            <a:pPr algn="just"/>
            <a:r>
              <a:rPr lang="sr-Latn-RS" b="1" i="1" dirty="0" smtClean="0">
                <a:latin typeface="Verdana" panose="020B0604030504040204" pitchFamily="34" charset="0"/>
                <a:ea typeface="Verdana" panose="020B0604030504040204" pitchFamily="34" charset="0"/>
                <a:cs typeface="Verdana" panose="020B0604030504040204" pitchFamily="34" charset="0"/>
              </a:rPr>
              <a:t>Građanin</a:t>
            </a:r>
            <a:r>
              <a:rPr lang="sr-Latn-RS" dirty="0" smtClean="0">
                <a:latin typeface="Verdana" panose="020B0604030504040204" pitchFamily="34" charset="0"/>
                <a:ea typeface="Verdana" panose="020B0604030504040204" pitchFamily="34" charset="0"/>
                <a:cs typeface="Verdana" panose="020B0604030504040204" pitchFamily="34" charset="0"/>
              </a:rPr>
              <a:t>, kojeg ujedno predstavljaju </a:t>
            </a:r>
            <a:r>
              <a:rPr lang="sr-Latn-RS" i="1" dirty="0" smtClean="0">
                <a:latin typeface="Verdana" panose="020B0604030504040204" pitchFamily="34" charset="0"/>
                <a:ea typeface="Verdana" panose="020B0604030504040204" pitchFamily="34" charset="0"/>
                <a:cs typeface="Verdana" panose="020B0604030504040204" pitchFamily="34" charset="0"/>
              </a:rPr>
              <a:t>odbornik</a:t>
            </a:r>
            <a:r>
              <a:rPr lang="sr-Latn-RS" dirty="0" smtClean="0">
                <a:latin typeface="Verdana" panose="020B0604030504040204" pitchFamily="34" charset="0"/>
                <a:ea typeface="Verdana" panose="020B0604030504040204" pitchFamily="34" charset="0"/>
                <a:cs typeface="Verdana" panose="020B0604030504040204" pitchFamily="34" charset="0"/>
              </a:rPr>
              <a:t> i </a:t>
            </a:r>
            <a:r>
              <a:rPr lang="sr-Latn-RS" i="1" dirty="0" smtClean="0">
                <a:latin typeface="Verdana" panose="020B0604030504040204" pitchFamily="34" charset="0"/>
                <a:ea typeface="Verdana" panose="020B0604030504040204" pitchFamily="34" charset="0"/>
                <a:cs typeface="Verdana" panose="020B0604030504040204" pitchFamily="34" charset="0"/>
              </a:rPr>
              <a:t>predsednik</a:t>
            </a:r>
            <a:r>
              <a:rPr lang="sr-Latn-RS" dirty="0" smtClean="0">
                <a:latin typeface="Verdana" panose="020B0604030504040204" pitchFamily="34" charset="0"/>
                <a:ea typeface="Verdana" panose="020B0604030504040204" pitchFamily="34" charset="0"/>
                <a:cs typeface="Verdana" panose="020B0604030504040204" pitchFamily="34" charset="0"/>
              </a:rPr>
              <a:t> </a:t>
            </a:r>
            <a:r>
              <a:rPr lang="sr-Latn-RS" i="1" dirty="0" smtClean="0">
                <a:latin typeface="Verdana" panose="020B0604030504040204" pitchFamily="34" charset="0"/>
                <a:ea typeface="Verdana" panose="020B0604030504040204" pitchFamily="34" charset="0"/>
                <a:cs typeface="Verdana" panose="020B0604030504040204" pitchFamily="34" charset="0"/>
              </a:rPr>
              <a:t>skupštine</a:t>
            </a:r>
            <a:r>
              <a:rPr lang="sr-Latn-RS" dirty="0" smtClean="0">
                <a:latin typeface="Verdana" panose="020B0604030504040204" pitchFamily="34" charset="0"/>
                <a:ea typeface="Verdana" panose="020B0604030504040204" pitchFamily="34" charset="0"/>
                <a:cs typeface="Verdana" panose="020B0604030504040204" pitchFamily="34" charset="0"/>
              </a:rPr>
              <a:t>:</a:t>
            </a:r>
          </a:p>
          <a:p>
            <a:endParaRPr lang="sr-Latn-RS" u="sng"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283" y="1981200"/>
            <a:ext cx="7346515" cy="4190999"/>
          </a:xfrm>
          <a:prstGeom prst="rect">
            <a:avLst/>
          </a:prstGeom>
        </p:spPr>
      </p:pic>
      <p:sp>
        <p:nvSpPr>
          <p:cNvPr id="7" name="TextBox 6"/>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2.</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228911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8913" y="228600"/>
            <a:ext cx="7239000" cy="1200329"/>
          </a:xfrm>
          <a:prstGeom prst="rect">
            <a:avLst/>
          </a:prstGeom>
          <a:noFill/>
        </p:spPr>
        <p:txBody>
          <a:bodyPr wrap="square" rtlCol="0">
            <a:spAutoFit/>
          </a:bodyPr>
          <a:lstStyle/>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pPr algn="just"/>
            <a:r>
              <a:rPr lang="sr-Latn-RS" dirty="0" smtClean="0">
                <a:latin typeface="Verdana" panose="020B0604030504040204" pitchFamily="34" charset="0"/>
                <a:ea typeface="Verdana" panose="020B0604030504040204" pitchFamily="34" charset="0"/>
                <a:cs typeface="Verdana" panose="020B0604030504040204" pitchFamily="34" charset="0"/>
              </a:rPr>
              <a:t>Funkcije vezane samo za </a:t>
            </a:r>
            <a:r>
              <a:rPr lang="sr-Latn-RS" b="1" i="1" dirty="0" smtClean="0">
                <a:latin typeface="Verdana" panose="020B0604030504040204" pitchFamily="34" charset="0"/>
                <a:ea typeface="Verdana" panose="020B0604030504040204" pitchFamily="34" charset="0"/>
                <a:cs typeface="Verdana" panose="020B0604030504040204" pitchFamily="34" charset="0"/>
              </a:rPr>
              <a:t>odbornika</a:t>
            </a:r>
            <a:r>
              <a:rPr lang="sr-Latn-RS" dirty="0" smtClean="0">
                <a:latin typeface="Verdana" panose="020B0604030504040204" pitchFamily="34" charset="0"/>
                <a:ea typeface="Verdana" panose="020B0604030504040204" pitchFamily="34" charset="0"/>
                <a:cs typeface="Verdana" panose="020B0604030504040204" pitchFamily="34" charset="0"/>
              </a:rPr>
              <a:t>, kojeg ujedno predstavlja i </a:t>
            </a:r>
            <a:r>
              <a:rPr lang="sr-Latn-RS" i="1" dirty="0" smtClean="0">
                <a:latin typeface="Verdana" panose="020B0604030504040204" pitchFamily="34" charset="0"/>
                <a:ea typeface="Verdana" panose="020B0604030504040204" pitchFamily="34" charset="0"/>
                <a:cs typeface="Verdana" panose="020B0604030504040204" pitchFamily="34" charset="0"/>
              </a:rPr>
              <a:t>predsednik</a:t>
            </a:r>
            <a:r>
              <a:rPr lang="sr-Latn-RS" dirty="0" smtClean="0">
                <a:latin typeface="Verdana" panose="020B0604030504040204" pitchFamily="34" charset="0"/>
                <a:ea typeface="Verdana" panose="020B0604030504040204" pitchFamily="34" charset="0"/>
                <a:cs typeface="Verdana" panose="020B0604030504040204" pitchFamily="34" charset="0"/>
              </a:rPr>
              <a:t> </a:t>
            </a:r>
            <a:r>
              <a:rPr lang="sr-Latn-RS" i="1" dirty="0" smtClean="0">
                <a:latin typeface="Verdana" panose="020B0604030504040204" pitchFamily="34" charset="0"/>
                <a:ea typeface="Verdana" panose="020B0604030504040204" pitchFamily="34" charset="0"/>
                <a:cs typeface="Verdana" panose="020B0604030504040204" pitchFamily="34" charset="0"/>
              </a:rPr>
              <a:t>skupštine</a:t>
            </a:r>
            <a:r>
              <a:rPr lang="sr-Latn-RS" dirty="0" smtClean="0">
                <a:latin typeface="Verdana" panose="020B0604030504040204" pitchFamily="34" charset="0"/>
                <a:ea typeface="Verdana" panose="020B0604030504040204" pitchFamily="34" charset="0"/>
                <a:cs typeface="Verdana" panose="020B0604030504040204" pitchFamily="34" charset="0"/>
              </a:rPr>
              <a:t>:</a:t>
            </a:r>
          </a:p>
          <a:p>
            <a:endParaRPr lang="sr-Latn-RS" u="sng"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283" y="1219200"/>
            <a:ext cx="7346515" cy="5029200"/>
          </a:xfrm>
          <a:prstGeom prst="rect">
            <a:avLst/>
          </a:prstGeom>
        </p:spPr>
      </p:pic>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3.</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380069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8913" y="228600"/>
            <a:ext cx="7239000" cy="923330"/>
          </a:xfrm>
          <a:prstGeom prst="rect">
            <a:avLst/>
          </a:prstGeom>
          <a:noFill/>
        </p:spPr>
        <p:txBody>
          <a:bodyPr wrap="square" rtlCol="0">
            <a:spAutoFit/>
          </a:bodyPr>
          <a:lstStyle/>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pPr algn="just"/>
            <a:r>
              <a:rPr lang="sr-Latn-RS" dirty="0" smtClean="0">
                <a:latin typeface="Verdana" panose="020B0604030504040204" pitchFamily="34" charset="0"/>
                <a:ea typeface="Verdana" panose="020B0604030504040204" pitchFamily="34" charset="0"/>
                <a:cs typeface="Verdana" panose="020B0604030504040204" pitchFamily="34" charset="0"/>
              </a:rPr>
              <a:t>Funkcije vezane samo za </a:t>
            </a:r>
            <a:r>
              <a:rPr lang="sr-Latn-RS" b="1" i="1" dirty="0" smtClean="0">
                <a:latin typeface="Verdana" panose="020B0604030504040204" pitchFamily="34" charset="0"/>
                <a:ea typeface="Verdana" panose="020B0604030504040204" pitchFamily="34" charset="0"/>
                <a:cs typeface="Verdana" panose="020B0604030504040204" pitchFamily="34" charset="0"/>
              </a:rPr>
              <a:t>predsednika skupštine</a:t>
            </a:r>
            <a:r>
              <a:rPr lang="sr-Latn-RS" dirty="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endParaRPr lang="sr-Latn-RS" u="sng"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283" y="990600"/>
            <a:ext cx="7346515" cy="5257800"/>
          </a:xfrm>
          <a:prstGeom prst="rect">
            <a:avLst/>
          </a:prstGeom>
        </p:spPr>
      </p:pic>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4.</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1667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8913" y="228600"/>
            <a:ext cx="7239000" cy="1200329"/>
          </a:xfrm>
          <a:prstGeom prst="rect">
            <a:avLst/>
          </a:prstGeom>
          <a:noFill/>
        </p:spPr>
        <p:txBody>
          <a:bodyPr wrap="square" rtlCol="0">
            <a:spAutoFit/>
          </a:bodyPr>
          <a:lstStyle/>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pPr algn="just"/>
            <a:r>
              <a:rPr lang="sr-Latn-RS" dirty="0" smtClean="0">
                <a:latin typeface="Verdana" panose="020B0604030504040204" pitchFamily="34" charset="0"/>
                <a:ea typeface="Verdana" panose="020B0604030504040204" pitchFamily="34" charset="0"/>
                <a:cs typeface="Verdana" panose="020B0604030504040204" pitchFamily="34" charset="0"/>
              </a:rPr>
              <a:t>Sve navedene funkcionalnosti su podržane pomoću </a:t>
            </a:r>
            <a:r>
              <a:rPr lang="sr-Latn-RS" b="1" i="1" dirty="0" smtClean="0">
                <a:latin typeface="Verdana" panose="020B0604030504040204" pitchFamily="34" charset="0"/>
                <a:ea typeface="Verdana" panose="020B0604030504040204" pitchFamily="34" charset="0"/>
                <a:cs typeface="Verdana" panose="020B0604030504040204" pitchFamily="34" charset="0"/>
              </a:rPr>
              <a:t>sistema</a:t>
            </a:r>
            <a:r>
              <a:rPr lang="sr-Latn-RS" dirty="0" smtClean="0">
                <a:latin typeface="Verdana" panose="020B0604030504040204" pitchFamily="34" charset="0"/>
                <a:ea typeface="Verdana" panose="020B0604030504040204" pitchFamily="34" charset="0"/>
                <a:cs typeface="Verdana" panose="020B0604030504040204" pitchFamily="34" charset="0"/>
              </a:rPr>
              <a:t>:</a:t>
            </a:r>
          </a:p>
          <a:p>
            <a:endParaRPr lang="sr-Latn-RS" u="sng"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283" y="1143000"/>
            <a:ext cx="7346515" cy="5105400"/>
          </a:xfrm>
          <a:prstGeom prst="rect">
            <a:avLst/>
          </a:prstGeom>
        </p:spPr>
      </p:pic>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5.</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2645723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8913" y="228600"/>
            <a:ext cx="7239000" cy="923330"/>
          </a:xfrm>
          <a:prstGeom prst="rect">
            <a:avLst/>
          </a:prstGeom>
          <a:noFill/>
        </p:spPr>
        <p:txBody>
          <a:bodyPr wrap="square" rtlCol="0">
            <a:spAutoFit/>
          </a:bodyPr>
          <a:lstStyle/>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pPr algn="just"/>
            <a:r>
              <a:rPr lang="sr-Latn-RS" b="1" i="1" dirty="0" smtClean="0">
                <a:latin typeface="Verdana" panose="020B0604030504040204" pitchFamily="34" charset="0"/>
                <a:ea typeface="Verdana" panose="020B0604030504040204" pitchFamily="34" charset="0"/>
                <a:cs typeface="Verdana" panose="020B0604030504040204" pitchFamily="34" charset="0"/>
              </a:rPr>
              <a:t>Sistem</a:t>
            </a:r>
            <a:r>
              <a:rPr lang="sr-Latn-RS" dirty="0" smtClean="0">
                <a:latin typeface="Verdana" panose="020B0604030504040204" pitchFamily="34" charset="0"/>
                <a:ea typeface="Verdana" panose="020B0604030504040204" pitchFamily="34" charset="0"/>
                <a:cs typeface="Verdana" panose="020B0604030504040204" pitchFamily="34" charset="0"/>
              </a:rPr>
              <a:t> takođe podržava dodatne funkcije:</a:t>
            </a:r>
          </a:p>
          <a:p>
            <a:endParaRPr lang="sr-Latn-RS" u="sng"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283" y="1066800"/>
            <a:ext cx="7346515" cy="5029200"/>
          </a:xfrm>
          <a:prstGeom prst="rect">
            <a:avLst/>
          </a:prstGeom>
        </p:spPr>
      </p:pic>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6.</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856495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8913" y="228600"/>
            <a:ext cx="7239000" cy="1200329"/>
          </a:xfrm>
          <a:prstGeom prst="rect">
            <a:avLst/>
          </a:prstGeom>
          <a:noFill/>
        </p:spPr>
        <p:txBody>
          <a:bodyPr wrap="square" rtlCol="0">
            <a:spAutoFit/>
          </a:bodyPr>
          <a:lstStyle/>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pPr algn="just"/>
            <a:r>
              <a:rPr lang="sr-Latn-RS" b="1" i="1" dirty="0" smtClean="0">
                <a:latin typeface="Verdana" panose="020B0604030504040204" pitchFamily="34" charset="0"/>
                <a:ea typeface="Verdana" panose="020B0604030504040204" pitchFamily="34" charset="0"/>
                <a:cs typeface="Verdana" panose="020B0604030504040204" pitchFamily="34" charset="0"/>
              </a:rPr>
              <a:t>Istorijski arhiv grada Novog Sada </a:t>
            </a:r>
            <a:r>
              <a:rPr lang="sr-Latn-RS" dirty="0" smtClean="0">
                <a:latin typeface="Verdana" panose="020B0604030504040204" pitchFamily="34" charset="0"/>
                <a:ea typeface="Verdana" panose="020B0604030504040204" pitchFamily="34" charset="0"/>
                <a:cs typeface="Verdana" panose="020B0604030504040204" pitchFamily="34" charset="0"/>
              </a:rPr>
              <a:t>u sebi čuva sve dostupne akte i amandmane:</a:t>
            </a:r>
          </a:p>
          <a:p>
            <a:endParaRPr lang="sr-Latn-RS" u="sng"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283" y="1219200"/>
            <a:ext cx="7346515" cy="4953000"/>
          </a:xfrm>
          <a:prstGeom prst="rect">
            <a:avLst/>
          </a:prstGeom>
        </p:spPr>
      </p:pic>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7.</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4294177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457200"/>
            <a:ext cx="6705600" cy="400110"/>
          </a:xfrm>
          <a:prstGeom prst="rect">
            <a:avLst/>
          </a:prstGeom>
          <a:noFill/>
        </p:spPr>
        <p:txBody>
          <a:bodyPr wrap="square" rtlCol="0">
            <a:spAutoFit/>
          </a:bodyPr>
          <a:lstStyle/>
          <a:p>
            <a:r>
              <a:rPr lang="sr-Latn-RS" sz="2000" u="sng" dirty="0" smtClean="0">
                <a:latin typeface="Verdana" panose="020B0604030504040204" pitchFamily="34" charset="0"/>
                <a:ea typeface="Verdana" panose="020B0604030504040204" pitchFamily="34" charset="0"/>
                <a:cs typeface="Verdana" panose="020B0604030504040204" pitchFamily="34" charset="0"/>
              </a:rPr>
              <a:t>6</a:t>
            </a:r>
            <a:r>
              <a:rPr lang="en-US" sz="2000" u="sng" dirty="0" smtClean="0">
                <a:latin typeface="Verdana" panose="020B0604030504040204" pitchFamily="34" charset="0"/>
                <a:ea typeface="Verdana" panose="020B0604030504040204" pitchFamily="34" charset="0"/>
                <a:cs typeface="Verdana" panose="020B0604030504040204" pitchFamily="34" charset="0"/>
              </a:rPr>
              <a:t>. Data flow </a:t>
            </a:r>
            <a:r>
              <a:rPr lang="en-US" sz="2000" u="sng" dirty="0" err="1" smtClean="0">
                <a:latin typeface="Verdana" panose="020B0604030504040204" pitchFamily="34" charset="0"/>
                <a:ea typeface="Verdana" panose="020B0604030504040204" pitchFamily="34" charset="0"/>
                <a:cs typeface="Verdana" panose="020B0604030504040204" pitchFamily="34" charset="0"/>
              </a:rPr>
              <a:t>diagrami</a:t>
            </a:r>
            <a:endParaRPr lang="en-US" sz="2000" u="sng"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727775"/>
            <a:ext cx="7605890" cy="4520625"/>
          </a:xfrm>
          <a:prstGeom prst="rect">
            <a:avLst/>
          </a:prstGeom>
        </p:spPr>
      </p:pic>
      <p:sp>
        <p:nvSpPr>
          <p:cNvPr id="6" name="TextBox 5"/>
          <p:cNvSpPr txBox="1"/>
          <p:nvPr/>
        </p:nvSpPr>
        <p:spPr>
          <a:xfrm>
            <a:off x="762000" y="990600"/>
            <a:ext cx="7239000" cy="584775"/>
          </a:xfrm>
          <a:prstGeom prst="rect">
            <a:avLst/>
          </a:prstGeom>
          <a:noFill/>
        </p:spPr>
        <p:txBody>
          <a:bodyPr wrap="square" rtlCol="0">
            <a:spAutoFit/>
          </a:bodyPr>
          <a:lstStyle/>
          <a:p>
            <a:pPr algn="just"/>
            <a:r>
              <a:rPr lang="en-US" sz="1600" b="1" dirty="0" err="1" smtClean="0">
                <a:latin typeface="Verdana" panose="020B0604030504040204" pitchFamily="34" charset="0"/>
                <a:ea typeface="Verdana" panose="020B0604030504040204" pitchFamily="34" charset="0"/>
                <a:cs typeface="Verdana" panose="020B0604030504040204" pitchFamily="34" charset="0"/>
              </a:rPr>
              <a:t>Dijagram</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predstavlja</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pristup</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aplikaciji</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i</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kretanje</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podataka</a:t>
            </a:r>
            <a:r>
              <a:rPr lang="en-US" sz="1600" dirty="0" smtClean="0">
                <a:latin typeface="Verdana" panose="020B0604030504040204" pitchFamily="34" charset="0"/>
                <a:ea typeface="Verdana" panose="020B0604030504040204" pitchFamily="34" charset="0"/>
                <a:cs typeface="Verdana" panose="020B0604030504040204" pitchFamily="34" charset="0"/>
              </a:rPr>
              <a:t> od </a:t>
            </a:r>
            <a:r>
              <a:rPr lang="en-US" sz="1600" dirty="0" err="1" smtClean="0">
                <a:latin typeface="Verdana" panose="020B0604030504040204" pitchFamily="34" charset="0"/>
                <a:ea typeface="Verdana" panose="020B0604030504040204" pitchFamily="34" charset="0"/>
                <a:cs typeface="Verdana" panose="020B0604030504040204" pitchFamily="34" charset="0"/>
              </a:rPr>
              <a:t>trenutka</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pristupa</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i</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odgovora</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sr-Latn-RS" sz="1600" dirty="0" smtClean="0">
                <a:latin typeface="Verdana" panose="020B0604030504040204" pitchFamily="34" charset="0"/>
                <a:ea typeface="Verdana" panose="020B0604030504040204" pitchFamily="34" charset="0"/>
                <a:cs typeface="Verdana" panose="020B0604030504040204" pitchFamily="34" charset="0"/>
              </a:rPr>
              <a:t>web aplikacije </a:t>
            </a:r>
            <a:r>
              <a:rPr lang="en-US" sz="1600" dirty="0" err="1" smtClean="0">
                <a:latin typeface="Verdana" panose="020B0604030504040204" pitchFamily="34" charset="0"/>
                <a:ea typeface="Verdana" panose="020B0604030504040204" pitchFamily="34" charset="0"/>
                <a:cs typeface="Verdana" panose="020B0604030504040204" pitchFamily="34" charset="0"/>
              </a:rPr>
              <a:t>korisniku</a:t>
            </a:r>
            <a:r>
              <a:rPr lang="en-US" sz="1600" dirty="0" smtClean="0">
                <a:latin typeface="Verdana" panose="020B0604030504040204" pitchFamily="34" charset="0"/>
                <a:ea typeface="Verdana" panose="020B0604030504040204" pitchFamily="34" charset="0"/>
                <a:cs typeface="Verdana" panose="020B0604030504040204" pitchFamily="34" charset="0"/>
              </a:rPr>
              <a:t>.</a:t>
            </a:r>
            <a:endParaRPr lang="en-US" sz="1600" dirty="0">
              <a:latin typeface="Verdana" panose="020B0604030504040204" pitchFamily="34" charset="0"/>
              <a:ea typeface="Verdana" panose="020B0604030504040204" pitchFamily="34" charset="0"/>
              <a:cs typeface="Verdana" panose="020B0604030504040204" pitchFamily="34" charset="0"/>
            </a:endParaRPr>
          </a:p>
        </p:txBody>
      </p:sp>
      <p:sp>
        <p:nvSpPr>
          <p:cNvPr id="7" name="TextBox 6"/>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a:t>
            </a:r>
            <a:r>
              <a:rPr lang="en-US" sz="1400" dirty="0" smtClean="0">
                <a:latin typeface="Century Schoolbook" panose="02040604050505020304" pitchFamily="18" charset="0"/>
                <a:cs typeface="Aharoni" panose="02010803020104030203" pitchFamily="2" charset="-79"/>
              </a:rPr>
              <a:t>8</a:t>
            </a:r>
            <a:r>
              <a:rPr lang="sr-Latn-RS" sz="1400" dirty="0" smtClean="0">
                <a:latin typeface="Century Schoolbook" panose="02040604050505020304" pitchFamily="18" charset="0"/>
                <a:cs typeface="Aharoni" panose="02010803020104030203" pitchFamily="2" charset="-79"/>
              </a:rPr>
              <a:t>.</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4167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394" y="1524001"/>
            <a:ext cx="7543800" cy="4876800"/>
          </a:xfrm>
          <a:prstGeom prst="rect">
            <a:avLst/>
          </a:prstGeom>
        </p:spPr>
      </p:pic>
      <p:sp>
        <p:nvSpPr>
          <p:cNvPr id="5" name="TextBox 4"/>
          <p:cNvSpPr txBox="1"/>
          <p:nvPr/>
        </p:nvSpPr>
        <p:spPr>
          <a:xfrm>
            <a:off x="762000" y="381000"/>
            <a:ext cx="7315200" cy="1200329"/>
          </a:xfrm>
          <a:prstGeom prst="rect">
            <a:avLst/>
          </a:prstGeom>
          <a:noFill/>
        </p:spPr>
        <p:txBody>
          <a:bodyPr wrap="square" rtlCol="0">
            <a:spAutoFit/>
          </a:bodyPr>
          <a:lstStyle/>
          <a:p>
            <a:r>
              <a:rPr lang="en-US" b="1" dirty="0" err="1" smtClean="0">
                <a:latin typeface="Verdana" panose="020B0604030504040204" pitchFamily="34" charset="0"/>
                <a:ea typeface="Verdana" panose="020B0604030504040204" pitchFamily="34" charset="0"/>
                <a:cs typeface="Verdana" panose="020B0604030504040204" pitchFamily="34" charset="0"/>
              </a:rPr>
              <a:t>Dijagram</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predstavlja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pristup</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aplikaciji</a:t>
            </a:r>
            <a:r>
              <a:rPr lang="en-US" dirty="0" smtClean="0">
                <a:latin typeface="Verdana" panose="020B0604030504040204" pitchFamily="34" charset="0"/>
                <a:ea typeface="Verdana" panose="020B0604030504040204" pitchFamily="34" charset="0"/>
                <a:cs typeface="Verdana" panose="020B0604030504040204" pitchFamily="34" charset="0"/>
              </a:rPr>
              <a:t> od </a:t>
            </a:r>
            <a:r>
              <a:rPr lang="en-US" dirty="0" err="1" smtClean="0">
                <a:latin typeface="Verdana" panose="020B0604030504040204" pitchFamily="34" charset="0"/>
                <a:ea typeface="Verdana" panose="020B0604030504040204" pitchFamily="34" charset="0"/>
                <a:cs typeface="Verdana" panose="020B0604030504040204" pitchFamily="34" charset="0"/>
              </a:rPr>
              <a:t>strane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korisnika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koji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mogu</a:t>
            </a:r>
            <a:r>
              <a:rPr lang="en-US" dirty="0" smtClean="0">
                <a:latin typeface="Verdana" panose="020B0604030504040204" pitchFamily="34" charset="0"/>
                <a:ea typeface="Verdana" panose="020B0604030504040204" pitchFamily="34" charset="0"/>
                <a:cs typeface="Verdana" panose="020B0604030504040204" pitchFamily="34" charset="0"/>
              </a:rPr>
              <a:t> da se </a:t>
            </a:r>
            <a:r>
              <a:rPr lang="en-US" dirty="0" err="1" smtClean="0">
                <a:latin typeface="Verdana" panose="020B0604030504040204" pitchFamily="34" charset="0"/>
                <a:ea typeface="Verdana" panose="020B0604030504040204" pitchFamily="34" charset="0"/>
                <a:cs typeface="Verdana" panose="020B0604030504040204" pitchFamily="34" charset="0"/>
              </a:rPr>
              <a:t>uloguju</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slanje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kredencijala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Nakon</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odgovora</a:t>
            </a:r>
            <a:r>
              <a:rPr lang="en-US" dirty="0" smtClean="0">
                <a:latin typeface="Verdana" panose="020B0604030504040204" pitchFamily="34" charset="0"/>
                <a:ea typeface="Verdana" panose="020B0604030504040204" pitchFamily="34" charset="0"/>
                <a:cs typeface="Verdana" panose="020B0604030504040204" pitchFamily="34" charset="0"/>
              </a:rPr>
              <a:t> Login </a:t>
            </a:r>
            <a:r>
              <a:rPr lang="en-US" dirty="0" err="1" smtClean="0">
                <a:latin typeface="Verdana" panose="020B0604030504040204" pitchFamily="34" charset="0"/>
                <a:ea typeface="Verdana" panose="020B0604030504040204" pitchFamily="34" charset="0"/>
                <a:cs typeface="Verdana" panose="020B0604030504040204" pitchFamily="34" charset="0"/>
              </a:rPr>
              <a:t>servisa</a:t>
            </a:r>
            <a:r>
              <a:rPr lang="sr-Latn-RS" dirty="0">
                <a:latin typeface="Verdana" panose="020B0604030504040204" pitchFamily="34" charset="0"/>
                <a:ea typeface="Verdana" panose="020B0604030504040204" pitchFamily="34" charset="0"/>
                <a:cs typeface="Verdana" panose="020B0604030504040204" pitchFamily="34" charset="0"/>
              </a:rPr>
              <a:t> </a:t>
            </a:r>
            <a:r>
              <a:rPr lang="sr-Latn-RS" dirty="0" smtClean="0">
                <a:latin typeface="Verdana" panose="020B0604030504040204" pitchFamily="34" charset="0"/>
                <a:ea typeface="Verdana" panose="020B0604030504040204" pitchFamily="34" charset="0"/>
                <a:cs typeface="Verdana" panose="020B0604030504040204" pitchFamily="34" charset="0"/>
              </a:rPr>
              <a:t>aplikacija </a:t>
            </a:r>
            <a:r>
              <a:rPr lang="en-US" dirty="0" err="1" smtClean="0">
                <a:latin typeface="Verdana" panose="020B0604030504040204" pitchFamily="34" charset="0"/>
                <a:ea typeface="Verdana" panose="020B0604030504040204" pitchFamily="34" charset="0"/>
                <a:cs typeface="Verdana" panose="020B0604030504040204" pitchFamily="34" charset="0"/>
              </a:rPr>
              <a:t>preusmerava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dalje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sr-Latn-RS" dirty="0" smtClean="0">
                <a:latin typeface="Verdana" panose="020B0604030504040204" pitchFamily="34" charset="0"/>
                <a:ea typeface="Verdana" panose="020B0604030504040204" pitchFamily="34" charset="0"/>
                <a:cs typeface="Verdana" panose="020B0604030504040204" pitchFamily="34" charset="0"/>
              </a:rPr>
              <a:t>rad aplikacije.</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6" name="TextBox 5"/>
          <p:cNvSpPr txBox="1"/>
          <p:nvPr/>
        </p:nvSpPr>
        <p:spPr>
          <a:xfrm>
            <a:off x="3337140" y="6400801"/>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a:t>
            </a:r>
            <a:r>
              <a:rPr lang="en-US" sz="1400" dirty="0">
                <a:latin typeface="Century Schoolbook" panose="02040604050505020304" pitchFamily="18" charset="0"/>
                <a:cs typeface="Aharoni" panose="02010803020104030203" pitchFamily="2" charset="-79"/>
              </a:rPr>
              <a:t>9</a:t>
            </a:r>
            <a:r>
              <a:rPr lang="sr-Latn-RS" sz="1400" dirty="0" smtClean="0">
                <a:latin typeface="Century Schoolbook" panose="02040604050505020304" pitchFamily="18" charset="0"/>
                <a:cs typeface="Aharoni" panose="02010803020104030203" pitchFamily="2" charset="-79"/>
              </a:rPr>
              <a:t>.</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2988032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228600"/>
            <a:ext cx="7391400" cy="5355312"/>
          </a:xfrm>
          <a:prstGeom prst="rect">
            <a:avLst/>
          </a:prstGeom>
          <a:noFill/>
        </p:spPr>
        <p:txBody>
          <a:bodyPr wrap="square" rtlCol="0">
            <a:spAutoFit/>
          </a:bodyPr>
          <a:lstStyle/>
          <a:p>
            <a:endParaRPr lang="sr-Latn-RS" dirty="0"/>
          </a:p>
          <a:p>
            <a:pPr algn="just"/>
            <a:r>
              <a:rPr lang="en-US" b="1" dirty="0" err="1">
                <a:latin typeface="Verdana" panose="020B0604030504040204" pitchFamily="34" charset="0"/>
                <a:ea typeface="Verdana" panose="020B0604030504040204" pitchFamily="34" charset="0"/>
                <a:cs typeface="Verdana" panose="020B0604030504040204" pitchFamily="34" charset="0"/>
              </a:rPr>
              <a:t>Građanin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može</a:t>
            </a:r>
            <a:r>
              <a:rPr lang="en-US" dirty="0">
                <a:latin typeface="Verdana" panose="020B0604030504040204" pitchFamily="34" charset="0"/>
                <a:ea typeface="Verdana" panose="020B0604030504040204" pitchFamily="34" charset="0"/>
                <a:cs typeface="Verdana" panose="020B0604030504040204" pitchFamily="34" charset="0"/>
              </a:rPr>
              <a:t> da:</a:t>
            </a:r>
            <a:endParaRPr lang="sr-Latn-RS"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Pronalazi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usvojene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akate</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proceduri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metapodacima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tekstualnom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sadržaju</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Pregleda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usvojene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a:t>
            </a:r>
            <a:r>
              <a:rPr lang="sr-Latn-RS" dirty="0" smtClean="0">
                <a:latin typeface="Verdana" panose="020B0604030504040204" pitchFamily="34" charset="0"/>
                <a:ea typeface="Verdana" panose="020B0604030504040204" pitchFamily="34" charset="0"/>
                <a:cs typeface="Verdana" panose="020B0604030504040204" pitchFamily="34" charset="0"/>
              </a:rPr>
              <a:t>te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a:t>
            </a:r>
            <a:r>
              <a:rPr lang="sr-Latn-RS" dirty="0" smtClean="0">
                <a:latin typeface="Verdana" panose="020B0604030504040204" pitchFamily="34" charset="0"/>
                <a:ea typeface="Verdana" panose="020B0604030504040204" pitchFamily="34" charset="0"/>
                <a:cs typeface="Verdana" panose="020B0604030504040204" pitchFamily="34" charset="0"/>
              </a:rPr>
              <a:t>te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u </a:t>
            </a:r>
            <a:r>
              <a:rPr lang="en-US" dirty="0" err="1">
                <a:latin typeface="Verdana" panose="020B0604030504040204" pitchFamily="34" charset="0"/>
                <a:ea typeface="Verdana" panose="020B0604030504040204" pitchFamily="34" charset="0"/>
                <a:cs typeface="Verdana" panose="020B0604030504040204" pitchFamily="34" charset="0"/>
              </a:rPr>
              <a:t>proceduri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referencama</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lvl="0" algn="just"/>
            <a:endParaRPr lang="sr-Latn-RS" dirty="0" smtClean="0">
              <a:latin typeface="Verdana" panose="020B0604030504040204" pitchFamily="34" charset="0"/>
              <a:ea typeface="Verdana" panose="020B0604030504040204" pitchFamily="34" charset="0"/>
              <a:cs typeface="Verdana" panose="020B0604030504040204" pitchFamily="34" charset="0"/>
            </a:endParaRPr>
          </a:p>
          <a:p>
            <a:pPr algn="just"/>
            <a:r>
              <a:rPr lang="en-US" b="1" dirty="0" err="1" smtClean="0">
                <a:latin typeface="Verdana" panose="020B0604030504040204" pitchFamily="34" charset="0"/>
                <a:ea typeface="Verdana" panose="020B0604030504040204" pitchFamily="34" charset="0"/>
                <a:cs typeface="Verdana" panose="020B0604030504040204" pitchFamily="34" charset="0"/>
              </a:rPr>
              <a:t>Odbornik</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da:</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Predlaže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akte</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Predlaže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amandmane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predlog</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akta</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Povlači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predloge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amandmana</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lvl="1" algn="just"/>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b="1" dirty="0" err="1">
                <a:latin typeface="Verdana" panose="020B0604030504040204" pitchFamily="34" charset="0"/>
                <a:ea typeface="Verdana" panose="020B0604030504040204" pitchFamily="34" charset="0"/>
                <a:cs typeface="Verdana" panose="020B0604030504040204" pitchFamily="34" charset="0"/>
              </a:rPr>
              <a:t>Predsednik</a:t>
            </a:r>
            <a:r>
              <a:rPr lang="en-US"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skupštine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može</a:t>
            </a:r>
            <a:r>
              <a:rPr lang="en-US" dirty="0">
                <a:latin typeface="Verdana" panose="020B0604030504040204" pitchFamily="34" charset="0"/>
                <a:ea typeface="Verdana" panose="020B0604030504040204" pitchFamily="34" charset="0"/>
                <a:cs typeface="Verdana" panose="020B0604030504040204" pitchFamily="34" charset="0"/>
              </a:rPr>
              <a:t> da:</a:t>
            </a:r>
            <a:endParaRPr lang="sr-Latn-RS"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Rukovodi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sednicom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usvajanje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načelu</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pojedinostima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celini</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b="1" dirty="0" err="1">
                <a:latin typeface="Verdana" panose="020B0604030504040204" pitchFamily="34" charset="0"/>
                <a:ea typeface="Verdana" panose="020B0604030504040204" pitchFamily="34" charset="0"/>
                <a:cs typeface="Verdana" panose="020B0604030504040204" pitchFamily="34" charset="0"/>
              </a:rPr>
              <a:t>Vlasnik</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dokumenta</a:t>
            </a:r>
            <a:r>
              <a:rPr lang="en-US" b="1" dirty="0">
                <a:latin typeface="Verdana" panose="020B0604030504040204" pitchFamily="34" charset="0"/>
                <a:ea typeface="Verdana" panose="020B0604030504040204" pitchFamily="34" charset="0"/>
                <a:cs typeface="Verdana" panose="020B0604030504040204" pitchFamily="34" charset="0"/>
              </a:rPr>
              <a:t>: </a:t>
            </a:r>
            <a:r>
              <a:rPr lang="sr-Latn-RS" b="1"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b="1" dirty="0" err="1">
                <a:latin typeface="Verdana" panose="020B0604030504040204" pitchFamily="34" charset="0"/>
                <a:ea typeface="Verdana" panose="020B0604030504040204" pitchFamily="34" charset="0"/>
                <a:cs typeface="Verdana" panose="020B0604030504040204" pitchFamily="34" charset="0"/>
              </a:rPr>
              <a:t>Učesnici</a:t>
            </a:r>
            <a:r>
              <a:rPr lang="en-US" b="1" dirty="0">
                <a:latin typeface="Verdana" panose="020B0604030504040204" pitchFamily="34" charset="0"/>
                <a:ea typeface="Verdana" panose="020B0604030504040204" pitchFamily="34" charset="0"/>
                <a:cs typeface="Verdana" panose="020B0604030504040204" pitchFamily="34" charset="0"/>
              </a:rPr>
              <a:t>: </a:t>
            </a:r>
            <a:r>
              <a:rPr lang="sr-Latn-RS" b="1"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b="1" dirty="0" err="1">
                <a:latin typeface="Verdana" panose="020B0604030504040204" pitchFamily="34" charset="0"/>
                <a:ea typeface="Verdana" panose="020B0604030504040204" pitchFamily="34" charset="0"/>
                <a:cs typeface="Verdana" panose="020B0604030504040204" pitchFamily="34" charset="0"/>
              </a:rPr>
              <a:t>Kritičar</a:t>
            </a:r>
            <a:r>
              <a:rPr lang="en-US" b="1" dirty="0">
                <a:latin typeface="Verdana" panose="020B0604030504040204" pitchFamily="34" charset="0"/>
                <a:ea typeface="Verdana" panose="020B0604030504040204" pitchFamily="34" charset="0"/>
                <a:cs typeface="Verdana" panose="020B0604030504040204" pitchFamily="34" charset="0"/>
              </a:rPr>
              <a:t>: </a:t>
            </a:r>
            <a:r>
              <a:rPr lang="sr-Latn-RS" b="1"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endParaRPr lang="sr-Latn-RS" dirty="0"/>
          </a:p>
        </p:txBody>
      </p:sp>
    </p:spTree>
    <p:extLst>
      <p:ext uri="{BB962C8B-B14F-4D97-AF65-F5344CB8AC3E}">
        <p14:creationId xmlns:p14="http://schemas.microsoft.com/office/powerpoint/2010/main" val="4080779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143000"/>
            <a:ext cx="7662352" cy="5105400"/>
          </a:xfrm>
          <a:prstGeom prst="rect">
            <a:avLst/>
          </a:prstGeom>
        </p:spPr>
      </p:pic>
      <p:sp>
        <p:nvSpPr>
          <p:cNvPr id="5" name="TextBox 4"/>
          <p:cNvSpPr txBox="1"/>
          <p:nvPr/>
        </p:nvSpPr>
        <p:spPr>
          <a:xfrm>
            <a:off x="762000" y="457200"/>
            <a:ext cx="7467600" cy="646331"/>
          </a:xfrm>
          <a:prstGeom prst="rect">
            <a:avLst/>
          </a:prstGeom>
          <a:noFill/>
        </p:spPr>
        <p:txBody>
          <a:bodyPr wrap="square" rtlCol="0">
            <a:spAutoFit/>
          </a:bodyPr>
          <a:lstStyle/>
          <a:p>
            <a:r>
              <a:rPr lang="en-US" b="1" dirty="0" err="1" smtClean="0">
                <a:latin typeface="Verdana" panose="020B0604030504040204" pitchFamily="34" charset="0"/>
                <a:ea typeface="Verdana" panose="020B0604030504040204" pitchFamily="34" charset="0"/>
                <a:cs typeface="Verdana" panose="020B0604030504040204" pitchFamily="34" charset="0"/>
              </a:rPr>
              <a:t>Dijagram</a:t>
            </a:r>
            <a:r>
              <a:rPr lang="en-US" dirty="0" smtClean="0">
                <a:latin typeface="Verdana" panose="020B0604030504040204" pitchFamily="34" charset="0"/>
                <a:ea typeface="Verdana" panose="020B0604030504040204" pitchFamily="34" charset="0"/>
                <a:cs typeface="Verdana" panose="020B0604030504040204" pitchFamily="34" charset="0"/>
              </a:rPr>
              <a:t> </a:t>
            </a:r>
            <a:r>
              <a:rPr lang="sr-Latn-RS" dirty="0" smtClean="0">
                <a:latin typeface="Verdana" panose="020B0604030504040204" pitchFamily="34" charset="0"/>
                <a:ea typeface="Verdana" panose="020B0604030504040204" pitchFamily="34" charset="0"/>
                <a:cs typeface="Verdana" panose="020B0604030504040204" pitchFamily="34" charset="0"/>
              </a:rPr>
              <a:t>pokazuje tok podataka kada običan korisnik pristupi web aplikaciji i prikaz podataka koji se dobije sa baze.</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a:t>
            </a:r>
            <a:r>
              <a:rPr lang="en-US" sz="1400" dirty="0" smtClean="0">
                <a:latin typeface="Century Schoolbook" panose="02040604050505020304" pitchFamily="18" charset="0"/>
                <a:cs typeface="Aharoni" panose="02010803020104030203" pitchFamily="2" charset="-79"/>
              </a:rPr>
              <a:t>10</a:t>
            </a:r>
            <a:r>
              <a:rPr lang="sr-Latn-RS" sz="1400" dirty="0" smtClean="0">
                <a:latin typeface="Century Schoolbook" panose="02040604050505020304" pitchFamily="18" charset="0"/>
                <a:cs typeface="Aharoni" panose="02010803020104030203" pitchFamily="2" charset="-79"/>
              </a:rPr>
              <a:t>.</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3321701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304800"/>
            <a:ext cx="7467600" cy="923330"/>
          </a:xfrm>
          <a:prstGeom prst="rect">
            <a:avLst/>
          </a:prstGeom>
          <a:noFill/>
        </p:spPr>
        <p:txBody>
          <a:bodyPr wrap="square" rtlCol="0">
            <a:spAutoFit/>
          </a:bodyPr>
          <a:lstStyle/>
          <a:p>
            <a:r>
              <a:rPr lang="en-US" b="1" dirty="0" err="1" smtClean="0">
                <a:latin typeface="Verdana" panose="020B0604030504040204" pitchFamily="34" charset="0"/>
                <a:ea typeface="Verdana" panose="020B0604030504040204" pitchFamily="34" charset="0"/>
                <a:cs typeface="Verdana" panose="020B0604030504040204" pitchFamily="34" charset="0"/>
              </a:rPr>
              <a:t>Dijagram</a:t>
            </a:r>
            <a:r>
              <a:rPr lang="en-US" dirty="0" smtClean="0">
                <a:latin typeface="Verdana" panose="020B0604030504040204" pitchFamily="34" charset="0"/>
                <a:ea typeface="Verdana" panose="020B0604030504040204" pitchFamily="34" charset="0"/>
                <a:cs typeface="Verdana" panose="020B0604030504040204" pitchFamily="34" charset="0"/>
              </a:rPr>
              <a:t> </a:t>
            </a:r>
            <a:r>
              <a:rPr lang="sr-Latn-RS" dirty="0" smtClean="0">
                <a:latin typeface="Verdana" panose="020B0604030504040204" pitchFamily="34" charset="0"/>
                <a:ea typeface="Verdana" panose="020B0604030504040204" pitchFamily="34" charset="0"/>
                <a:cs typeface="Verdana" panose="020B0604030504040204" pitchFamily="34" charset="0"/>
              </a:rPr>
              <a:t>pokazuje tok podataka kada ulogovani odbornik zatraži resurse sa baze i kada želi da predloži novi amandman ili akt. </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a:t>
            </a:r>
            <a:r>
              <a:rPr lang="en-US" sz="1400" dirty="0" smtClean="0">
                <a:latin typeface="Century Schoolbook" panose="02040604050505020304" pitchFamily="18" charset="0"/>
                <a:cs typeface="Aharoni" panose="02010803020104030203" pitchFamily="2" charset="-79"/>
              </a:rPr>
              <a:t>11</a:t>
            </a:r>
            <a:r>
              <a:rPr lang="sr-Latn-RS" sz="1400" dirty="0" smtClean="0">
                <a:latin typeface="Century Schoolbook" panose="02040604050505020304" pitchFamily="18" charset="0"/>
                <a:cs typeface="Aharoni" panose="02010803020104030203" pitchFamily="2" charset="-79"/>
              </a:rPr>
              <a:t>.</a:t>
            </a:r>
            <a:endParaRPr lang="sr-Latn-RS" sz="1400" dirty="0">
              <a:latin typeface="Century Schoolbook" panose="02040604050505020304" pitchFamily="18" charset="0"/>
              <a:cs typeface="Aharoni" panose="02010803020104030203" pitchFamily="2" charset="-79"/>
            </a:endParaRPr>
          </a:p>
        </p:txBody>
      </p:sp>
      <p:pic>
        <p:nvPicPr>
          <p:cNvPr id="1028" name="Picture 4"/>
          <p:cNvPicPr>
            <a:picLocks noChangeAspect="1" noChangeArrowheads="1"/>
          </p:cNvPicPr>
          <p:nvPr/>
        </p:nvPicPr>
        <p:blipFill>
          <a:blip r:embed="rId2"/>
          <a:srcRect/>
          <a:stretch>
            <a:fillRect/>
          </a:stretch>
        </p:blipFill>
        <p:spPr bwMode="auto">
          <a:xfrm>
            <a:off x="857224" y="1214422"/>
            <a:ext cx="7600950" cy="4953000"/>
          </a:xfrm>
          <a:prstGeom prst="rect">
            <a:avLst/>
          </a:prstGeom>
          <a:noFill/>
          <a:ln w="9525">
            <a:noFill/>
            <a:miter lim="800000"/>
            <a:headEnd/>
            <a:tailEnd/>
          </a:ln>
          <a:effectLst/>
        </p:spPr>
      </p:pic>
    </p:spTree>
    <p:extLst>
      <p:ext uri="{BB962C8B-B14F-4D97-AF65-F5344CB8AC3E}">
        <p14:creationId xmlns:p14="http://schemas.microsoft.com/office/powerpoint/2010/main" val="2244687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381000"/>
            <a:ext cx="7543800" cy="1200329"/>
          </a:xfrm>
          <a:prstGeom prst="rect">
            <a:avLst/>
          </a:prstGeom>
          <a:noFill/>
        </p:spPr>
        <p:txBody>
          <a:bodyPr wrap="square" rtlCol="0">
            <a:spAutoFit/>
          </a:bodyPr>
          <a:lstStyle/>
          <a:p>
            <a:r>
              <a:rPr lang="en-US" b="1" dirty="0" err="1" smtClean="0">
                <a:latin typeface="Verdana" panose="020B0604030504040204" pitchFamily="34" charset="0"/>
                <a:ea typeface="Verdana" panose="020B0604030504040204" pitchFamily="34" charset="0"/>
                <a:cs typeface="Verdana" panose="020B0604030504040204" pitchFamily="34" charset="0"/>
              </a:rPr>
              <a:t>Dijagram</a:t>
            </a:r>
            <a:r>
              <a:rPr lang="en-US" dirty="0" smtClean="0">
                <a:latin typeface="Verdana" panose="020B0604030504040204" pitchFamily="34" charset="0"/>
                <a:ea typeface="Verdana" panose="020B0604030504040204" pitchFamily="34" charset="0"/>
                <a:cs typeface="Verdana" panose="020B0604030504040204" pitchFamily="34" charset="0"/>
              </a:rPr>
              <a:t> </a:t>
            </a:r>
            <a:r>
              <a:rPr lang="sr-Latn-RS" dirty="0" smtClean="0">
                <a:latin typeface="Verdana" panose="020B0604030504040204" pitchFamily="34" charset="0"/>
                <a:ea typeface="Verdana" panose="020B0604030504040204" pitchFamily="34" charset="0"/>
                <a:cs typeface="Verdana" panose="020B0604030504040204" pitchFamily="34" charset="0"/>
              </a:rPr>
              <a:t>predstavlja tok podataka kada se ulogovani predsednik skupštine obrati web aplikaciji i kada pregleda predložene amandmane ili akte i kada odlučuje da li će biti prihvaćeni ili ne.</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a:t>
            </a:r>
            <a:r>
              <a:rPr lang="en-US" sz="1400" dirty="0" smtClean="0">
                <a:latin typeface="Century Schoolbook" panose="02040604050505020304" pitchFamily="18" charset="0"/>
                <a:cs typeface="Aharoni" panose="02010803020104030203" pitchFamily="2" charset="-79"/>
              </a:rPr>
              <a:t>12</a:t>
            </a:r>
            <a:r>
              <a:rPr lang="sr-Latn-RS" sz="1400" dirty="0" smtClean="0">
                <a:latin typeface="Century Schoolbook" panose="02040604050505020304" pitchFamily="18" charset="0"/>
                <a:cs typeface="Aharoni" panose="02010803020104030203" pitchFamily="2" charset="-79"/>
              </a:rPr>
              <a:t>.</a:t>
            </a:r>
            <a:endParaRPr lang="sr-Latn-RS" sz="1400" dirty="0">
              <a:latin typeface="Century Schoolbook" panose="02040604050505020304" pitchFamily="18" charset="0"/>
              <a:cs typeface="Aharoni" panose="02010803020104030203" pitchFamily="2" charset="-79"/>
            </a:endParaRPr>
          </a:p>
        </p:txBody>
      </p:sp>
      <p:pic>
        <p:nvPicPr>
          <p:cNvPr id="2050" name="Picture 2"/>
          <p:cNvPicPr>
            <a:picLocks noChangeAspect="1" noChangeArrowheads="1"/>
          </p:cNvPicPr>
          <p:nvPr/>
        </p:nvPicPr>
        <p:blipFill>
          <a:blip r:embed="rId2"/>
          <a:srcRect/>
          <a:stretch>
            <a:fillRect/>
          </a:stretch>
        </p:blipFill>
        <p:spPr bwMode="auto">
          <a:xfrm>
            <a:off x="714348" y="1571612"/>
            <a:ext cx="7791450" cy="4953000"/>
          </a:xfrm>
          <a:prstGeom prst="rect">
            <a:avLst/>
          </a:prstGeom>
          <a:noFill/>
          <a:ln w="9525">
            <a:noFill/>
            <a:miter lim="800000"/>
            <a:headEnd/>
            <a:tailEnd/>
          </a:ln>
          <a:effectLst/>
        </p:spPr>
      </p:pic>
    </p:spTree>
    <p:extLst>
      <p:ext uri="{BB962C8B-B14F-4D97-AF65-F5344CB8AC3E}">
        <p14:creationId xmlns:p14="http://schemas.microsoft.com/office/powerpoint/2010/main" val="3162525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5801" y="152400"/>
            <a:ext cx="8007784" cy="1143000"/>
          </a:xfrm>
          <a:prstGeom prst="rect">
            <a:avLst/>
          </a:prstGeom>
        </p:spPr>
        <p:txBody>
          <a:bodyPr>
            <a:normAutofit fontScale="92500" lnSpcReduction="10000"/>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000" u="sng"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Odre</a:t>
            </a:r>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đivanje i rangiranje pretnji</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 name="TextBox 2"/>
          <p:cNvSpPr txBox="1"/>
          <p:nvPr/>
        </p:nvSpPr>
        <p:spPr>
          <a:xfrm>
            <a:off x="1219200" y="1545125"/>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S</a:t>
            </a:r>
            <a:r>
              <a:rPr lang="en-US" sz="2000" u="sng" dirty="0" smtClean="0">
                <a:latin typeface="Verdana" panose="020B0604030504040204" pitchFamily="34" charset="0"/>
                <a:ea typeface="Verdana" panose="020B0604030504040204" pitchFamily="34" charset="0"/>
                <a:cs typeface="Verdana" panose="020B0604030504040204" pitchFamily="34" charset="0"/>
              </a:rPr>
              <a:t>poofing</a:t>
            </a:r>
            <a:endParaRPr lang="sr-Latn-RS" dirty="0"/>
          </a:p>
        </p:txBody>
      </p:sp>
    </p:spTree>
    <p:extLst>
      <p:ext uri="{BB962C8B-B14F-4D97-AF65-F5344CB8AC3E}">
        <p14:creationId xmlns:p14="http://schemas.microsoft.com/office/powerpoint/2010/main" val="2251832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3985" y="152400"/>
            <a:ext cx="8229600" cy="1143000"/>
          </a:xfrm>
          <a:prstGeom prst="rect">
            <a:avLst/>
          </a:prstGeom>
        </p:spPr>
        <p:txBody>
          <a:bodyPr>
            <a:normAutofit fontScale="92500" lnSpcReduction="10000"/>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000" u="sng"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Odre</a:t>
            </a:r>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đivanje i rangiranje pretnji</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654485" y="1524000"/>
            <a:ext cx="7848600" cy="2862322"/>
          </a:xfrm>
          <a:prstGeom prst="rect">
            <a:avLst/>
          </a:prstGeom>
          <a:noFill/>
        </p:spPr>
        <p:txBody>
          <a:bodyPr wrap="square" rtlCol="0">
            <a:spAutoFit/>
          </a:bodyPr>
          <a:lstStyle/>
          <a:p>
            <a:pPr algn="just"/>
            <a:r>
              <a:rPr lang="en-US" b="1" dirty="0" smtClean="0">
                <a:latin typeface="Verdana" panose="020B0604030504040204" pitchFamily="34" charset="0"/>
                <a:ea typeface="Verdana" panose="020B0604030504040204" pitchFamily="34" charset="0"/>
                <a:cs typeface="Verdana" panose="020B0604030504040204" pitchFamily="34" charset="0"/>
              </a:rPr>
              <a:t>Spoofing - </a:t>
            </a:r>
            <a:r>
              <a:rPr lang="en-US" dirty="0" err="1">
                <a:latin typeface="Verdana" panose="020B0604030504040204" pitchFamily="34" charset="0"/>
                <a:ea typeface="Verdana" panose="020B0604030504040204" pitchFamily="34" charset="0"/>
                <a:cs typeface="Verdana" panose="020B0604030504040204" pitchFamily="34" charset="0"/>
              </a:rPr>
              <a:t>predstavlja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mogućnost</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lažnog</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predstavljanja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naivnim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korisnicima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namerom</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im</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ukradu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kredencijali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neki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drugi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resursi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koji</a:t>
            </a:r>
            <a:r>
              <a:rPr lang="en-US" dirty="0">
                <a:latin typeface="Verdana" panose="020B0604030504040204" pitchFamily="34" charset="0"/>
                <a:ea typeface="Verdana" panose="020B0604030504040204" pitchFamily="34" charset="0"/>
                <a:cs typeface="Verdana" panose="020B0604030504040204" pitchFamily="34" charset="0"/>
              </a:rPr>
              <a:t> je </a:t>
            </a:r>
            <a:r>
              <a:rPr lang="en-US" dirty="0" err="1">
                <a:latin typeface="Verdana" panose="020B0604030504040204" pitchFamily="34" charset="0"/>
                <a:ea typeface="Verdana" panose="020B0604030504040204" pitchFamily="34" charset="0"/>
                <a:cs typeface="Verdana" panose="020B0604030504040204" pitchFamily="34" charset="0"/>
              </a:rPr>
              <a:t>poverljiv</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korisnika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koji</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napada</a:t>
            </a:r>
            <a:r>
              <a:rPr lang="en-US" dirty="0" smtClean="0">
                <a:latin typeface="Verdana" panose="020B0604030504040204" pitchFamily="34" charset="0"/>
                <a:ea typeface="Verdana" panose="020B0604030504040204" pitchFamily="34" charset="0"/>
                <a:cs typeface="Verdana" panose="020B0604030504040204" pitchFamily="34" charset="0"/>
              </a:rPr>
              <a:t>.</a:t>
            </a:r>
          </a:p>
          <a:p>
            <a:pPr algn="just"/>
            <a:endParaRPr lang="en-US" b="1" dirty="0">
              <a:latin typeface="Verdana" panose="020B0604030504040204" pitchFamily="34" charset="0"/>
              <a:ea typeface="Verdana" panose="020B0604030504040204" pitchFamily="34" charset="0"/>
              <a:cs typeface="Verdana" panose="020B0604030504040204" pitchFamily="34" charset="0"/>
            </a:endParaRPr>
          </a:p>
          <a:p>
            <a:pPr algn="just"/>
            <a:r>
              <a:rPr lang="en-US" b="1" dirty="0" smtClean="0">
                <a:latin typeface="Verdana" panose="020B0604030504040204" pitchFamily="34" charset="0"/>
                <a:ea typeface="Verdana" panose="020B0604030504040204" pitchFamily="34" charset="0"/>
                <a:cs typeface="Verdana" panose="020B0604030504040204" pitchFamily="34" charset="0"/>
              </a:rPr>
              <a:t>Deli se </a:t>
            </a:r>
            <a:r>
              <a:rPr lang="en-US" b="1" dirty="0" err="1" smtClean="0">
                <a:latin typeface="Verdana" panose="020B0604030504040204" pitchFamily="34" charset="0"/>
                <a:ea typeface="Verdana" panose="020B0604030504040204" pitchFamily="34" charset="0"/>
                <a:cs typeface="Verdana" panose="020B0604030504040204" pitchFamily="34" charset="0"/>
              </a:rPr>
              <a:t>na</a:t>
            </a:r>
            <a:r>
              <a:rPr lang="en-US" b="1" dirty="0" smtClean="0">
                <a:latin typeface="Verdana" panose="020B0604030504040204" pitchFamily="34" charset="0"/>
                <a:ea typeface="Verdana" panose="020B0604030504040204" pitchFamily="34" charset="0"/>
                <a:cs typeface="Verdana" panose="020B0604030504040204" pitchFamily="34" charset="0"/>
              </a:rPr>
              <a:t>:</a:t>
            </a:r>
          </a:p>
          <a:p>
            <a:pPr algn="just"/>
            <a:endParaRPr lang="en-US" b="1" dirty="0" smtClean="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E-mail spoofing</a:t>
            </a:r>
            <a:r>
              <a:rPr lang="sr-Latn-RS" dirty="0" smtClean="0">
                <a:latin typeface="Verdana" panose="020B0604030504040204" pitchFamily="34" charset="0"/>
                <a:ea typeface="Verdana" panose="020B0604030504040204" pitchFamily="34" charset="0"/>
                <a:cs typeface="Verdana" panose="020B0604030504040204" pitchFamily="34" charset="0"/>
              </a:rPr>
              <a:t>,</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IP </a:t>
            </a:r>
            <a:r>
              <a:rPr lang="sr-Latn-RS" dirty="0" smtClean="0">
                <a:latin typeface="Verdana" panose="020B0604030504040204" pitchFamily="34" charset="0"/>
                <a:ea typeface="Verdana" panose="020B0604030504040204" pitchFamily="34" charset="0"/>
                <a:cs typeface="Verdana" panose="020B0604030504040204" pitchFamily="34" charset="0"/>
              </a:rPr>
              <a:t>spoofing</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URL spoofing</a:t>
            </a:r>
            <a:endParaRPr lang="sr-Latn-RS" b="1" dirty="0">
              <a:latin typeface="Verdana" panose="020B0604030504040204" pitchFamily="34" charset="0"/>
              <a:ea typeface="Verdana" panose="020B0604030504040204" pitchFamily="34" charset="0"/>
              <a:cs typeface="Verdana" panose="020B0604030504040204" pitchFamily="34" charset="0"/>
            </a:endParaRPr>
          </a:p>
          <a:p>
            <a:pPr algn="just"/>
            <a:endParaRPr lang="sr-Latn-RS" dirty="0"/>
          </a:p>
        </p:txBody>
      </p:sp>
    </p:spTree>
    <p:extLst>
      <p:ext uri="{BB962C8B-B14F-4D97-AF65-F5344CB8AC3E}">
        <p14:creationId xmlns:p14="http://schemas.microsoft.com/office/powerpoint/2010/main" val="369039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685800"/>
            <a:ext cx="7467600" cy="3447098"/>
          </a:xfrm>
          <a:prstGeom prst="rect">
            <a:avLst/>
          </a:prstGeom>
          <a:noFill/>
        </p:spPr>
        <p:txBody>
          <a:bodyPr wrap="square" rtlCol="0">
            <a:spAutoFit/>
          </a:bodyPr>
          <a:lstStyle/>
          <a:p>
            <a:pPr algn="just"/>
            <a:r>
              <a:rPr lang="sr-Latn-RS" b="1" dirty="0">
                <a:latin typeface="Verdana" panose="020B0604030504040204" pitchFamily="34" charset="0"/>
                <a:ea typeface="Verdana" panose="020B0604030504040204" pitchFamily="34" charset="0"/>
                <a:cs typeface="Verdana" panose="020B0604030504040204" pitchFamily="34" charset="0"/>
              </a:rPr>
              <a:t>E-mail spoofing</a:t>
            </a:r>
            <a:r>
              <a:rPr lang="sr-Latn-RS" dirty="0">
                <a:latin typeface="Verdana" panose="020B0604030504040204" pitchFamily="34" charset="0"/>
                <a:ea typeface="Verdana" panose="020B0604030504040204" pitchFamily="34" charset="0"/>
                <a:cs typeface="Verdana" panose="020B0604030504040204" pitchFamily="34" charset="0"/>
              </a:rPr>
              <a:t>-zasnovan je na kreiranju lažne poruke i menjanja zaglavlja sama poruke kako bi se korisnik prevario. Mail koji stiže korisniku uglavnom je napisan tako da izgleda kao da je došao od poverljive osobe, a tekst ima neku važnost i mora se odraditi ono što piše kako se ne bi desila neka ozbiljna šteta (gubljenje lozinke, pražnjenje računa...)</a:t>
            </a:r>
            <a:endParaRPr lang="en-US" dirty="0">
              <a:latin typeface="Verdana" panose="020B0604030504040204" pitchFamily="34" charset="0"/>
              <a:ea typeface="Verdana" panose="020B0604030504040204" pitchFamily="34" charset="0"/>
              <a:cs typeface="Verdana" panose="020B0604030504040204" pitchFamily="34" charset="0"/>
            </a:endParaRPr>
          </a:p>
          <a:p>
            <a:pPr algn="just"/>
            <a:endParaRPr lang="en-US" dirty="0" smtClean="0">
              <a:latin typeface="Verdana" panose="020B0604030504040204" pitchFamily="34" charset="0"/>
              <a:ea typeface="Verdana" panose="020B0604030504040204" pitchFamily="34" charset="0"/>
              <a:cs typeface="Verdana" panose="020B0604030504040204" pitchFamily="34" charset="0"/>
            </a:endParaRPr>
          </a:p>
          <a:p>
            <a:pPr algn="just"/>
            <a:r>
              <a:rPr lang="sr-Latn-RS" dirty="0">
                <a:latin typeface="Verdana" panose="020B0604030504040204" pitchFamily="34" charset="0"/>
                <a:ea typeface="Verdana" panose="020B0604030504040204" pitchFamily="34" charset="0"/>
                <a:cs typeface="Verdana" panose="020B0604030504040204" pitchFamily="34" charset="0"/>
              </a:rPr>
              <a:t>Najbolji način za odbranu od ove vrste spoofing napada je da korisnici budu obazrivi kada dobiju čudne poruke i da pre nego što odu na linkove koji se nalaze u poruci provere o čemu se tačno radi i koliko su bezbedni.</a:t>
            </a:r>
            <a:endParaRPr lang="en-US" dirty="0">
              <a:latin typeface="Verdana" panose="020B0604030504040204" pitchFamily="34" charset="0"/>
              <a:ea typeface="Verdana" panose="020B0604030504040204" pitchFamily="34" charset="0"/>
              <a:cs typeface="Verdana" panose="020B0604030504040204" pitchFamily="34" charset="0"/>
            </a:endParaRPr>
          </a:p>
          <a:p>
            <a:pPr algn="just"/>
            <a:endParaRPr lang="en-US" sz="2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01962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685800"/>
            <a:ext cx="7467600" cy="4278094"/>
          </a:xfrm>
          <a:prstGeom prst="rect">
            <a:avLst/>
          </a:prstGeom>
          <a:noFill/>
        </p:spPr>
        <p:txBody>
          <a:bodyPr wrap="square" rtlCol="0">
            <a:spAutoFit/>
          </a:bodyPr>
          <a:lstStyle/>
          <a:p>
            <a:pPr algn="just"/>
            <a:r>
              <a:rPr lang="sr-Latn-RS" b="1" dirty="0">
                <a:latin typeface="Verdana" panose="020B0604030504040204" pitchFamily="34" charset="0"/>
                <a:ea typeface="Verdana" panose="020B0604030504040204" pitchFamily="34" charset="0"/>
                <a:cs typeface="Verdana" panose="020B0604030504040204" pitchFamily="34" charset="0"/>
              </a:rPr>
              <a:t>Primeri za našu aplikaciju: </a:t>
            </a:r>
            <a:endParaRPr lang="en-US" dirty="0">
              <a:latin typeface="Verdana" panose="020B0604030504040204" pitchFamily="34" charset="0"/>
              <a:ea typeface="Verdana" panose="020B0604030504040204" pitchFamily="34" charset="0"/>
              <a:cs typeface="Verdana" panose="020B0604030504040204" pitchFamily="34" charset="0"/>
            </a:endParaRPr>
          </a:p>
          <a:p>
            <a:pPr algn="just"/>
            <a:endParaRPr lang="en-US" dirty="0" smtClean="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Odbornik može dobiti email poruku u kojoj će se pošiljalac predstaviti kao čovek od poverenja ili kao neko ko ima veće nadležnosti od njega tražeći da predlože neki akt ili </a:t>
            </a:r>
            <a:r>
              <a:rPr lang="sr-Latn-RS" dirty="0" smtClean="0">
                <a:latin typeface="Verdana" panose="020B0604030504040204" pitchFamily="34" charset="0"/>
                <a:ea typeface="Verdana" panose="020B0604030504040204" pitchFamily="34" charset="0"/>
                <a:cs typeface="Verdana" panose="020B0604030504040204" pitchFamily="34" charset="0"/>
              </a:rPr>
              <a:t>amandman</a:t>
            </a:r>
            <a:r>
              <a:rPr lang="en-US" dirty="0" smtClean="0">
                <a:latin typeface="Verdana" panose="020B0604030504040204" pitchFamily="34" charset="0"/>
                <a:ea typeface="Verdana" panose="020B0604030504040204" pitchFamily="34" charset="0"/>
                <a:cs typeface="Verdana" panose="020B0604030504040204" pitchFamily="34" charset="0"/>
              </a:rPr>
              <a:t>.</a:t>
            </a:r>
          </a:p>
          <a:p>
            <a:pPr lvl="1" algn="just"/>
            <a:endParaRPr lang="en-US" dirty="0" smtClean="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Može se desiti da odbornici dobiju email poruku u kojoj će biti link uz pomoć kojeg će se povući predloženi amandman ili akt</a:t>
            </a:r>
            <a:r>
              <a:rPr lang="sr-Latn-RS" dirty="0" smtClean="0">
                <a:latin typeface="Verdana" panose="020B0604030504040204" pitchFamily="34" charset="0"/>
                <a:ea typeface="Verdana" panose="020B0604030504040204" pitchFamily="34" charset="0"/>
                <a:cs typeface="Verdana" panose="020B0604030504040204" pitchFamily="34" charset="0"/>
              </a:rPr>
              <a:t>.</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lgn="just"/>
            <a:endParaRPr lang="en-US"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Predsednik skupštine može dobiti email poruku sa linkom kojim prihvata neke akte i amandmane, a da to prethodno nije izglasano.</a:t>
            </a:r>
            <a:endParaRPr lang="en-US"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598635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3200876"/>
          </a:xfrm>
          <a:prstGeom prst="rect">
            <a:avLst/>
          </a:prstGeom>
          <a:noFill/>
        </p:spPr>
        <p:txBody>
          <a:bodyPr wrap="square" rtlCol="0">
            <a:spAutoFit/>
          </a:bodyPr>
          <a:lstStyle/>
          <a:p>
            <a:pPr algn="just"/>
            <a:r>
              <a:rPr lang="sr-Latn-RS" b="1" dirty="0">
                <a:latin typeface="Verdana" panose="020B0604030504040204" pitchFamily="34" charset="0"/>
                <a:ea typeface="Verdana" panose="020B0604030504040204" pitchFamily="34" charset="0"/>
                <a:cs typeface="Verdana" panose="020B0604030504040204" pitchFamily="34" charset="0"/>
              </a:rPr>
              <a:t>IP spoofing</a:t>
            </a:r>
            <a:r>
              <a:rPr lang="sr-Latn-RS" dirty="0">
                <a:latin typeface="Verdana" panose="020B0604030504040204" pitchFamily="34" charset="0"/>
                <a:ea typeface="Verdana" panose="020B0604030504040204" pitchFamily="34" charset="0"/>
                <a:cs typeface="Verdana" panose="020B0604030504040204" pitchFamily="34" charset="0"/>
              </a:rPr>
              <a:t>-sve što se radi na internetu radi se sa paketima, a svaki paket nosi adresu svog pošiljaoca. Ideja kod ove vrste spoofinga je da se stvore paketi sa lažnom adresom izvora i samim tim se zavara trag i sa tim mogu steći neovlašćeni pristup sistemu za autentifikaciju</a:t>
            </a:r>
            <a:r>
              <a:rPr lang="sr-Latn-RS" dirty="0" smtClean="0">
                <a:latin typeface="Verdana" panose="020B0604030504040204" pitchFamily="34" charset="0"/>
                <a:ea typeface="Verdana" panose="020B0604030504040204" pitchFamily="34" charset="0"/>
                <a:cs typeface="Verdana" panose="020B0604030504040204" pitchFamily="34" charset="0"/>
              </a:rPr>
              <a:t>.</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gn="just"/>
            <a:endParaRPr lang="en-US" dirty="0">
              <a:latin typeface="Verdana" panose="020B0604030504040204" pitchFamily="34" charset="0"/>
              <a:ea typeface="Verdana" panose="020B0604030504040204" pitchFamily="34" charset="0"/>
              <a:cs typeface="Verdana" panose="020B0604030504040204" pitchFamily="34" charset="0"/>
            </a:endParaRPr>
          </a:p>
          <a:p>
            <a:pPr algn="just"/>
            <a:r>
              <a:rPr lang="sr-Latn-RS" dirty="0">
                <a:latin typeface="Verdana" panose="020B0604030504040204" pitchFamily="34" charset="0"/>
                <a:ea typeface="Verdana" panose="020B0604030504040204" pitchFamily="34" charset="0"/>
                <a:cs typeface="Verdana" panose="020B0604030504040204" pitchFamily="34" charset="0"/>
              </a:rPr>
              <a:t>Najbolji način da se sačuva od ove vrste spoofing napada je da se ruter dobro konfiguriše kako bi se pazilo koje pakete će primati,  enkripcija i autentifikacija.</a:t>
            </a:r>
            <a:endParaRPr lang="en-US" dirty="0">
              <a:latin typeface="Verdana" panose="020B0604030504040204" pitchFamily="34" charset="0"/>
              <a:ea typeface="Verdana" panose="020B0604030504040204" pitchFamily="34" charset="0"/>
              <a:cs typeface="Verdana" panose="020B0604030504040204" pitchFamily="34" charset="0"/>
            </a:endParaRPr>
          </a:p>
          <a:p>
            <a:pPr algn="just"/>
            <a:endParaRPr lang="en-US" sz="2000" dirty="0">
              <a:latin typeface="Verdana" panose="020B0604030504040204" pitchFamily="34" charset="0"/>
              <a:ea typeface="Verdana" panose="020B0604030504040204" pitchFamily="34" charset="0"/>
              <a:cs typeface="Verdana" panose="020B0604030504040204" pitchFamily="34" charset="0"/>
            </a:endParaRPr>
          </a:p>
          <a:p>
            <a:pPr lvl="1" algn="just"/>
            <a:endParaRPr lang="en-US" sz="2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4774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2308324"/>
          </a:xfrm>
          <a:prstGeom prst="rect">
            <a:avLst/>
          </a:prstGeom>
          <a:noFill/>
        </p:spPr>
        <p:txBody>
          <a:bodyPr wrap="square" rtlCol="0">
            <a:spAutoFit/>
          </a:bodyPr>
          <a:lstStyle/>
          <a:p>
            <a:pPr algn="just"/>
            <a:r>
              <a:rPr lang="sr-Latn-RS" b="1" dirty="0">
                <a:latin typeface="Verdana" panose="020B0604030504040204" pitchFamily="34" charset="0"/>
                <a:ea typeface="Verdana" panose="020B0604030504040204" pitchFamily="34" charset="0"/>
                <a:cs typeface="Verdana" panose="020B0604030504040204" pitchFamily="34" charset="0"/>
              </a:rPr>
              <a:t>URL spoofing</a:t>
            </a:r>
            <a:r>
              <a:rPr lang="sr-Latn-RS" dirty="0">
                <a:latin typeface="Verdana" panose="020B0604030504040204" pitchFamily="34" charset="0"/>
                <a:ea typeface="Verdana" panose="020B0604030504040204" pitchFamily="34" charset="0"/>
                <a:cs typeface="Verdana" panose="020B0604030504040204" pitchFamily="34" charset="0"/>
              </a:rPr>
              <a:t>-predstavlja pokušaj da se URL neke zlonamerne stranice prikaže kao URL neke poznate stranice i samim tim zavara korisnik koji se napada. Ovaj napad se obično ugrađuje u E-mail spoofing napad</a:t>
            </a:r>
            <a:r>
              <a:rPr lang="sr-Latn-RS" dirty="0" smtClean="0">
                <a:latin typeface="Verdana" panose="020B0604030504040204" pitchFamily="34" charset="0"/>
                <a:ea typeface="Verdana" panose="020B0604030504040204" pitchFamily="34" charset="0"/>
                <a:cs typeface="Verdana" panose="020B0604030504040204" pitchFamily="34" charset="0"/>
              </a:rPr>
              <a:t>.</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gn="just"/>
            <a:endParaRPr lang="en-US" dirty="0">
              <a:latin typeface="Verdana" panose="020B0604030504040204" pitchFamily="34" charset="0"/>
              <a:ea typeface="Verdana" panose="020B0604030504040204" pitchFamily="34" charset="0"/>
              <a:cs typeface="Verdana" panose="020B0604030504040204" pitchFamily="34" charset="0"/>
            </a:endParaRPr>
          </a:p>
          <a:p>
            <a:pPr algn="just"/>
            <a:r>
              <a:rPr lang="sr-Latn-RS" dirty="0">
                <a:latin typeface="Verdana" panose="020B0604030504040204" pitchFamily="34" charset="0"/>
                <a:ea typeface="Verdana" panose="020B0604030504040204" pitchFamily="34" charset="0"/>
                <a:cs typeface="Verdana" panose="020B0604030504040204" pitchFamily="34" charset="0"/>
              </a:rPr>
              <a:t>Najbolja zaštita od ovog napada je korišćenje najnovijih web pretraživača koji donose dosta poboljšanja i ispravki u domenu zaštite.</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601135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1" y="152400"/>
            <a:ext cx="8007784" cy="1143000"/>
          </a:xfrm>
          <a:prstGeom prst="rect">
            <a:avLst/>
          </a:prstGeom>
        </p:spPr>
        <p:txBody>
          <a:bodyPr>
            <a:normAutofit fontScale="92500" lnSpcReduction="10000"/>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000" u="sng"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Odre</a:t>
            </a:r>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đivanje i rangiranje pretnji</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1219200" y="1545125"/>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S</a:t>
            </a:r>
            <a:r>
              <a:rPr lang="en-US" sz="2000" u="sng" dirty="0" smtClean="0">
                <a:latin typeface="Verdana" panose="020B0604030504040204" pitchFamily="34" charset="0"/>
                <a:ea typeface="Verdana" panose="020B0604030504040204" pitchFamily="34" charset="0"/>
                <a:cs typeface="Verdana" panose="020B0604030504040204" pitchFamily="34" charset="0"/>
              </a:rPr>
              <a:t>poofing</a:t>
            </a:r>
            <a:endParaRPr lang="sr-Latn-RS" dirty="0"/>
          </a:p>
        </p:txBody>
      </p:sp>
      <p:sp>
        <p:nvSpPr>
          <p:cNvPr id="5" name="TextBox 4"/>
          <p:cNvSpPr txBox="1"/>
          <p:nvPr/>
        </p:nvSpPr>
        <p:spPr>
          <a:xfrm>
            <a:off x="1219200" y="2333811"/>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T</a:t>
            </a:r>
            <a:r>
              <a:rPr lang="en-US" sz="2000" u="sng" dirty="0" smtClean="0">
                <a:latin typeface="Verdana" panose="020B0604030504040204" pitchFamily="34" charset="0"/>
                <a:ea typeface="Verdana" panose="020B0604030504040204" pitchFamily="34" charset="0"/>
                <a:cs typeface="Verdana" panose="020B0604030504040204" pitchFamily="34" charset="0"/>
              </a:rPr>
              <a:t>ampering</a:t>
            </a:r>
            <a:endParaRPr lang="sr-Latn-RS" dirty="0"/>
          </a:p>
        </p:txBody>
      </p:sp>
    </p:spTree>
    <p:extLst>
      <p:ext uri="{BB962C8B-B14F-4D97-AF65-F5344CB8AC3E}">
        <p14:creationId xmlns:p14="http://schemas.microsoft.com/office/powerpoint/2010/main" val="231386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9285" y="304800"/>
            <a:ext cx="7239000" cy="4832092"/>
          </a:xfrm>
          <a:prstGeom prst="rect">
            <a:avLst/>
          </a:prstGeom>
          <a:noFill/>
        </p:spPr>
        <p:txBody>
          <a:bodyPr wrap="square" rtlCol="0">
            <a:spAutoFit/>
          </a:bodyPr>
          <a:lstStyle/>
          <a:p>
            <a:r>
              <a:rPr lang="sr-Latn-RS" sz="2000" u="sng" dirty="0" smtClean="0">
                <a:latin typeface="Verdana" panose="020B0604030504040204" pitchFamily="34" charset="0"/>
                <a:ea typeface="Verdana" panose="020B0604030504040204" pitchFamily="34" charset="0"/>
                <a:cs typeface="Verdana" panose="020B0604030504040204" pitchFamily="34" charset="0"/>
              </a:rPr>
              <a:t>2. Spoljne zavisnosti</a:t>
            </a:r>
          </a:p>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endParaRPr lang="sr-Latn-RS" u="sng"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Aplikacija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skupštine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grada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radiće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Apache Tomcat </a:t>
            </a:r>
            <a:r>
              <a:rPr lang="sr-Latn-RS" dirty="0" smtClean="0">
                <a:latin typeface="Verdana" panose="020B0604030504040204" pitchFamily="34" charset="0"/>
                <a:ea typeface="Verdana" panose="020B0604030504040204" pitchFamily="34" charset="0"/>
                <a:cs typeface="Verdana" panose="020B0604030504040204" pitchFamily="34" charset="0"/>
              </a:rPr>
              <a:t>7.0.69 </a:t>
            </a:r>
            <a:r>
              <a:rPr lang="en-US" dirty="0" err="1" smtClean="0">
                <a:latin typeface="Verdana" panose="020B0604030504040204" pitchFamily="34" charset="0"/>
                <a:ea typeface="Verdana" panose="020B0604030504040204" pitchFamily="34" charset="0"/>
                <a:cs typeface="Verdana" panose="020B0604030504040204" pitchFamily="34" charset="0"/>
              </a:rPr>
              <a:t>kojeg</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će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pokretati</a:t>
            </a:r>
            <a:r>
              <a:rPr lang="en-US" dirty="0">
                <a:latin typeface="Verdana" panose="020B0604030504040204" pitchFamily="34" charset="0"/>
                <a:ea typeface="Verdana" panose="020B0604030504040204" pitchFamily="34" charset="0"/>
                <a:cs typeface="Verdana" panose="020B0604030504040204" pitchFamily="34" charset="0"/>
              </a:rPr>
              <a:t> Windows  server</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marL="285750" lvl="0" indent="-285750">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realizaciju</a:t>
            </a:r>
            <a:r>
              <a:rPr lang="en-US" dirty="0">
                <a:latin typeface="Verdana" panose="020B0604030504040204" pitchFamily="34" charset="0"/>
                <a:ea typeface="Verdana" panose="020B0604030504040204" pitchFamily="34" charset="0"/>
                <a:cs typeface="Verdana" panose="020B0604030504040204" pitchFamily="34" charset="0"/>
              </a:rPr>
              <a:t> Back-end </a:t>
            </a:r>
            <a:r>
              <a:rPr lang="en-US" dirty="0" err="1">
                <a:latin typeface="Verdana" panose="020B0604030504040204" pitchFamily="34" charset="0"/>
                <a:ea typeface="Verdana" panose="020B0604030504040204" pitchFamily="34" charset="0"/>
                <a:cs typeface="Verdana" panose="020B0604030504040204" pitchFamily="34" charset="0"/>
              </a:rPr>
              <a:t>strane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će</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koristiti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Spring</a:t>
            </a:r>
            <a:r>
              <a:rPr lang="sr-Latn-RS" dirty="0" smtClean="0">
                <a:latin typeface="Verdana" panose="020B0604030504040204" pitchFamily="34" charset="0"/>
                <a:ea typeface="Verdana" panose="020B0604030504040204" pitchFamily="34" charset="0"/>
                <a:cs typeface="Verdana" panose="020B0604030504040204" pitchFamily="34" charset="0"/>
              </a:rPr>
              <a:t> 4.2.6</a:t>
            </a:r>
            <a:r>
              <a:rPr lang="en-US" dirty="0" smtClean="0">
                <a:latin typeface="Verdana" panose="020B0604030504040204" pitchFamily="34" charset="0"/>
                <a:ea typeface="Verdana" panose="020B0604030504040204" pitchFamily="34" charset="0"/>
                <a:cs typeface="Verdana" panose="020B0604030504040204" pitchFamily="34" charset="0"/>
              </a:rPr>
              <a:t>. </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skladištenje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podataka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koristiće</a:t>
            </a:r>
            <a:r>
              <a:rPr lang="en-US" dirty="0">
                <a:latin typeface="Verdana" panose="020B0604030504040204" pitchFamily="34" charset="0"/>
                <a:ea typeface="Verdana" panose="020B0604030504040204" pitchFamily="34" charset="0"/>
                <a:cs typeface="Verdana" panose="020B0604030504040204" pitchFamily="34" charset="0"/>
              </a:rPr>
              <a:t> se NoSQL </a:t>
            </a:r>
            <a:r>
              <a:rPr lang="en-US" dirty="0" err="1">
                <a:latin typeface="Verdana" panose="020B0604030504040204" pitchFamily="34" charset="0"/>
                <a:ea typeface="Verdana" panose="020B0604030504040204" pitchFamily="34" charset="0"/>
                <a:cs typeface="Verdana" panose="020B0604030504040204" pitchFamily="34" charset="0"/>
              </a:rPr>
              <a:t>baza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MarkLogic</a:t>
            </a:r>
            <a:r>
              <a:rPr lang="sr-Latn-RS" dirty="0" smtClean="0">
                <a:latin typeface="Verdana" panose="020B0604030504040204" pitchFamily="34" charset="0"/>
                <a:ea typeface="Verdana" panose="020B0604030504040204" pitchFamily="34" charset="0"/>
                <a:cs typeface="Verdana" panose="020B0604030504040204" pitchFamily="34" charset="0"/>
              </a:rPr>
              <a:t> 8</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marL="285750" lvl="0" indent="-285750">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realizaciju</a:t>
            </a:r>
            <a:r>
              <a:rPr lang="en-US" dirty="0">
                <a:latin typeface="Verdana" panose="020B0604030504040204" pitchFamily="34" charset="0"/>
                <a:ea typeface="Verdana" panose="020B0604030504040204" pitchFamily="34" charset="0"/>
                <a:cs typeface="Verdana" panose="020B0604030504040204" pitchFamily="34" charset="0"/>
              </a:rPr>
              <a:t> Front-end </a:t>
            </a:r>
            <a:r>
              <a:rPr lang="en-US" dirty="0" err="1">
                <a:latin typeface="Verdana" panose="020B0604030504040204" pitchFamily="34" charset="0"/>
                <a:ea typeface="Verdana" panose="020B0604030504040204" pitchFamily="34" charset="0"/>
                <a:cs typeface="Verdana" panose="020B0604030504040204" pitchFamily="34" charset="0"/>
              </a:rPr>
              <a:t>strane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će</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koristiti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AngularJS</a:t>
            </a:r>
            <a:r>
              <a:rPr lang="sr-Latn-RS" dirty="0" smtClean="0">
                <a:latin typeface="Verdana" panose="020B0604030504040204" pitchFamily="34" charset="0"/>
                <a:ea typeface="Verdana" panose="020B0604030504040204" pitchFamily="34" charset="0"/>
                <a:cs typeface="Verdana" panose="020B0604030504040204" pitchFamily="34" charset="0"/>
              </a:rPr>
              <a:t> 1.5.5</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endParaRPr lang="sr-Latn-RS" dirty="0" smtClean="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Ø"/>
            </a:pP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lvl="0" indent="-285750">
              <a:buFont typeface="Wingdings" panose="05000000000000000000" pitchFamily="2" charset="2"/>
              <a:buChar char="Ø"/>
            </a:pP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Ø"/>
            </a:pP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Ø"/>
            </a:pPr>
            <a:endParaRPr lang="sr-Latn-RS" dirty="0">
              <a:latin typeface="Verdana" panose="020B0604030504040204" pitchFamily="34" charset="0"/>
              <a:ea typeface="Verdana" panose="020B0604030504040204" pitchFamily="34" charset="0"/>
              <a:cs typeface="Verdana" panose="020B0604030504040204" pitchFamily="34" charset="0"/>
            </a:endParaRPr>
          </a:p>
          <a:p>
            <a:endParaRPr lang="sr-Latn-RS" dirty="0" smtClean="0"/>
          </a:p>
          <a:p>
            <a:endParaRPr lang="sr-Latn-RS" b="1" dirty="0"/>
          </a:p>
        </p:txBody>
      </p:sp>
    </p:spTree>
    <p:extLst>
      <p:ext uri="{BB962C8B-B14F-4D97-AF65-F5344CB8AC3E}">
        <p14:creationId xmlns:p14="http://schemas.microsoft.com/office/powerpoint/2010/main" val="3838827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2585323"/>
          </a:xfrm>
          <a:prstGeom prst="rect">
            <a:avLst/>
          </a:prstGeom>
          <a:noFill/>
        </p:spPr>
        <p:txBody>
          <a:bodyPr wrap="square" rtlCol="0">
            <a:spAutoFit/>
          </a:bodyPr>
          <a:lstStyle/>
          <a:p>
            <a:pPr algn="just"/>
            <a:r>
              <a:rPr lang="en-US" b="1" dirty="0">
                <a:latin typeface="Verdana" panose="020B0604030504040204" pitchFamily="34" charset="0"/>
                <a:ea typeface="Verdana" panose="020B0604030504040204" pitchFamily="34" charset="0"/>
                <a:cs typeface="Verdana" panose="020B0604030504040204" pitchFamily="34" charset="0"/>
              </a:rPr>
              <a:t>Tampering with data</a:t>
            </a:r>
            <a:r>
              <a:rPr lang="en-US" dirty="0">
                <a:latin typeface="Verdana" panose="020B0604030504040204" pitchFamily="34" charset="0"/>
                <a:ea typeface="Verdana" panose="020B0604030504040204" pitchFamily="34" charset="0"/>
                <a:cs typeface="Verdana" panose="020B0604030504040204" pitchFamily="34" charset="0"/>
              </a:rPr>
              <a:t>-</a:t>
            </a:r>
            <a:r>
              <a:rPr lang="en-US" dirty="0" err="1">
                <a:latin typeface="Verdana" panose="020B0604030504040204" pitchFamily="34" charset="0"/>
                <a:ea typeface="Verdana" panose="020B0604030504040204" pitchFamily="34" charset="0"/>
                <a:cs typeface="Verdana" panose="020B0604030504040204" pitchFamily="34" charset="0"/>
              </a:rPr>
              <a:t>predstavlja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maliciozno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menjanje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podataka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bez</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autorizacije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Posledica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može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biti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formatiranje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diska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ubacivanje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malicioznih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podataka</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sistem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mreznu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komunikaciju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neprimetna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promena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osetljivih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podataka</a:t>
            </a:r>
            <a:r>
              <a:rPr lang="en-US" dirty="0" smtClean="0">
                <a:latin typeface="Verdana" panose="020B0604030504040204" pitchFamily="34" charset="0"/>
                <a:ea typeface="Verdana" panose="020B0604030504040204" pitchFamily="34" charset="0"/>
                <a:cs typeface="Verdana" panose="020B0604030504040204" pitchFamily="34" charset="0"/>
              </a:rPr>
              <a:t>.</a:t>
            </a:r>
          </a:p>
          <a:p>
            <a:pPr algn="just"/>
            <a:endParaRPr lang="en-US" dirty="0">
              <a:latin typeface="Verdana" panose="020B0604030504040204" pitchFamily="34" charset="0"/>
              <a:ea typeface="Verdana" panose="020B0604030504040204" pitchFamily="34" charset="0"/>
              <a:cs typeface="Verdana" panose="020B0604030504040204" pitchFamily="34" charset="0"/>
            </a:endParaRPr>
          </a:p>
          <a:p>
            <a:pPr algn="just"/>
            <a:r>
              <a:rPr lang="en-US" dirty="0" err="1">
                <a:latin typeface="Verdana" panose="020B0604030504040204" pitchFamily="34" charset="0"/>
                <a:ea typeface="Verdana" panose="020B0604030504040204" pitchFamily="34" charset="0"/>
                <a:cs typeface="Verdana" panose="020B0604030504040204" pitchFamily="34" charset="0"/>
              </a:rPr>
              <a:t>Najbolja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zaštita</a:t>
            </a:r>
            <a:r>
              <a:rPr lang="en-US" dirty="0">
                <a:latin typeface="Verdana" panose="020B0604030504040204" pitchFamily="34" charset="0"/>
                <a:ea typeface="Verdana" panose="020B0604030504040204" pitchFamily="34" charset="0"/>
                <a:cs typeface="Verdana" panose="020B0604030504040204" pitchFamily="34" charset="0"/>
              </a:rPr>
              <a:t> od </a:t>
            </a:r>
            <a:r>
              <a:rPr lang="en-US" dirty="0" err="1">
                <a:latin typeface="Verdana" panose="020B0604030504040204" pitchFamily="34" charset="0"/>
                <a:ea typeface="Verdana" panose="020B0604030504040204" pitchFamily="34" charset="0"/>
                <a:cs typeface="Verdana" panose="020B0604030504040204" pitchFamily="34" charset="0"/>
              </a:rPr>
              <a:t>ovog</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napada</a:t>
            </a:r>
            <a:r>
              <a:rPr lang="en-US" dirty="0">
                <a:latin typeface="Verdana" panose="020B0604030504040204" pitchFamily="34" charset="0"/>
                <a:ea typeface="Verdana" panose="020B0604030504040204" pitchFamily="34" charset="0"/>
                <a:cs typeface="Verdana" panose="020B0604030504040204" pitchFamily="34" charset="0"/>
              </a:rPr>
              <a:t> je da se </a:t>
            </a:r>
            <a:r>
              <a:rPr lang="en-US" dirty="0" err="1">
                <a:latin typeface="Verdana" panose="020B0604030504040204" pitchFamily="34" charset="0"/>
                <a:ea typeface="Verdana" panose="020B0604030504040204" pitchFamily="34" charset="0"/>
                <a:cs typeface="Verdana" panose="020B0604030504040204" pitchFamily="34" charset="0"/>
              </a:rPr>
              <a:t>osetljivi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podaci</a:t>
            </a:r>
            <a:r>
              <a:rPr lang="en-US" dirty="0">
                <a:latin typeface="Verdana" panose="020B0604030504040204" pitchFamily="34" charset="0"/>
                <a:ea typeface="Verdana" panose="020B0604030504040204" pitchFamily="34" charset="0"/>
                <a:cs typeface="Verdana" panose="020B0604030504040204" pitchFamily="34" charset="0"/>
              </a:rPr>
              <a:t> ne </a:t>
            </a:r>
            <a:r>
              <a:rPr lang="en-US" dirty="0" err="1">
                <a:latin typeface="Verdana" panose="020B0604030504040204" pitchFamily="34" charset="0"/>
                <a:ea typeface="Verdana" panose="020B0604030504040204" pitchFamily="34" charset="0"/>
                <a:cs typeface="Verdana" panose="020B0604030504040204" pitchFamily="34" charset="0"/>
              </a:rPr>
              <a:t>izlažu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direktno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treba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kriptovati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tako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kriptovane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smeštati</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bazu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podataka</a:t>
            </a:r>
            <a:r>
              <a:rPr lang="en-US"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1135021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2616101"/>
          </a:xfrm>
          <a:prstGeom prst="rect">
            <a:avLst/>
          </a:prstGeom>
          <a:noFill/>
        </p:spPr>
        <p:txBody>
          <a:bodyPr wrap="square" rtlCol="0">
            <a:spAutoFit/>
          </a:bodyPr>
          <a:lstStyle/>
          <a:p>
            <a:pPr algn="just"/>
            <a:r>
              <a:rPr lang="en-US" b="1" dirty="0" err="1">
                <a:latin typeface="Verdana" panose="020B0604030504040204" pitchFamily="34" charset="0"/>
                <a:ea typeface="Verdana" panose="020B0604030504040204" pitchFamily="34" charset="0"/>
                <a:cs typeface="Verdana" panose="020B0604030504040204" pitchFamily="34" charset="0"/>
              </a:rPr>
              <a:t>Primeri</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za</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našu</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aplikaciju</a:t>
            </a:r>
            <a:r>
              <a:rPr lang="en-US" b="1" dirty="0" smtClean="0">
                <a:latin typeface="Verdana" panose="020B0604030504040204" pitchFamily="34" charset="0"/>
                <a:ea typeface="Verdana" panose="020B0604030504040204" pitchFamily="34" charset="0"/>
                <a:cs typeface="Verdana" panose="020B0604030504040204" pitchFamily="34" charset="0"/>
              </a:rPr>
              <a:t>:</a:t>
            </a:r>
          </a:p>
          <a:p>
            <a:pPr algn="just"/>
            <a:endParaRPr lang="en-US" b="1"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Može se desiti neovlašćena promena akata ili amandmana i to na mestima gde napadačima odgovara kako bi mogli da izvode neke druge napade</a:t>
            </a:r>
            <a:r>
              <a:rPr lang="sr-Latn-RS" dirty="0" smtClean="0">
                <a:latin typeface="Verdana" panose="020B0604030504040204" pitchFamily="34" charset="0"/>
                <a:ea typeface="Verdana" panose="020B0604030504040204" pitchFamily="34" charset="0"/>
                <a:cs typeface="Verdana" panose="020B0604030504040204" pitchFamily="34" charset="0"/>
              </a:rPr>
              <a:t>.</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lgn="just"/>
            <a:endParaRPr lang="en-US"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Može izazvati pad sistema i samim tim odlaganje rada i donošenje drugih akata i amandmana.</a:t>
            </a:r>
            <a:endParaRPr lang="en-US"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58784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1" y="152400"/>
            <a:ext cx="8007784" cy="1143000"/>
          </a:xfrm>
          <a:prstGeom prst="rect">
            <a:avLst/>
          </a:prstGeom>
        </p:spPr>
        <p:txBody>
          <a:bodyPr>
            <a:normAutofit fontScale="92500" lnSpcReduction="10000"/>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000" u="sng"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Odre</a:t>
            </a:r>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đivanje i rangiranje pretnji</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1219200" y="1545125"/>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S</a:t>
            </a:r>
            <a:r>
              <a:rPr lang="en-US" sz="2000" u="sng" dirty="0" smtClean="0">
                <a:latin typeface="Verdana" panose="020B0604030504040204" pitchFamily="34" charset="0"/>
                <a:ea typeface="Verdana" panose="020B0604030504040204" pitchFamily="34" charset="0"/>
                <a:cs typeface="Verdana" panose="020B0604030504040204" pitchFamily="34" charset="0"/>
              </a:rPr>
              <a:t>poofing</a:t>
            </a:r>
            <a:endParaRPr lang="sr-Latn-RS" dirty="0"/>
          </a:p>
        </p:txBody>
      </p:sp>
      <p:sp>
        <p:nvSpPr>
          <p:cNvPr id="5" name="TextBox 4"/>
          <p:cNvSpPr txBox="1"/>
          <p:nvPr/>
        </p:nvSpPr>
        <p:spPr>
          <a:xfrm>
            <a:off x="1219200" y="2333811"/>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T</a:t>
            </a:r>
            <a:r>
              <a:rPr lang="en-US" sz="2000" u="sng" dirty="0" smtClean="0">
                <a:latin typeface="Verdana" panose="020B0604030504040204" pitchFamily="34" charset="0"/>
                <a:ea typeface="Verdana" panose="020B0604030504040204" pitchFamily="34" charset="0"/>
                <a:cs typeface="Verdana" panose="020B0604030504040204" pitchFamily="34" charset="0"/>
              </a:rPr>
              <a:t>ampering</a:t>
            </a:r>
            <a:endParaRPr lang="sr-Latn-RS" dirty="0"/>
          </a:p>
        </p:txBody>
      </p:sp>
      <p:sp>
        <p:nvSpPr>
          <p:cNvPr id="6" name="TextBox 5"/>
          <p:cNvSpPr txBox="1"/>
          <p:nvPr/>
        </p:nvSpPr>
        <p:spPr>
          <a:xfrm>
            <a:off x="1219200" y="3276600"/>
            <a:ext cx="7162800" cy="646331"/>
          </a:xfrm>
          <a:prstGeom prst="rect">
            <a:avLst/>
          </a:prstGeom>
          <a:noFill/>
        </p:spPr>
        <p:txBody>
          <a:bodyPr wrap="square" rtlCol="0">
            <a:spAutoFit/>
          </a:bodyPr>
          <a:lstStyle/>
          <a:p>
            <a:r>
              <a:rPr lang="en-US" sz="3600" u="sng" dirty="0" err="1" smtClean="0">
                <a:latin typeface="Verdana" panose="020B0604030504040204" pitchFamily="34" charset="0"/>
                <a:ea typeface="Verdana" panose="020B0604030504040204" pitchFamily="34" charset="0"/>
                <a:cs typeface="Verdana" panose="020B0604030504040204" pitchFamily="34" charset="0"/>
              </a:rPr>
              <a:t>R</a:t>
            </a:r>
            <a:r>
              <a:rPr lang="en-US" sz="2000" u="sng" dirty="0" err="1" smtClean="0">
                <a:latin typeface="Verdana" panose="020B0604030504040204" pitchFamily="34" charset="0"/>
                <a:ea typeface="Verdana" panose="020B0604030504040204" pitchFamily="34" charset="0"/>
                <a:cs typeface="Verdana" panose="020B0604030504040204" pitchFamily="34" charset="0"/>
              </a:rPr>
              <a:t>epudation</a:t>
            </a:r>
            <a:endParaRPr lang="sr-Latn-RS" dirty="0"/>
          </a:p>
        </p:txBody>
      </p:sp>
    </p:spTree>
    <p:extLst>
      <p:ext uri="{BB962C8B-B14F-4D97-AF65-F5344CB8AC3E}">
        <p14:creationId xmlns:p14="http://schemas.microsoft.com/office/powerpoint/2010/main" val="339372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85800"/>
            <a:ext cx="7586690" cy="5909310"/>
          </a:xfrm>
          <a:prstGeom prst="rect">
            <a:avLst/>
          </a:prstGeom>
          <a:noFill/>
        </p:spPr>
        <p:txBody>
          <a:bodyPr wrap="square" rtlCol="0">
            <a:spAutoFit/>
          </a:bodyPr>
          <a:lstStyle/>
          <a:p>
            <a:pPr algn="just"/>
            <a:r>
              <a:rPr lang="en-US" b="1" dirty="0" smtClean="0">
                <a:latin typeface="Verdana" panose="020B0604030504040204" pitchFamily="34" charset="0"/>
                <a:ea typeface="Verdana" panose="020B0604030504040204" pitchFamily="34" charset="0"/>
                <a:cs typeface="Verdana" panose="020B0604030504040204" pitchFamily="34" charset="0"/>
              </a:rPr>
              <a:t>Repudiation</a:t>
            </a:r>
          </a:p>
          <a:p>
            <a:pPr algn="just"/>
            <a:endParaRPr lang="en-US" b="1" dirty="0" smtClean="0">
              <a:latin typeface="Verdana" panose="020B0604030504040204" pitchFamily="34" charset="0"/>
              <a:ea typeface="Verdana" panose="020B0604030504040204" pitchFamily="34" charset="0"/>
              <a:cs typeface="Verdana" panose="020B0604030504040204" pitchFamily="34" charset="0"/>
            </a:endParaRPr>
          </a:p>
          <a:p>
            <a:pPr algn="just"/>
            <a:r>
              <a:rPr lang="en-US" b="1" dirty="0" err="1" smtClean="0">
                <a:latin typeface="Verdana" panose="020B0604030504040204" pitchFamily="34" charset="0"/>
                <a:ea typeface="Verdana" panose="020B0604030504040204" pitchFamily="34" charset="0"/>
                <a:cs typeface="Verdana" panose="020B0604030504040204" pitchFamily="34" charset="0"/>
              </a:rPr>
              <a:t>Primeri</a:t>
            </a:r>
            <a:r>
              <a:rPr lang="en-US" b="1" dirty="0" smtClean="0">
                <a:latin typeface="Verdana" panose="020B0604030504040204" pitchFamily="34" charset="0"/>
                <a:ea typeface="Verdana" panose="020B0604030504040204" pitchFamily="34" charset="0"/>
                <a:cs typeface="Verdana" panose="020B0604030504040204" pitchFamily="34" charset="0"/>
              </a:rPr>
              <a:t> </a:t>
            </a:r>
            <a:r>
              <a:rPr lang="en-US" b="1" dirty="0" err="1" smtClean="0">
                <a:latin typeface="Verdana" panose="020B0604030504040204" pitchFamily="34" charset="0"/>
                <a:ea typeface="Verdana" panose="020B0604030504040204" pitchFamily="34" charset="0"/>
                <a:cs typeface="Verdana" panose="020B0604030504040204" pitchFamily="34" charset="0"/>
              </a:rPr>
              <a:t>za</a:t>
            </a:r>
            <a:r>
              <a:rPr lang="en-US" b="1" dirty="0" smtClean="0">
                <a:latin typeface="Verdana" panose="020B0604030504040204" pitchFamily="34" charset="0"/>
                <a:ea typeface="Verdana" panose="020B0604030504040204" pitchFamily="34" charset="0"/>
                <a:cs typeface="Verdana" panose="020B0604030504040204" pitchFamily="34" charset="0"/>
              </a:rPr>
              <a:t> </a:t>
            </a:r>
            <a:r>
              <a:rPr lang="en-US" b="1" dirty="0" err="1" smtClean="0">
                <a:latin typeface="Verdana" panose="020B0604030504040204" pitchFamily="34" charset="0"/>
                <a:ea typeface="Verdana" panose="020B0604030504040204" pitchFamily="34" charset="0"/>
                <a:cs typeface="Verdana" panose="020B0604030504040204" pitchFamily="34" charset="0"/>
              </a:rPr>
              <a:t>našu</a:t>
            </a:r>
            <a:r>
              <a:rPr lang="en-US" b="1" dirty="0" smtClean="0">
                <a:latin typeface="Verdana" panose="020B0604030504040204" pitchFamily="34" charset="0"/>
                <a:ea typeface="Verdana" panose="020B0604030504040204" pitchFamily="34" charset="0"/>
                <a:cs typeface="Verdana" panose="020B0604030504040204" pitchFamily="34" charset="0"/>
              </a:rPr>
              <a:t> </a:t>
            </a:r>
            <a:r>
              <a:rPr lang="en-US" b="1" dirty="0" err="1" smtClean="0">
                <a:latin typeface="Verdana" panose="020B0604030504040204" pitchFamily="34" charset="0"/>
                <a:ea typeface="Verdana" panose="020B0604030504040204" pitchFamily="34" charset="0"/>
                <a:cs typeface="Verdana" panose="020B0604030504040204" pitchFamily="34" charset="0"/>
              </a:rPr>
              <a:t>aplikaciju</a:t>
            </a:r>
            <a:r>
              <a:rPr lang="en-US" b="1" dirty="0" smtClean="0">
                <a:latin typeface="Verdana" panose="020B0604030504040204" pitchFamily="34" charset="0"/>
                <a:ea typeface="Verdana" panose="020B0604030504040204" pitchFamily="34" charset="0"/>
                <a:cs typeface="Verdana" panose="020B0604030504040204" pitchFamily="34" charset="0"/>
              </a:rPr>
              <a:t>: </a:t>
            </a:r>
          </a:p>
          <a:p>
            <a:pPr algn="just"/>
            <a:endParaRPr lang="en-US" b="1" dirty="0" smtClean="0">
              <a:latin typeface="Verdana" panose="020B0604030504040204" pitchFamily="34" charset="0"/>
              <a:ea typeface="Verdana" panose="020B0604030504040204" pitchFamily="34" charset="0"/>
              <a:cs typeface="Verdana" panose="020B0604030504040204" pitchFamily="34" charset="0"/>
            </a:endParaRPr>
          </a:p>
          <a:p>
            <a:pPr lvl="1" algn="just">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Napadač</a:t>
            </a:r>
            <a:r>
              <a:rPr lang="en-US" dirty="0" smtClean="0">
                <a:latin typeface="Verdana" panose="020B0604030504040204" pitchFamily="34" charset="0"/>
                <a:ea typeface="Verdana" panose="020B0604030504040204" pitchFamily="34" charset="0"/>
                <a:cs typeface="Verdana" panose="020B0604030504040204" pitchFamily="34" charset="0"/>
              </a:rPr>
              <a:t> se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predstaviti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neko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od</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odbornika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predloži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novi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ili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novi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amandman</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predloženi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povlači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predloge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akata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ili</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amandmane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predložene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akte</a:t>
            </a:r>
            <a:r>
              <a:rPr lang="en-US" dirty="0" smtClean="0">
                <a:latin typeface="Verdana" panose="020B0604030504040204" pitchFamily="34" charset="0"/>
                <a:ea typeface="Verdana" panose="020B0604030504040204" pitchFamily="34" charset="0"/>
                <a:cs typeface="Verdana" panose="020B0604030504040204" pitchFamily="34" charset="0"/>
              </a:rPr>
              <a:t>.</a:t>
            </a:r>
          </a:p>
          <a:p>
            <a:pPr lvl="1" algn="just"/>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lgn="just">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Napadač</a:t>
            </a:r>
            <a:r>
              <a:rPr lang="en-US" dirty="0" smtClean="0">
                <a:latin typeface="Verdana" panose="020B0604030504040204" pitchFamily="34" charset="0"/>
                <a:ea typeface="Verdana" panose="020B0604030504040204" pitchFamily="34" charset="0"/>
                <a:cs typeface="Verdana" panose="020B0604030504040204" pitchFamily="34" charset="0"/>
              </a:rPr>
              <a:t> se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predstaviti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predsednik</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skupštine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usvoji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neki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novi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a:t>
            </a:r>
            <a:r>
              <a:rPr lang="en-US" dirty="0" smtClean="0">
                <a:latin typeface="Verdana" panose="020B0604030504040204" pitchFamily="34" charset="0"/>
                <a:ea typeface="Verdana" panose="020B0604030504040204" pitchFamily="34" charset="0"/>
                <a:cs typeface="Verdana" panose="020B0604030504040204" pitchFamily="34" charset="0"/>
              </a:rPr>
              <a:t> u </a:t>
            </a:r>
            <a:r>
              <a:rPr lang="en-US" dirty="0" err="1" smtClean="0">
                <a:latin typeface="Verdana" panose="020B0604030504040204" pitchFamily="34" charset="0"/>
                <a:ea typeface="Verdana" panose="020B0604030504040204" pitchFamily="34" charset="0"/>
                <a:cs typeface="Verdana" panose="020B0604030504040204" pitchFamily="34" charset="0"/>
              </a:rPr>
              <a:t>načelu</a:t>
            </a:r>
            <a:r>
              <a:rPr lang="en-US" dirty="0" smtClean="0">
                <a:latin typeface="Verdana" panose="020B0604030504040204" pitchFamily="34" charset="0"/>
                <a:ea typeface="Verdana" panose="020B0604030504040204" pitchFamily="34" charset="0"/>
                <a:cs typeface="Verdana" panose="020B0604030504040204" pitchFamily="34" charset="0"/>
              </a:rPr>
              <a:t>, u </a:t>
            </a:r>
            <a:r>
              <a:rPr lang="en-US" dirty="0" err="1" smtClean="0">
                <a:latin typeface="Verdana" panose="020B0604030504040204" pitchFamily="34" charset="0"/>
                <a:ea typeface="Verdana" panose="020B0604030504040204" pitchFamily="34" charset="0"/>
                <a:cs typeface="Verdana" panose="020B0604030504040204" pitchFamily="34" charset="0"/>
              </a:rPr>
              <a:t>pojedinostima</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ili</a:t>
            </a:r>
            <a:r>
              <a:rPr lang="en-US" dirty="0" smtClean="0">
                <a:latin typeface="Verdana" panose="020B0604030504040204" pitchFamily="34" charset="0"/>
                <a:ea typeface="Verdana" panose="020B0604030504040204" pitchFamily="34" charset="0"/>
                <a:cs typeface="Verdana" panose="020B0604030504040204" pitchFamily="34" charset="0"/>
              </a:rPr>
              <a:t> u </a:t>
            </a:r>
            <a:r>
              <a:rPr lang="en-US" dirty="0" err="1" smtClean="0">
                <a:latin typeface="Verdana" panose="020B0604030504040204" pitchFamily="34" charset="0"/>
                <a:ea typeface="Verdana" panose="020B0604030504040204" pitchFamily="34" charset="0"/>
                <a:cs typeface="Verdana" panose="020B0604030504040204" pitchFamily="34" charset="0"/>
              </a:rPr>
              <a:t>celini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odbije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isti</a:t>
            </a:r>
            <a:r>
              <a:rPr lang="en-US" dirty="0" smtClean="0">
                <a:latin typeface="Verdana" panose="020B0604030504040204" pitchFamily="34" charset="0"/>
                <a:ea typeface="Verdana" panose="020B0604030504040204" pitchFamily="34" charset="0"/>
                <a:cs typeface="Verdana" panose="020B0604030504040204" pitchFamily="34" charset="0"/>
              </a:rPr>
              <a:t>.</a:t>
            </a:r>
          </a:p>
          <a:p>
            <a:pPr lvl="1" algn="just"/>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lgn="just">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Odbornik</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predloži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novi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ili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novi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amandman</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predloženi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povuče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predloge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akata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ili</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amandmane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predložene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tvrdi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to on </a:t>
            </a:r>
            <a:r>
              <a:rPr lang="en-US" dirty="0" err="1" smtClean="0">
                <a:latin typeface="Verdana" panose="020B0604030504040204" pitchFamily="34" charset="0"/>
                <a:ea typeface="Verdana" panose="020B0604030504040204" pitchFamily="34" charset="0"/>
                <a:cs typeface="Verdana" panose="020B0604030504040204" pitchFamily="34" charset="0"/>
              </a:rPr>
              <a:t>nije</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uradio</a:t>
            </a:r>
            <a:r>
              <a:rPr lang="en-US" dirty="0" smtClean="0">
                <a:latin typeface="Verdana" panose="020B0604030504040204" pitchFamily="34" charset="0"/>
                <a:ea typeface="Verdana" panose="020B0604030504040204" pitchFamily="34" charset="0"/>
                <a:cs typeface="Verdana" panose="020B0604030504040204" pitchFamily="34" charset="0"/>
              </a:rPr>
              <a:t>.</a:t>
            </a:r>
          </a:p>
          <a:p>
            <a:pPr lvl="1" algn="just"/>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lgn="just">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Predsednik</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skupštine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usvoji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neki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novi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a:t>
            </a:r>
            <a:r>
              <a:rPr lang="en-US" dirty="0" smtClean="0">
                <a:latin typeface="Verdana" panose="020B0604030504040204" pitchFamily="34" charset="0"/>
                <a:ea typeface="Verdana" panose="020B0604030504040204" pitchFamily="34" charset="0"/>
                <a:cs typeface="Verdana" panose="020B0604030504040204" pitchFamily="34" charset="0"/>
              </a:rPr>
              <a:t> u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načelu</a:t>
            </a:r>
            <a:r>
              <a:rPr lang="en-US" dirty="0" smtClean="0">
                <a:latin typeface="Verdana" panose="020B0604030504040204" pitchFamily="34" charset="0"/>
                <a:ea typeface="Verdana" panose="020B0604030504040204" pitchFamily="34" charset="0"/>
                <a:cs typeface="Verdana" panose="020B0604030504040204" pitchFamily="34" charset="0"/>
              </a:rPr>
              <a:t>, u </a:t>
            </a:r>
            <a:r>
              <a:rPr lang="en-US" dirty="0" err="1" smtClean="0">
                <a:latin typeface="Verdana" panose="020B0604030504040204" pitchFamily="34" charset="0"/>
                <a:ea typeface="Verdana" panose="020B0604030504040204" pitchFamily="34" charset="0"/>
                <a:cs typeface="Verdana" panose="020B0604030504040204" pitchFamily="34" charset="0"/>
              </a:rPr>
              <a:t>pojedinostima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ili</a:t>
            </a:r>
            <a:r>
              <a:rPr lang="en-US" dirty="0" smtClean="0">
                <a:latin typeface="Verdana" panose="020B0604030504040204" pitchFamily="34" charset="0"/>
                <a:ea typeface="Verdana" panose="020B0604030504040204" pitchFamily="34" charset="0"/>
                <a:cs typeface="Verdana" panose="020B0604030504040204" pitchFamily="34" charset="0"/>
              </a:rPr>
              <a:t> u </a:t>
            </a:r>
            <a:r>
              <a:rPr lang="en-US" dirty="0" err="1" smtClean="0">
                <a:latin typeface="Verdana" panose="020B0604030504040204" pitchFamily="34" charset="0"/>
                <a:ea typeface="Verdana" panose="020B0604030504040204" pitchFamily="34" charset="0"/>
                <a:cs typeface="Verdana" panose="020B0604030504040204" pitchFamily="34" charset="0"/>
              </a:rPr>
              <a:t>celini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odbije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isti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tvrdi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to </a:t>
            </a:r>
            <a:r>
              <a:rPr lang="en-US" dirty="0" err="1" smtClean="0">
                <a:latin typeface="Verdana" panose="020B0604030504040204" pitchFamily="34" charset="0"/>
                <a:ea typeface="Verdana" panose="020B0604030504040204" pitchFamily="34" charset="0"/>
                <a:cs typeface="Verdana" panose="020B0604030504040204" pitchFamily="34" charset="0"/>
              </a:rPr>
              <a:t>nije</a:t>
            </a:r>
            <a:r>
              <a:rPr lang="en-US" dirty="0" smtClean="0">
                <a:latin typeface="Verdana" panose="020B0604030504040204" pitchFamily="34" charset="0"/>
                <a:ea typeface="Verdana" panose="020B0604030504040204" pitchFamily="34" charset="0"/>
                <a:cs typeface="Verdana" panose="020B0604030504040204" pitchFamily="34" charset="0"/>
              </a:rPr>
              <a:t> on </a:t>
            </a:r>
            <a:r>
              <a:rPr lang="en-US" dirty="0" err="1" smtClean="0">
                <a:latin typeface="Verdana" panose="020B0604030504040204" pitchFamily="34" charset="0"/>
                <a:ea typeface="Verdana" panose="020B0604030504040204" pitchFamily="34" charset="0"/>
                <a:cs typeface="Verdana" panose="020B0604030504040204" pitchFamily="34" charset="0"/>
              </a:rPr>
              <a:t>odradio</a:t>
            </a:r>
            <a:r>
              <a:rPr lang="en-US" dirty="0" smtClean="0">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352076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85800"/>
            <a:ext cx="7715304" cy="3970318"/>
          </a:xfrm>
          <a:prstGeom prst="rect">
            <a:avLst/>
          </a:prstGeom>
          <a:noFill/>
        </p:spPr>
        <p:txBody>
          <a:bodyPr wrap="square" rtlCol="0">
            <a:spAutoFit/>
          </a:bodyPr>
          <a:lstStyle/>
          <a:p>
            <a:pPr algn="just"/>
            <a:r>
              <a:rPr lang="en-US" b="1" dirty="0" smtClean="0">
                <a:latin typeface="Verdana" panose="020B0604030504040204" pitchFamily="34" charset="0"/>
                <a:ea typeface="Verdana" panose="020B0604030504040204" pitchFamily="34" charset="0"/>
                <a:cs typeface="Verdana" panose="020B0604030504040204" pitchFamily="34" charset="0"/>
              </a:rPr>
              <a:t>Repudiation</a:t>
            </a:r>
          </a:p>
          <a:p>
            <a:pPr algn="just"/>
            <a:endParaRPr lang="en-US" b="1" dirty="0" smtClean="0">
              <a:latin typeface="Verdana" panose="020B0604030504040204" pitchFamily="34" charset="0"/>
              <a:ea typeface="Verdana" panose="020B0604030504040204" pitchFamily="34" charset="0"/>
              <a:cs typeface="Verdana" panose="020B0604030504040204" pitchFamily="34" charset="0"/>
            </a:endParaRPr>
          </a:p>
          <a:p>
            <a:pPr algn="just"/>
            <a:r>
              <a:rPr lang="vi-VN" b="1" dirty="0" smtClean="0">
                <a:latin typeface="Verdana" panose="020B0604030504040204" pitchFamily="34" charset="0"/>
                <a:ea typeface="Verdana" panose="020B0604030504040204" pitchFamily="34" charset="0"/>
                <a:cs typeface="Verdana" panose="020B0604030504040204" pitchFamily="34" charset="0"/>
              </a:rPr>
              <a:t>Kako bi ove probleme trebalo rešiti?</a:t>
            </a:r>
            <a:endParaRPr lang="en-US" b="1" dirty="0" smtClean="0">
              <a:latin typeface="Verdana" panose="020B0604030504040204" pitchFamily="34" charset="0"/>
              <a:ea typeface="Verdana" panose="020B0604030504040204" pitchFamily="34" charset="0"/>
              <a:cs typeface="Verdana" panose="020B0604030504040204" pitchFamily="34" charset="0"/>
            </a:endParaRPr>
          </a:p>
          <a:p>
            <a:pPr algn="just"/>
            <a:endParaRPr lang="vi-VN" b="1" dirty="0" smtClean="0">
              <a:latin typeface="Verdana" panose="020B0604030504040204" pitchFamily="34" charset="0"/>
              <a:ea typeface="Verdana" panose="020B0604030504040204" pitchFamily="34" charset="0"/>
              <a:cs typeface="Verdana" panose="020B0604030504040204" pitchFamily="34" charset="0"/>
            </a:endParaRPr>
          </a:p>
          <a:p>
            <a:pPr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Odbrana od ove vrste napada je stroga provera identiteta. Pored toga, trebalo bi koristiti praćenje revizije i evidencije aktivnosti na Web serveru i serveru baze, kao i serveru aplikacije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(ukoliko postoji). Takođe, vođenje </a:t>
            </a:r>
            <a:r>
              <a:rPr lang="en-US" dirty="0" smtClean="0">
                <a:latin typeface="Verdana" panose="020B0604030504040204" pitchFamily="34" charset="0"/>
                <a:ea typeface="Verdana" panose="020B0604030504040204" pitchFamily="34" charset="0"/>
                <a:cs typeface="Verdana" panose="020B0604030504040204" pitchFamily="34" charset="0"/>
              </a:rPr>
              <a:t>e</a:t>
            </a:r>
            <a:r>
              <a:rPr lang="vi-VN" dirty="0" smtClean="0">
                <a:latin typeface="Verdana" panose="020B0604030504040204" pitchFamily="34" charset="0"/>
                <a:ea typeface="Verdana" panose="020B0604030504040204" pitchFamily="34" charset="0"/>
                <a:cs typeface="Verdana" panose="020B0604030504040204" pitchFamily="34" charset="0"/>
              </a:rPr>
              <a:t>videncije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(pamćenje na nekom mestu) ključnih događaja kao što su prijave na sistem, transakcije i odjave sa sistema. Ovim bi se omogućilo postojanje nepobitnih dokaza ko je i kada tačno pristupao kojim podacima. Takođe, korišćenje digitalnog potpisivanja omogućuje neporecivost i pomaže u odbrani od ove vrste napada.</a:t>
            </a: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2076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1" y="152400"/>
            <a:ext cx="8007784" cy="1143000"/>
          </a:xfrm>
          <a:prstGeom prst="rect">
            <a:avLst/>
          </a:prstGeom>
        </p:spPr>
        <p:txBody>
          <a:bodyPr>
            <a:normAutofit fontScale="92500" lnSpcReduction="10000"/>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000" u="sng"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Odre</a:t>
            </a:r>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đivanje i rangiranje pretnji</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1219200" y="1545125"/>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S</a:t>
            </a:r>
            <a:r>
              <a:rPr lang="en-US" sz="2000" u="sng" dirty="0" smtClean="0">
                <a:latin typeface="Verdana" panose="020B0604030504040204" pitchFamily="34" charset="0"/>
                <a:ea typeface="Verdana" panose="020B0604030504040204" pitchFamily="34" charset="0"/>
                <a:cs typeface="Verdana" panose="020B0604030504040204" pitchFamily="34" charset="0"/>
              </a:rPr>
              <a:t>poofing</a:t>
            </a:r>
            <a:endParaRPr lang="sr-Latn-RS" dirty="0"/>
          </a:p>
        </p:txBody>
      </p:sp>
      <p:sp>
        <p:nvSpPr>
          <p:cNvPr id="5" name="TextBox 4"/>
          <p:cNvSpPr txBox="1"/>
          <p:nvPr/>
        </p:nvSpPr>
        <p:spPr>
          <a:xfrm>
            <a:off x="1219200" y="2333811"/>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T</a:t>
            </a:r>
            <a:r>
              <a:rPr lang="en-US" sz="2000" u="sng" dirty="0" smtClean="0">
                <a:latin typeface="Verdana" panose="020B0604030504040204" pitchFamily="34" charset="0"/>
                <a:ea typeface="Verdana" panose="020B0604030504040204" pitchFamily="34" charset="0"/>
                <a:cs typeface="Verdana" panose="020B0604030504040204" pitchFamily="34" charset="0"/>
              </a:rPr>
              <a:t>ampering</a:t>
            </a:r>
            <a:endParaRPr lang="sr-Latn-RS" dirty="0"/>
          </a:p>
        </p:txBody>
      </p:sp>
      <p:sp>
        <p:nvSpPr>
          <p:cNvPr id="6" name="TextBox 5"/>
          <p:cNvSpPr txBox="1"/>
          <p:nvPr/>
        </p:nvSpPr>
        <p:spPr>
          <a:xfrm>
            <a:off x="1219200" y="3247176"/>
            <a:ext cx="7162800" cy="646331"/>
          </a:xfrm>
          <a:prstGeom prst="rect">
            <a:avLst/>
          </a:prstGeom>
          <a:noFill/>
        </p:spPr>
        <p:txBody>
          <a:bodyPr wrap="square" rtlCol="0">
            <a:spAutoFit/>
          </a:bodyPr>
          <a:lstStyle/>
          <a:p>
            <a:r>
              <a:rPr lang="en-US" sz="3600" u="sng" dirty="0" err="1" smtClean="0">
                <a:latin typeface="Verdana" panose="020B0604030504040204" pitchFamily="34" charset="0"/>
                <a:ea typeface="Verdana" panose="020B0604030504040204" pitchFamily="34" charset="0"/>
                <a:cs typeface="Verdana" panose="020B0604030504040204" pitchFamily="34" charset="0"/>
              </a:rPr>
              <a:t>R</a:t>
            </a:r>
            <a:r>
              <a:rPr lang="en-US" sz="2000" u="sng" dirty="0" err="1" smtClean="0">
                <a:latin typeface="Verdana" panose="020B0604030504040204" pitchFamily="34" charset="0"/>
                <a:ea typeface="Verdana" panose="020B0604030504040204" pitchFamily="34" charset="0"/>
                <a:cs typeface="Verdana" panose="020B0604030504040204" pitchFamily="34" charset="0"/>
              </a:rPr>
              <a:t>epudation</a:t>
            </a:r>
            <a:endParaRPr lang="sr-Latn-RS" dirty="0"/>
          </a:p>
        </p:txBody>
      </p:sp>
      <p:sp>
        <p:nvSpPr>
          <p:cNvPr id="7" name="TextBox 6"/>
          <p:cNvSpPr txBox="1"/>
          <p:nvPr/>
        </p:nvSpPr>
        <p:spPr>
          <a:xfrm>
            <a:off x="1219200" y="4252865"/>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I</a:t>
            </a:r>
            <a:r>
              <a:rPr lang="en-US" sz="2000" u="sng" dirty="0" smtClean="0">
                <a:latin typeface="Verdana" panose="020B0604030504040204" pitchFamily="34" charset="0"/>
                <a:ea typeface="Verdana" panose="020B0604030504040204" pitchFamily="34" charset="0"/>
                <a:cs typeface="Verdana" panose="020B0604030504040204" pitchFamily="34" charset="0"/>
              </a:rPr>
              <a:t>nformation disclosure</a:t>
            </a:r>
            <a:endParaRPr lang="sr-Latn-RS" dirty="0"/>
          </a:p>
        </p:txBody>
      </p:sp>
    </p:spTree>
    <p:extLst>
      <p:ext uri="{BB962C8B-B14F-4D97-AF65-F5344CB8AC3E}">
        <p14:creationId xmlns:p14="http://schemas.microsoft.com/office/powerpoint/2010/main" val="3053985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4840" y="609600"/>
            <a:ext cx="7467600" cy="5355312"/>
          </a:xfrm>
          <a:prstGeom prst="rect">
            <a:avLst/>
          </a:prstGeom>
          <a:noFill/>
        </p:spPr>
        <p:txBody>
          <a:bodyPr wrap="square" rtlCol="0">
            <a:spAutoFit/>
          </a:bodyPr>
          <a:lstStyle/>
          <a:p>
            <a:r>
              <a:rPr lang="vi-VN" b="1" dirty="0" smtClean="0">
                <a:latin typeface="Verdana" panose="020B0604030504040204" pitchFamily="34" charset="0"/>
                <a:ea typeface="Verdana" panose="020B0604030504040204" pitchFamily="34" charset="0"/>
                <a:cs typeface="Verdana" panose="020B0604030504040204" pitchFamily="34" charset="0"/>
              </a:rPr>
              <a:t>Information disclosure</a:t>
            </a:r>
          </a:p>
          <a:p>
            <a:r>
              <a:rPr lang="vi-VN" b="1" dirty="0" smtClean="0">
                <a:latin typeface="Verdana" panose="020B0604030504040204" pitchFamily="34" charset="0"/>
                <a:ea typeface="Verdana" panose="020B0604030504040204" pitchFamily="34" charset="0"/>
                <a:cs typeface="Verdana" panose="020B0604030504040204" pitchFamily="34" charset="0"/>
              </a:rPr>
              <a:t> </a:t>
            </a:r>
          </a:p>
          <a:p>
            <a:r>
              <a:rPr lang="vi-VN" b="1" dirty="0" smtClean="0">
                <a:latin typeface="Verdana" panose="020B0604030504040204" pitchFamily="34" charset="0"/>
                <a:ea typeface="Verdana" panose="020B0604030504040204" pitchFamily="34" charset="0"/>
                <a:cs typeface="Verdana" panose="020B0604030504040204" pitchFamily="34" charset="0"/>
              </a:rPr>
              <a:t>Primeri za našu aplikaciju: </a:t>
            </a:r>
          </a:p>
          <a:p>
            <a:r>
              <a:rPr lang="vi-VN" dirty="0" smtClean="0">
                <a:latin typeface="Verdana" panose="020B0604030504040204" pitchFamily="34" charset="0"/>
                <a:ea typeface="Verdana" panose="020B0604030504040204" pitchFamily="34" charset="0"/>
                <a:cs typeface="Verdana" panose="020B0604030504040204" pitchFamily="34" charset="0"/>
              </a:rPr>
              <a:t>Napadač se može otići na određen URL naše web aplikacije i dobiti listu direktorijuma i tako steći uvid u strukturu naše web aplikacije </a:t>
            </a:r>
          </a:p>
          <a:p>
            <a:r>
              <a:rPr lang="vi-VN" dirty="0" smtClean="0">
                <a:latin typeface="Verdana" panose="020B0604030504040204" pitchFamily="34" charset="0"/>
                <a:ea typeface="Verdana" panose="020B0604030504040204" pitchFamily="34" charset="0"/>
                <a:cs typeface="Verdana" panose="020B0604030504040204" pitchFamily="34" charset="0"/>
              </a:rPr>
              <a:t>Napadač se može otići na određen URL naše web aplikacije i dobiti listu direktorijuma pri čemu se među njima nalazi i fajl backupnaše web aplikacije.</a:t>
            </a:r>
          </a:p>
          <a:p>
            <a:r>
              <a:rPr lang="vi-VN" dirty="0" smtClean="0">
                <a:latin typeface="Verdana" panose="020B0604030504040204" pitchFamily="34" charset="0"/>
                <a:ea typeface="Verdana" panose="020B0604030504040204" pitchFamily="34" charset="0"/>
                <a:cs typeface="Verdana" panose="020B0604030504040204" pitchFamily="34" charset="0"/>
              </a:rPr>
              <a:t>Napadač se može otići na određen URL naše web aplikacije i dobiti listu direktorijuma pri čemu se među njima nalazi i log  fajl.</a:t>
            </a:r>
          </a:p>
          <a:p>
            <a:r>
              <a:rPr lang="vi-VN" dirty="0" smtClean="0">
                <a:latin typeface="Verdana" panose="020B0604030504040204" pitchFamily="34" charset="0"/>
                <a:ea typeface="Verdana" panose="020B0604030504040204" pitchFamily="34" charset="0"/>
                <a:cs typeface="Verdana" panose="020B0604030504040204" pitchFamily="34" charset="0"/>
              </a:rPr>
              <a:t>Može doći do SQL Injection-a prilikom unosa(popunjavanje određene forme, npr. logovanja, pretrage itd.)</a:t>
            </a:r>
          </a:p>
          <a:p>
            <a:r>
              <a:rPr lang="vi-VN" dirty="0" smtClean="0">
                <a:latin typeface="Verdana" panose="020B0604030504040204" pitchFamily="34" charset="0"/>
                <a:ea typeface="Verdana" panose="020B0604030504040204" pitchFamily="34" charset="0"/>
                <a:cs typeface="Verdana" panose="020B0604030504040204" pitchFamily="34" charset="0"/>
              </a:rPr>
              <a:t>Napadač može saznati određene informacije putem grešaka koje dobija(prilikom prijave na sistem dobija informaciju da je dobro uneo email, ali ne i lozinku)</a:t>
            </a:r>
          </a:p>
          <a:p>
            <a:r>
              <a:rPr lang="en-US" dirty="0">
                <a:latin typeface="Verdana" panose="020B0604030504040204" pitchFamily="34" charset="0"/>
                <a:ea typeface="Verdana" panose="020B0604030504040204" pitchFamily="34" charset="0"/>
                <a:cs typeface="Verdana" panose="020B0604030504040204" pitchFamily="34" charset="0"/>
              </a:rPr>
              <a:t/>
            </a:r>
            <a:br>
              <a:rPr lang="en-US" dirty="0">
                <a:latin typeface="Verdana" panose="020B0604030504040204" pitchFamily="34" charset="0"/>
                <a:ea typeface="Verdana" panose="020B0604030504040204" pitchFamily="34" charset="0"/>
                <a:cs typeface="Verdana" panose="020B0604030504040204" pitchFamily="34" charset="0"/>
              </a:rPr>
            </a:br>
            <a:endParaRPr lang="sr-Latn-RS" dirty="0">
              <a:effectLst/>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2635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4840" y="609600"/>
            <a:ext cx="7467600" cy="6186309"/>
          </a:xfrm>
          <a:prstGeom prst="rect">
            <a:avLst/>
          </a:prstGeom>
          <a:noFill/>
        </p:spPr>
        <p:txBody>
          <a:bodyPr wrap="square" rtlCol="0">
            <a:spAutoFit/>
          </a:bodyPr>
          <a:lstStyle/>
          <a:p>
            <a:r>
              <a:rPr lang="vi-VN" b="1" dirty="0" smtClean="0">
                <a:latin typeface="Verdana" panose="020B0604030504040204" pitchFamily="34" charset="0"/>
                <a:ea typeface="Verdana" panose="020B0604030504040204" pitchFamily="34" charset="0"/>
                <a:cs typeface="Verdana" panose="020B0604030504040204" pitchFamily="34" charset="0"/>
              </a:rPr>
              <a:t>Information disclosure</a:t>
            </a:r>
          </a:p>
          <a:p>
            <a:r>
              <a:rPr lang="vi-VN" b="1" dirty="0" smtClean="0">
                <a:latin typeface="Verdana" panose="020B0604030504040204" pitchFamily="34" charset="0"/>
                <a:ea typeface="Verdana" panose="020B0604030504040204" pitchFamily="34" charset="0"/>
                <a:cs typeface="Verdana" panose="020B0604030504040204" pitchFamily="34" charset="0"/>
              </a:rPr>
              <a:t> </a:t>
            </a:r>
          </a:p>
          <a:p>
            <a:r>
              <a:rPr lang="vi-VN" b="1" dirty="0" smtClean="0">
                <a:latin typeface="Verdana" panose="020B0604030504040204" pitchFamily="34" charset="0"/>
                <a:ea typeface="Verdana" panose="020B0604030504040204" pitchFamily="34" charset="0"/>
                <a:cs typeface="Verdana" panose="020B0604030504040204" pitchFamily="34" charset="0"/>
              </a:rPr>
              <a:t>Kako bi ove probleme trebalo rešiti?</a:t>
            </a:r>
            <a:endParaRPr lang="en-US" b="1" dirty="0" smtClean="0">
              <a:latin typeface="Verdana" panose="020B0604030504040204" pitchFamily="34" charset="0"/>
              <a:ea typeface="Verdana" panose="020B0604030504040204" pitchFamily="34" charset="0"/>
              <a:cs typeface="Verdana" panose="020B0604030504040204" pitchFamily="34" charset="0"/>
            </a:endParaRPr>
          </a:p>
          <a:p>
            <a:endParaRPr lang="vi-VN" b="1" dirty="0" smtClean="0">
              <a:latin typeface="Verdana" panose="020B0604030504040204" pitchFamily="34" charset="0"/>
              <a:ea typeface="Verdana" panose="020B0604030504040204" pitchFamily="34" charset="0"/>
              <a:cs typeface="Verdana" panose="020B0604030504040204" pitchFamily="34" charset="0"/>
            </a:endParaRPr>
          </a:p>
          <a:p>
            <a:r>
              <a:rPr lang="vi-VN" dirty="0" smtClean="0">
                <a:latin typeface="Verdana" panose="020B0604030504040204" pitchFamily="34" charset="0"/>
                <a:ea typeface="Verdana" panose="020B0604030504040204" pitchFamily="34" charset="0"/>
                <a:cs typeface="Verdana" panose="020B0604030504040204" pitchFamily="34" charset="0"/>
              </a:rPr>
              <a:t>	Kako bi se izbegao ovaj napad, neophodno je pravilno konfigurisanje web servera od strane administratora, kao i onemogućiti izlistavanja svih fajlova u folderu ukoliko ne postoji index stranica što bi bila direktna posledica prethodno navedenog problema. Dakle, index stranica mora postojati. Pored toga, prilikom svakog unosa od strane korisnika neophodno je validirati taj unos kako ne bismo imali SQL Injection (ukoliko je neophodan unos email adrese, omogućiti unos samo u tom formatu, ukoliko je neophodan unos npr. određenog broja onemogućiti unos svih ostalih karaktera osim cifara). Takođe, trebalo bi voditi računa o načinu obaveštavanja putem grešaka(prilikom prijave na sistem, ukoliko se pogrešno unese email ili lozinka ili i jedno i drugo, ispisati istu grešku-npr. “Neuspešna prijava na sistem.”). Naravno, pored svega navedenog, neophodno je korišćenje pouzdanog web servera koji nema ovakve propuste.</a:t>
            </a:r>
          </a:p>
          <a:p>
            <a:r>
              <a:rPr lang="en-US" dirty="0">
                <a:latin typeface="Verdana" panose="020B0604030504040204" pitchFamily="34" charset="0"/>
                <a:ea typeface="Verdana" panose="020B0604030504040204" pitchFamily="34" charset="0"/>
                <a:cs typeface="Verdana" panose="020B0604030504040204" pitchFamily="34" charset="0"/>
              </a:rPr>
              <a:t/>
            </a:r>
            <a:br>
              <a:rPr lang="en-US" dirty="0">
                <a:latin typeface="Verdana" panose="020B0604030504040204" pitchFamily="34" charset="0"/>
                <a:ea typeface="Verdana" panose="020B0604030504040204" pitchFamily="34" charset="0"/>
                <a:cs typeface="Verdana" panose="020B0604030504040204" pitchFamily="34" charset="0"/>
              </a:rPr>
            </a:br>
            <a:endParaRPr lang="sr-Latn-RS" dirty="0">
              <a:effectLst/>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2635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1" y="152400"/>
            <a:ext cx="8007784" cy="1143000"/>
          </a:xfrm>
          <a:prstGeom prst="rect">
            <a:avLst/>
          </a:prstGeom>
        </p:spPr>
        <p:txBody>
          <a:bodyPr>
            <a:normAutofit fontScale="92500" lnSpcReduction="10000"/>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000" u="sng"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Odre</a:t>
            </a:r>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đivanje i rangiranje pretnji</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1219200" y="13716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S</a:t>
            </a:r>
            <a:r>
              <a:rPr lang="en-US" sz="2000" u="sng" dirty="0" smtClean="0">
                <a:latin typeface="Verdana" panose="020B0604030504040204" pitchFamily="34" charset="0"/>
                <a:ea typeface="Verdana" panose="020B0604030504040204" pitchFamily="34" charset="0"/>
                <a:cs typeface="Verdana" panose="020B0604030504040204" pitchFamily="34" charset="0"/>
              </a:rPr>
              <a:t>poofing</a:t>
            </a:r>
            <a:endParaRPr lang="sr-Latn-RS" dirty="0"/>
          </a:p>
        </p:txBody>
      </p:sp>
      <p:sp>
        <p:nvSpPr>
          <p:cNvPr id="5" name="TextBox 4"/>
          <p:cNvSpPr txBox="1"/>
          <p:nvPr/>
        </p:nvSpPr>
        <p:spPr>
          <a:xfrm>
            <a:off x="1219200" y="22098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T</a:t>
            </a:r>
            <a:r>
              <a:rPr lang="en-US" sz="2000" u="sng" dirty="0" smtClean="0">
                <a:latin typeface="Verdana" panose="020B0604030504040204" pitchFamily="34" charset="0"/>
                <a:ea typeface="Verdana" panose="020B0604030504040204" pitchFamily="34" charset="0"/>
                <a:cs typeface="Verdana" panose="020B0604030504040204" pitchFamily="34" charset="0"/>
              </a:rPr>
              <a:t>ampering</a:t>
            </a:r>
            <a:endParaRPr lang="sr-Latn-RS" dirty="0"/>
          </a:p>
        </p:txBody>
      </p:sp>
      <p:sp>
        <p:nvSpPr>
          <p:cNvPr id="6" name="TextBox 5"/>
          <p:cNvSpPr txBox="1"/>
          <p:nvPr/>
        </p:nvSpPr>
        <p:spPr>
          <a:xfrm>
            <a:off x="1219200" y="3124200"/>
            <a:ext cx="7162800" cy="646331"/>
          </a:xfrm>
          <a:prstGeom prst="rect">
            <a:avLst/>
          </a:prstGeom>
          <a:noFill/>
        </p:spPr>
        <p:txBody>
          <a:bodyPr wrap="square" rtlCol="0">
            <a:spAutoFit/>
          </a:bodyPr>
          <a:lstStyle/>
          <a:p>
            <a:r>
              <a:rPr lang="en-US" sz="3600" u="sng" dirty="0" err="1" smtClean="0">
                <a:latin typeface="Verdana" panose="020B0604030504040204" pitchFamily="34" charset="0"/>
                <a:ea typeface="Verdana" panose="020B0604030504040204" pitchFamily="34" charset="0"/>
                <a:cs typeface="Verdana" panose="020B0604030504040204" pitchFamily="34" charset="0"/>
              </a:rPr>
              <a:t>R</a:t>
            </a:r>
            <a:r>
              <a:rPr lang="en-US" sz="2000" u="sng" dirty="0" err="1" smtClean="0">
                <a:latin typeface="Verdana" panose="020B0604030504040204" pitchFamily="34" charset="0"/>
                <a:ea typeface="Verdana" panose="020B0604030504040204" pitchFamily="34" charset="0"/>
                <a:cs typeface="Verdana" panose="020B0604030504040204" pitchFamily="34" charset="0"/>
              </a:rPr>
              <a:t>epudation</a:t>
            </a:r>
            <a:endParaRPr lang="sr-Latn-RS" dirty="0"/>
          </a:p>
        </p:txBody>
      </p:sp>
      <p:sp>
        <p:nvSpPr>
          <p:cNvPr id="7" name="TextBox 6"/>
          <p:cNvSpPr txBox="1"/>
          <p:nvPr/>
        </p:nvSpPr>
        <p:spPr>
          <a:xfrm>
            <a:off x="1219200" y="39624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I</a:t>
            </a:r>
            <a:r>
              <a:rPr lang="en-US" sz="2000" u="sng" dirty="0" smtClean="0">
                <a:latin typeface="Verdana" panose="020B0604030504040204" pitchFamily="34" charset="0"/>
                <a:ea typeface="Verdana" panose="020B0604030504040204" pitchFamily="34" charset="0"/>
                <a:cs typeface="Verdana" panose="020B0604030504040204" pitchFamily="34" charset="0"/>
              </a:rPr>
              <a:t>nformation disclosure</a:t>
            </a:r>
            <a:endParaRPr lang="sr-Latn-RS" dirty="0"/>
          </a:p>
        </p:txBody>
      </p:sp>
      <p:sp>
        <p:nvSpPr>
          <p:cNvPr id="8" name="TextBox 7"/>
          <p:cNvSpPr txBox="1"/>
          <p:nvPr/>
        </p:nvSpPr>
        <p:spPr>
          <a:xfrm>
            <a:off x="1219200" y="48768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D</a:t>
            </a:r>
            <a:r>
              <a:rPr lang="en-US" sz="2000" u="sng" dirty="0" smtClean="0">
                <a:latin typeface="Verdana" panose="020B0604030504040204" pitchFamily="34" charset="0"/>
                <a:ea typeface="Verdana" panose="020B0604030504040204" pitchFamily="34" charset="0"/>
                <a:cs typeface="Verdana" panose="020B0604030504040204" pitchFamily="34" charset="0"/>
              </a:rPr>
              <a:t>enial of </a:t>
            </a:r>
            <a:r>
              <a:rPr lang="en-US" sz="2000" u="sng" dirty="0" err="1" smtClean="0">
                <a:latin typeface="Verdana" panose="020B0604030504040204" pitchFamily="34" charset="0"/>
                <a:ea typeface="Verdana" panose="020B0604030504040204" pitchFamily="34" charset="0"/>
                <a:cs typeface="Verdana" panose="020B0604030504040204" pitchFamily="34" charset="0"/>
              </a:rPr>
              <a:t>servise</a:t>
            </a:r>
            <a:endParaRPr lang="sr-Latn-RS" dirty="0"/>
          </a:p>
        </p:txBody>
      </p:sp>
    </p:spTree>
    <p:extLst>
      <p:ext uri="{BB962C8B-B14F-4D97-AF65-F5344CB8AC3E}">
        <p14:creationId xmlns:p14="http://schemas.microsoft.com/office/powerpoint/2010/main" val="1285303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3416320"/>
          </a:xfrm>
          <a:prstGeom prst="rect">
            <a:avLst/>
          </a:prstGeom>
          <a:noFill/>
        </p:spPr>
        <p:txBody>
          <a:bodyPr wrap="square" rtlCol="0">
            <a:spAutoFit/>
          </a:bodyPr>
          <a:lstStyle/>
          <a:p>
            <a:r>
              <a:rPr lang="sr-Latn-RS" b="1" dirty="0" smtClean="0">
                <a:latin typeface="Verdana" panose="020B0604030504040204" pitchFamily="34" charset="0"/>
                <a:ea typeface="Verdana" panose="020B0604030504040204" pitchFamily="34" charset="0"/>
                <a:cs typeface="Verdana" panose="020B0604030504040204" pitchFamily="34" charset="0"/>
              </a:rPr>
              <a:t>Deni</a:t>
            </a:r>
            <a:r>
              <a:rPr lang="en-US" b="1" dirty="0" smtClean="0">
                <a:latin typeface="Verdana" panose="020B0604030504040204" pitchFamily="34" charset="0"/>
                <a:ea typeface="Verdana" panose="020B0604030504040204" pitchFamily="34" charset="0"/>
                <a:cs typeface="Verdana" panose="020B0604030504040204" pitchFamily="34" charset="0"/>
              </a:rPr>
              <a:t>a</a:t>
            </a:r>
            <a:r>
              <a:rPr lang="sr-Latn-RS" b="1" dirty="0" smtClean="0">
                <a:latin typeface="Verdana" panose="020B0604030504040204" pitchFamily="34" charset="0"/>
                <a:ea typeface="Verdana" panose="020B0604030504040204" pitchFamily="34" charset="0"/>
                <a:cs typeface="Verdana" panose="020B0604030504040204" pitchFamily="34" charset="0"/>
              </a:rPr>
              <a:t>l </a:t>
            </a:r>
            <a:r>
              <a:rPr lang="sr-Latn-RS" b="1" dirty="0">
                <a:latin typeface="Verdana" panose="020B0604030504040204" pitchFamily="34" charset="0"/>
                <a:ea typeface="Verdana" panose="020B0604030504040204" pitchFamily="34" charset="0"/>
                <a:cs typeface="Verdana" panose="020B0604030504040204" pitchFamily="34" charset="0"/>
              </a:rPr>
              <a:t>of service </a:t>
            </a:r>
            <a:r>
              <a:rPr lang="sr-Latn-RS" dirty="0">
                <a:latin typeface="Verdana" panose="020B0604030504040204" pitchFamily="34" charset="0"/>
                <a:ea typeface="Verdana" panose="020B0604030504040204" pitchFamily="34" charset="0"/>
                <a:cs typeface="Verdana" panose="020B0604030504040204" pitchFamily="34" charset="0"/>
              </a:rPr>
              <a:t>(</a:t>
            </a:r>
            <a:r>
              <a:rPr lang="sr-Latn-RS" i="1" dirty="0">
                <a:latin typeface="Verdana" panose="020B0604030504040204" pitchFamily="34" charset="0"/>
                <a:ea typeface="Verdana" panose="020B0604030504040204" pitchFamily="34" charset="0"/>
                <a:cs typeface="Verdana" panose="020B0604030504040204" pitchFamily="34" charset="0"/>
              </a:rPr>
              <a:t>DoS</a:t>
            </a:r>
            <a:r>
              <a:rPr lang="sr-Latn-RS" dirty="0">
                <a:latin typeface="Verdana" panose="020B0604030504040204" pitchFamily="34" charset="0"/>
                <a:ea typeface="Verdana" panose="020B0604030504040204" pitchFamily="34" charset="0"/>
                <a:cs typeface="Verdana" panose="020B0604030504040204" pitchFamily="34" charset="0"/>
              </a:rPr>
              <a:t>) je napad na resurse kao što su server, aplikacija i servis sa ciljem da se spreči ili uspori opsluživanje njihovih pravih korisnik. Može nastati kada se žrtva optereti od strane jednog ili više računara. Međutim, može nastati i „nenamerno“ kao posledica ekspletacije resursa ili usled neefikasnosti koda. </a:t>
            </a: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sr-Latn-RS" dirty="0">
              <a:latin typeface="Verdana" panose="020B0604030504040204" pitchFamily="34" charset="0"/>
              <a:ea typeface="Verdana" panose="020B0604030504040204" pitchFamily="34" charset="0"/>
              <a:cs typeface="Verdana" panose="020B0604030504040204" pitchFamily="34" charset="0"/>
            </a:endParaRPr>
          </a:p>
          <a:p>
            <a:r>
              <a:rPr lang="sr-Latn-RS" dirty="0">
                <a:latin typeface="Verdana" panose="020B0604030504040204" pitchFamily="34" charset="0"/>
                <a:ea typeface="Verdana" panose="020B0604030504040204" pitchFamily="34" charset="0"/>
                <a:cs typeface="Verdana" panose="020B0604030504040204" pitchFamily="34" charset="0"/>
              </a:rPr>
              <a:t>Najčešći DoS napad je distribuirani DoS napad (DDoS) koji nastaje kada veliki broj računara istovremeno pristupa istom ciljnom resursu. Može nastati i kao posledica relativno istovremenog aktiviranja </a:t>
            </a:r>
            <a:r>
              <a:rPr lang="sr-Latn-RS" dirty="0" smtClean="0">
                <a:latin typeface="Verdana" panose="020B0604030504040204" pitchFamily="34" charset="0"/>
                <a:ea typeface="Verdana" panose="020B0604030504040204" pitchFamily="34" charset="0"/>
                <a:cs typeface="Verdana" panose="020B0604030504040204" pitchFamily="34" charset="0"/>
              </a:rPr>
              <a:t>mal</a:t>
            </a:r>
            <a:r>
              <a:rPr lang="en-US" dirty="0" smtClean="0">
                <a:latin typeface="Verdana" panose="020B0604030504040204" pitchFamily="34" charset="0"/>
                <a:ea typeface="Verdana" panose="020B0604030504040204" pitchFamily="34" charset="0"/>
                <a:cs typeface="Verdana" panose="020B0604030504040204" pitchFamily="34" charset="0"/>
              </a:rPr>
              <a:t>war</a:t>
            </a:r>
            <a:r>
              <a:rPr lang="sr-Latn-RS" dirty="0" smtClean="0">
                <a:latin typeface="Verdana" panose="020B0604030504040204" pitchFamily="34" charset="0"/>
                <a:ea typeface="Verdana" panose="020B0604030504040204" pitchFamily="34" charset="0"/>
                <a:cs typeface="Verdana" panose="020B0604030504040204" pitchFamily="34" charset="0"/>
              </a:rPr>
              <a:t>e </a:t>
            </a:r>
            <a:r>
              <a:rPr lang="sr-Latn-RS" dirty="0">
                <a:latin typeface="Verdana" panose="020B0604030504040204" pitchFamily="34" charset="0"/>
                <a:ea typeface="Verdana" panose="020B0604030504040204" pitchFamily="34" charset="0"/>
                <a:cs typeface="Verdana" panose="020B0604030504040204" pitchFamily="34" charset="0"/>
              </a:rPr>
              <a:t>programa koji su inficirali veliki broj računara i pristupaju istom resursu preko mreže.</a:t>
            </a:r>
          </a:p>
        </p:txBody>
      </p:sp>
    </p:spTree>
    <p:extLst>
      <p:ext uri="{BB962C8B-B14F-4D97-AF65-F5344CB8AC3E}">
        <p14:creationId xmlns:p14="http://schemas.microsoft.com/office/powerpoint/2010/main" val="1283143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39831590"/>
              </p:ext>
            </p:extLst>
          </p:nvPr>
        </p:nvGraphicFramePr>
        <p:xfrm>
          <a:off x="1039660" y="685800"/>
          <a:ext cx="7288061" cy="5983849"/>
        </p:xfrm>
        <a:graphic>
          <a:graphicData uri="http://schemas.openxmlformats.org/drawingml/2006/table">
            <a:tbl>
              <a:tblPr firstRow="1" bandRow="1">
                <a:tableStyleId>{5C22544A-7EE6-4342-B048-85BDC9FD1C3A}</a:tableStyleId>
              </a:tblPr>
              <a:tblGrid>
                <a:gridCol w="724586"/>
                <a:gridCol w="1610474"/>
                <a:gridCol w="222139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27006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1</a:t>
                      </a:r>
                    </a:p>
                    <a:p>
                      <a:endParaRPr lang="sr-Latn-R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HTTPS port</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Informacioni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sistem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Skupstine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grada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Novog</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Sada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biće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dostupan</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preko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TLS-a.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lgn="l">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lgn="l">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lgn="l">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lgn="l">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452198">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Glavna</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strana WEB aplikacije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Počena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informacionog</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sistema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grada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Novog</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Sada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dostupna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svim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korisnicima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6" name="TextBox 5"/>
          <p:cNvSpPr txBox="1"/>
          <p:nvPr/>
        </p:nvSpPr>
        <p:spPr>
          <a:xfrm>
            <a:off x="1039660" y="266403"/>
            <a:ext cx="4038600" cy="646331"/>
          </a:xfrm>
          <a:prstGeom prst="rect">
            <a:avLst/>
          </a:prstGeom>
          <a:noFill/>
        </p:spPr>
        <p:txBody>
          <a:bodyPr wrap="square" rtlCol="0">
            <a:spAutoFit/>
          </a:bodyPr>
          <a:lstStyle/>
          <a:p>
            <a:r>
              <a:rPr lang="sr-Latn-RS" u="sng" dirty="0" smtClean="0">
                <a:latin typeface="Verdana" panose="020B0604030504040204" pitchFamily="34" charset="0"/>
                <a:ea typeface="Verdana" panose="020B0604030504040204" pitchFamily="34" charset="0"/>
                <a:cs typeface="Verdana" panose="020B0604030504040204" pitchFamily="34" charset="0"/>
              </a:rPr>
              <a:t>3. Ulazne i izlazne tačke</a:t>
            </a:r>
            <a:endParaRPr lang="sr-Latn-RS" u="sng" dirty="0">
              <a:latin typeface="Verdana" panose="020B0604030504040204" pitchFamily="34" charset="0"/>
              <a:ea typeface="Verdana" panose="020B0604030504040204" pitchFamily="34" charset="0"/>
              <a:cs typeface="Verdana" panose="020B0604030504040204" pitchFamily="34" charset="0"/>
            </a:endParaRPr>
          </a:p>
          <a:p>
            <a:endParaRPr lang="sr-Latn-RS" dirty="0"/>
          </a:p>
        </p:txBody>
      </p:sp>
    </p:spTree>
    <p:extLst>
      <p:ext uri="{BB962C8B-B14F-4D97-AF65-F5344CB8AC3E}">
        <p14:creationId xmlns:p14="http://schemas.microsoft.com/office/powerpoint/2010/main" val="1641455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5355312"/>
          </a:xfrm>
          <a:prstGeom prst="rect">
            <a:avLst/>
          </a:prstGeom>
          <a:noFill/>
        </p:spPr>
        <p:txBody>
          <a:bodyPr wrap="square" rtlCol="0">
            <a:spAutoFit/>
          </a:bodyPr>
          <a:lstStyle/>
          <a:p>
            <a:pPr algn="just"/>
            <a:r>
              <a:rPr lang="sr-Latn-RS" b="1" dirty="0">
                <a:latin typeface="Verdana" panose="020B0604030504040204" pitchFamily="34" charset="0"/>
                <a:ea typeface="Verdana" panose="020B0604030504040204" pitchFamily="34" charset="0"/>
                <a:cs typeface="Verdana" panose="020B0604030504040204" pitchFamily="34" charset="0"/>
              </a:rPr>
              <a:t>DoS se može javiti kao posledica</a:t>
            </a:r>
            <a:r>
              <a:rPr lang="sr-Latn-RS" dirty="0">
                <a:latin typeface="Verdana" panose="020B0604030504040204" pitchFamily="34" charset="0"/>
                <a:ea typeface="Verdana" panose="020B0604030504040204" pitchFamily="34" charset="0"/>
                <a:cs typeface="Verdana" panose="020B0604030504040204" pitchFamily="34" charset="0"/>
              </a:rPr>
              <a:t>: </a:t>
            </a:r>
          </a:p>
          <a:p>
            <a:pPr marL="742950" lvl="1" indent="-285750" algn="just">
              <a:buFont typeface="Wingdings" panose="05000000000000000000" pitchFamily="2" charset="2"/>
              <a:buChar char="Ø"/>
            </a:pPr>
            <a:r>
              <a:rPr lang="sr-Latn-RS" b="1" dirty="0">
                <a:latin typeface="Verdana" panose="020B0604030504040204" pitchFamily="34" charset="0"/>
                <a:ea typeface="Verdana" panose="020B0604030504040204" pitchFamily="34" charset="0"/>
                <a:cs typeface="Verdana" panose="020B0604030504040204" pitchFamily="34" charset="0"/>
              </a:rPr>
              <a:t>Unos od strane korisnika bez prikladne validacije </a:t>
            </a:r>
            <a:r>
              <a:rPr lang="sr-Latn-RS" dirty="0">
                <a:latin typeface="Verdana" panose="020B0604030504040204" pitchFamily="34" charset="0"/>
                <a:ea typeface="Verdana" panose="020B0604030504040204" pitchFamily="34" charset="0"/>
                <a:cs typeface="Verdana" panose="020B0604030504040204" pitchFamily="34" charset="0"/>
              </a:rPr>
              <a:t>– npr. u numerici aplikacija računa vrednost nekog složenog izraza i algoritam za njegovo izračunavanje treba da se izvršava n puta. Ukoliko se ne ograniči da to n bude npr. 100, prilikom unosa 1000000 tada se troši znatno više resursa i usporava rad sistema i opsluživanje drugih korisnika.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lgn="just"/>
            <a:endParaRPr lang="sr-Latn-R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b="1" dirty="0">
                <a:latin typeface="Verdana" panose="020B0604030504040204" pitchFamily="34" charset="0"/>
                <a:ea typeface="Verdana" panose="020B0604030504040204" pitchFamily="34" charset="0"/>
                <a:cs typeface="Verdana" panose="020B0604030504040204" pitchFamily="34" charset="0"/>
              </a:rPr>
              <a:t>Neadekvatno oslobađanje resursa </a:t>
            </a:r>
            <a:r>
              <a:rPr lang="sr-Latn-RS" dirty="0">
                <a:latin typeface="Verdana" panose="020B0604030504040204" pitchFamily="34" charset="0"/>
                <a:ea typeface="Verdana" panose="020B0604030504040204" pitchFamily="34" charset="0"/>
                <a:cs typeface="Verdana" panose="020B0604030504040204" pitchFamily="34" charset="0"/>
              </a:rPr>
              <a:t>– npr. prilikom izuzetka se ne zatvara konekcija sa bazom tj. ako se ne rukuje pravilno sa connection pool  mehanizmom pa se nagomila prevelik broj otvorenih konekcija</a:t>
            </a:r>
            <a:r>
              <a:rPr lang="sr-Latn-RS" dirty="0" smtClean="0">
                <a:latin typeface="Verdana" panose="020B0604030504040204" pitchFamily="34" charset="0"/>
                <a:ea typeface="Verdana" panose="020B0604030504040204" pitchFamily="34" charset="0"/>
                <a:cs typeface="Verdana" panose="020B0604030504040204" pitchFamily="34" charset="0"/>
              </a:rPr>
              <a:t>.</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lgn="just"/>
            <a:endParaRPr lang="sr-Latn-R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b="1" i="1" dirty="0">
                <a:latin typeface="Verdana" panose="020B0604030504040204" pitchFamily="34" charset="0"/>
                <a:ea typeface="Verdana" panose="020B0604030504040204" pitchFamily="34" charset="0"/>
                <a:cs typeface="Verdana" panose="020B0604030504040204" pitchFamily="34" charset="0"/>
              </a:rPr>
              <a:t>Buffer overflow </a:t>
            </a:r>
            <a:r>
              <a:rPr lang="sr-Latn-RS" i="1" dirty="0">
                <a:latin typeface="Verdana" panose="020B0604030504040204" pitchFamily="34" charset="0"/>
                <a:ea typeface="Verdana" panose="020B0604030504040204" pitchFamily="34" charset="0"/>
                <a:cs typeface="Verdana" panose="020B0604030504040204" pitchFamily="34" charset="0"/>
              </a:rPr>
              <a:t>– </a:t>
            </a:r>
            <a:r>
              <a:rPr lang="sr-Latn-RS" dirty="0">
                <a:latin typeface="Verdana" panose="020B0604030504040204" pitchFamily="34" charset="0"/>
                <a:ea typeface="Verdana" panose="020B0604030504040204" pitchFamily="34" charset="0"/>
                <a:cs typeface="Verdana" panose="020B0604030504040204" pitchFamily="34" charset="0"/>
              </a:rPr>
              <a:t>kada korisnik unese veću količnu podataka od one što je dozvoljena. Da bi se to sprečilo, </a:t>
            </a:r>
            <a:r>
              <a:rPr lang="sr-Latn-RS" dirty="0" smtClean="0">
                <a:latin typeface="Verdana" panose="020B0604030504040204" pitchFamily="34" charset="0"/>
                <a:ea typeface="Verdana" panose="020B0604030504040204" pitchFamily="34" charset="0"/>
                <a:cs typeface="Verdana" panose="020B0604030504040204" pitchFamily="34" charset="0"/>
              </a:rPr>
              <a:t>t</a:t>
            </a:r>
            <a:r>
              <a:rPr lang="en-US" dirty="0" smtClean="0">
                <a:latin typeface="Verdana" panose="020B0604030504040204" pitchFamily="34" charset="0"/>
                <a:ea typeface="Verdana" panose="020B0604030504040204" pitchFamily="34" charset="0"/>
                <a:cs typeface="Verdana" panose="020B0604030504040204" pitchFamily="34" charset="0"/>
              </a:rPr>
              <a:t>r</a:t>
            </a:r>
            <a:r>
              <a:rPr lang="sr-Latn-RS" dirty="0" smtClean="0">
                <a:latin typeface="Verdana" panose="020B0604030504040204" pitchFamily="34" charset="0"/>
                <a:ea typeface="Verdana" panose="020B0604030504040204" pitchFamily="34" charset="0"/>
                <a:cs typeface="Verdana" panose="020B0604030504040204" pitchFamily="34" charset="0"/>
              </a:rPr>
              <a:t>eba </a:t>
            </a:r>
            <a:r>
              <a:rPr lang="sr-Latn-RS" dirty="0">
                <a:latin typeface="Verdana" panose="020B0604030504040204" pitchFamily="34" charset="0"/>
                <a:ea typeface="Verdana" panose="020B0604030504040204" pitchFamily="34" charset="0"/>
                <a:cs typeface="Verdana" panose="020B0604030504040204" pitchFamily="34" charset="0"/>
              </a:rPr>
              <a:t>proveravati veličinu unetih podataka i na klijentskoj i na serverskoj strani</a:t>
            </a:r>
            <a:r>
              <a:rPr lang="sr-Latn-RS" dirty="0" smtClean="0">
                <a:latin typeface="Verdana" panose="020B0604030504040204" pitchFamily="34" charset="0"/>
                <a:ea typeface="Verdana" panose="020B0604030504040204" pitchFamily="34" charset="0"/>
                <a:cs typeface="Verdana" panose="020B0604030504040204" pitchFamily="34" charset="0"/>
              </a:rPr>
              <a:t>.</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12931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3139321"/>
          </a:xfrm>
          <a:prstGeom prst="rect">
            <a:avLst/>
          </a:prstGeom>
          <a:noFill/>
        </p:spPr>
        <p:txBody>
          <a:bodyPr wrap="square" rtlCol="0">
            <a:spAutoFit/>
          </a:bodyPr>
          <a:lstStyle/>
          <a:p>
            <a:pPr marL="742950" lvl="1" indent="-285750" algn="just">
              <a:buFont typeface="Wingdings" panose="05000000000000000000" pitchFamily="2" charset="2"/>
              <a:buChar char="Ø"/>
            </a:pPr>
            <a:r>
              <a:rPr lang="sr-Latn-RS" b="1" dirty="0" smtClean="0">
                <a:latin typeface="Verdana" panose="020B0604030504040204" pitchFamily="34" charset="0"/>
                <a:ea typeface="Verdana" panose="020B0604030504040204" pitchFamily="34" charset="0"/>
                <a:cs typeface="Verdana" panose="020B0604030504040204" pitchFamily="34" charset="0"/>
              </a:rPr>
              <a:t>Skladištenje </a:t>
            </a:r>
            <a:r>
              <a:rPr lang="sr-Latn-RS" b="1" dirty="0">
                <a:latin typeface="Verdana" panose="020B0604030504040204" pitchFamily="34" charset="0"/>
                <a:ea typeface="Verdana" panose="020B0604030504040204" pitchFamily="34" charset="0"/>
                <a:cs typeface="Verdana" panose="020B0604030504040204" pitchFamily="34" charset="0"/>
              </a:rPr>
              <a:t>prevelike količine podataka u sesiju</a:t>
            </a:r>
            <a:r>
              <a:rPr lang="sr-Latn-RS" i="1" dirty="0">
                <a:latin typeface="Verdana" panose="020B0604030504040204" pitchFamily="34" charset="0"/>
                <a:ea typeface="Verdana" panose="020B0604030504040204" pitchFamily="34" charset="0"/>
                <a:cs typeface="Verdana" panose="020B0604030504040204" pitchFamily="34" charset="0"/>
              </a:rPr>
              <a:t> – </a:t>
            </a:r>
            <a:r>
              <a:rPr lang="sr-Latn-RS" dirty="0">
                <a:latin typeface="Verdana" panose="020B0604030504040204" pitchFamily="34" charset="0"/>
                <a:ea typeface="Verdana" panose="020B0604030504040204" pitchFamily="34" charset="0"/>
                <a:cs typeface="Verdana" panose="020B0604030504040204" pitchFamily="34" charset="0"/>
              </a:rPr>
              <a:t>nastaje kada se velika količina podataka npr. rezultat nekog upita nad bazom podataka smesti u sesiju. Može nastati i ako se na sesiju kače podaci a korisnik nije ulogvan što olakšava </a:t>
            </a:r>
            <a:r>
              <a:rPr lang="sr-Latn-RS" dirty="0" smtClean="0">
                <a:latin typeface="Verdana" panose="020B0604030504040204" pitchFamily="34" charset="0"/>
                <a:ea typeface="Verdana" panose="020B0604030504040204" pitchFamily="34" charset="0"/>
                <a:cs typeface="Verdana" panose="020B0604030504040204" pitchFamily="34" charset="0"/>
              </a:rPr>
              <a:t>napad.</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b="1" dirty="0" smtClean="0">
                <a:latin typeface="Verdana" panose="020B0604030504040204" pitchFamily="34" charset="0"/>
                <a:ea typeface="Verdana" panose="020B0604030504040204" pitchFamily="34" charset="0"/>
                <a:cs typeface="Verdana" panose="020B0604030504040204" pitchFamily="34" charset="0"/>
              </a:rPr>
              <a:t>Opterećenje sistema na aplikativnom nivou (HTTP)</a:t>
            </a:r>
            <a:endParaRPr lang="en-US" b="1" dirty="0" smtClean="0">
              <a:latin typeface="Verdana" panose="020B0604030504040204" pitchFamily="34" charset="0"/>
              <a:ea typeface="Verdana" panose="020B0604030504040204" pitchFamily="34" charset="0"/>
              <a:cs typeface="Verdana" panose="020B0604030504040204" pitchFamily="34" charset="0"/>
            </a:endParaRPr>
          </a:p>
          <a:p>
            <a:pPr lvl="1" algn="just"/>
            <a:r>
              <a:rPr lang="sr-Latn-RS" dirty="0" smtClean="0">
                <a:latin typeface="Verdana" panose="020B0604030504040204" pitchFamily="34" charset="0"/>
                <a:ea typeface="Verdana" panose="020B0604030504040204" pitchFamily="34" charset="0"/>
                <a:cs typeface="Verdana" panose="020B0604030504040204" pitchFamily="34" charset="0"/>
              </a:rPr>
              <a:t>Kada napadač koristi GET metodu HTTP, tada se šalje veliki broj legitimnih GET zahteva</a:t>
            </a:r>
            <a:endParaRPr lang="sr-Latn-R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05849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4247317"/>
          </a:xfrm>
          <a:prstGeom prst="rect">
            <a:avLst/>
          </a:prstGeom>
          <a:noFill/>
        </p:spPr>
        <p:txBody>
          <a:bodyPr wrap="square" rtlCol="0">
            <a:spAutoFit/>
          </a:bodyPr>
          <a:lstStyle/>
          <a:p>
            <a:pPr algn="just"/>
            <a:r>
              <a:rPr lang="sr-Latn-RS" b="1" dirty="0">
                <a:latin typeface="Verdana" panose="020B0604030504040204" pitchFamily="34" charset="0"/>
                <a:ea typeface="Verdana" panose="020B0604030504040204" pitchFamily="34" charset="0"/>
                <a:cs typeface="Verdana" panose="020B0604030504040204" pitchFamily="34" charset="0"/>
              </a:rPr>
              <a:t>Postoji nekoliko načina da se DoS napadi spreče</a:t>
            </a:r>
            <a:r>
              <a:rPr lang="sr-Latn-RS" dirty="0" smtClean="0">
                <a:latin typeface="Verdana" panose="020B0604030504040204" pitchFamily="34" charset="0"/>
                <a:ea typeface="Verdana" panose="020B0604030504040204" pitchFamily="34" charset="0"/>
                <a:cs typeface="Verdana" panose="020B0604030504040204" pitchFamily="34" charset="0"/>
              </a:rPr>
              <a:t>:</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gn="just"/>
            <a:endParaRPr lang="sr-Latn-R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Korišćenjem hardvera koji će registrovati neuobičanje radnje i suspendovati sumnjiv pristup </a:t>
            </a:r>
            <a:r>
              <a:rPr lang="sr-Latn-RS" dirty="0" smtClean="0">
                <a:latin typeface="Verdana" panose="020B0604030504040204" pitchFamily="34" charset="0"/>
                <a:ea typeface="Verdana" panose="020B0604030504040204" pitchFamily="34" charset="0"/>
                <a:cs typeface="Verdana" panose="020B0604030504040204" pitchFamily="34" charset="0"/>
              </a:rPr>
              <a:t>sistemu</a:t>
            </a:r>
            <a:r>
              <a:rPr lang="en-US" dirty="0" smtClean="0">
                <a:latin typeface="Verdana" panose="020B0604030504040204" pitchFamily="34" charset="0"/>
                <a:ea typeface="Verdana" panose="020B0604030504040204" pitchFamily="34" charset="0"/>
                <a:cs typeface="Verdana" panose="020B0604030504040204" pitchFamily="34" charset="0"/>
              </a:rPr>
              <a:t>.</a:t>
            </a:r>
            <a:r>
              <a:rPr lang="sr-Latn-RS" dirty="0" smtClean="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Stalnom analizom koda i testiranjem performansi resursa odnosno njihove </a:t>
            </a:r>
            <a:r>
              <a:rPr lang="sr-Latn-RS" dirty="0" smtClean="0">
                <a:latin typeface="Verdana" panose="020B0604030504040204" pitchFamily="34" charset="0"/>
                <a:ea typeface="Verdana" panose="020B0604030504040204" pitchFamily="34" charset="0"/>
                <a:cs typeface="Verdana" panose="020B0604030504040204" pitchFamily="34" charset="0"/>
              </a:rPr>
              <a:t>izdržljivosti</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Ograničiti veličinu dokumenta koji se mogu poslati na </a:t>
            </a:r>
            <a:r>
              <a:rPr lang="sr-Latn-RS" dirty="0" smtClean="0">
                <a:latin typeface="Verdana" panose="020B0604030504040204" pitchFamily="34" charset="0"/>
                <a:ea typeface="Verdana" panose="020B0604030504040204" pitchFamily="34" charset="0"/>
                <a:cs typeface="Verdana" panose="020B0604030504040204" pitchFamily="34" charset="0"/>
              </a:rPr>
              <a:t>server</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Obezbediti veći </a:t>
            </a:r>
            <a:r>
              <a:rPr lang="sr-Latn-RS" dirty="0" smtClean="0">
                <a:latin typeface="Verdana" panose="020B0604030504040204" pitchFamily="34" charset="0"/>
                <a:ea typeface="Verdana" panose="020B0604030504040204" pitchFamily="34" charset="0"/>
                <a:cs typeface="Verdana" panose="020B0604030504040204" pitchFamily="34" charset="0"/>
              </a:rPr>
              <a:t>protok</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Rezultate pretraga ne kačiti na </a:t>
            </a:r>
            <a:r>
              <a:rPr lang="sr-Latn-RS" dirty="0" smtClean="0">
                <a:latin typeface="Verdana" panose="020B0604030504040204" pitchFamily="34" charset="0"/>
                <a:ea typeface="Verdana" panose="020B0604030504040204" pitchFamily="34" charset="0"/>
                <a:cs typeface="Verdana" panose="020B0604030504040204" pitchFamily="34" charset="0"/>
              </a:rPr>
              <a:t>sesiju</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Ograničiti broj rezultata pretrage koji se isporučuju korisniku u jednoj interakciji.</a:t>
            </a:r>
          </a:p>
          <a:p>
            <a:pPr marL="742950" lvl="1" indent="-28575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Isključiti UDP i ograničiti na koje </a:t>
            </a:r>
            <a:r>
              <a:rPr lang="sr-Latn-RS" dirty="0" smtClean="0">
                <a:latin typeface="Verdana" panose="020B0604030504040204" pitchFamily="34" charset="0"/>
                <a:ea typeface="Verdana" panose="020B0604030504040204" pitchFamily="34" charset="0"/>
                <a:cs typeface="Verdana" panose="020B0604030504040204" pitchFamily="34" charset="0"/>
              </a:rPr>
              <a:t>portove </a:t>
            </a:r>
            <a:r>
              <a:rPr lang="sr-Latn-RS" dirty="0">
                <a:latin typeface="Verdana" panose="020B0604030504040204" pitchFamily="34" charset="0"/>
                <a:ea typeface="Verdana" panose="020B0604030504040204" pitchFamily="34" charset="0"/>
                <a:cs typeface="Verdana" panose="020B0604030504040204" pitchFamily="34" charset="0"/>
              </a:rPr>
              <a:t>server </a:t>
            </a:r>
            <a:r>
              <a:rPr lang="sr-Latn-RS" dirty="0" smtClean="0">
                <a:latin typeface="Verdana" panose="020B0604030504040204" pitchFamily="34" charset="0"/>
                <a:ea typeface="Verdana" panose="020B0604030504040204" pitchFamily="34" charset="0"/>
                <a:cs typeface="Verdana" panose="020B0604030504040204" pitchFamily="34" charset="0"/>
              </a:rPr>
              <a:t>radi</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Validirati unete </a:t>
            </a:r>
            <a:r>
              <a:rPr lang="sr-Latn-RS" dirty="0" smtClean="0">
                <a:latin typeface="Verdana" panose="020B0604030504040204" pitchFamily="34" charset="0"/>
                <a:ea typeface="Verdana" panose="020B0604030504040204" pitchFamily="34" charset="0"/>
                <a:cs typeface="Verdana" panose="020B0604030504040204" pitchFamily="34" charset="0"/>
              </a:rPr>
              <a:t>podatke</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8395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fade">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fade">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fade">
                                      <p:cBhvr>
                                        <p:cTn id="4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1" y="152400"/>
            <a:ext cx="8007784" cy="1143000"/>
          </a:xfrm>
          <a:prstGeom prst="rect">
            <a:avLst/>
          </a:prstGeom>
        </p:spPr>
        <p:txBody>
          <a:bodyPr>
            <a:normAutofit fontScale="92500" lnSpcReduction="10000"/>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000" u="sng"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Odre</a:t>
            </a:r>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đivanje i rangiranje pretnji</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1219200" y="13716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S</a:t>
            </a:r>
            <a:r>
              <a:rPr lang="en-US" sz="2000" u="sng" dirty="0" smtClean="0">
                <a:latin typeface="Verdana" panose="020B0604030504040204" pitchFamily="34" charset="0"/>
                <a:ea typeface="Verdana" panose="020B0604030504040204" pitchFamily="34" charset="0"/>
                <a:cs typeface="Verdana" panose="020B0604030504040204" pitchFamily="34" charset="0"/>
              </a:rPr>
              <a:t>poofing</a:t>
            </a:r>
            <a:endParaRPr lang="sr-Latn-RS" dirty="0"/>
          </a:p>
        </p:txBody>
      </p:sp>
      <p:sp>
        <p:nvSpPr>
          <p:cNvPr id="5" name="TextBox 4"/>
          <p:cNvSpPr txBox="1"/>
          <p:nvPr/>
        </p:nvSpPr>
        <p:spPr>
          <a:xfrm>
            <a:off x="1219200" y="22098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T</a:t>
            </a:r>
            <a:r>
              <a:rPr lang="en-US" sz="2000" u="sng" dirty="0" smtClean="0">
                <a:latin typeface="Verdana" panose="020B0604030504040204" pitchFamily="34" charset="0"/>
                <a:ea typeface="Verdana" panose="020B0604030504040204" pitchFamily="34" charset="0"/>
                <a:cs typeface="Verdana" panose="020B0604030504040204" pitchFamily="34" charset="0"/>
              </a:rPr>
              <a:t>ampering</a:t>
            </a:r>
            <a:endParaRPr lang="sr-Latn-RS" dirty="0"/>
          </a:p>
        </p:txBody>
      </p:sp>
      <p:sp>
        <p:nvSpPr>
          <p:cNvPr id="6" name="TextBox 5"/>
          <p:cNvSpPr txBox="1"/>
          <p:nvPr/>
        </p:nvSpPr>
        <p:spPr>
          <a:xfrm>
            <a:off x="1219200" y="3124200"/>
            <a:ext cx="7162800" cy="646331"/>
          </a:xfrm>
          <a:prstGeom prst="rect">
            <a:avLst/>
          </a:prstGeom>
          <a:noFill/>
        </p:spPr>
        <p:txBody>
          <a:bodyPr wrap="square" rtlCol="0">
            <a:spAutoFit/>
          </a:bodyPr>
          <a:lstStyle/>
          <a:p>
            <a:r>
              <a:rPr lang="en-US" sz="3600" u="sng" dirty="0" err="1" smtClean="0">
                <a:latin typeface="Verdana" panose="020B0604030504040204" pitchFamily="34" charset="0"/>
                <a:ea typeface="Verdana" panose="020B0604030504040204" pitchFamily="34" charset="0"/>
                <a:cs typeface="Verdana" panose="020B0604030504040204" pitchFamily="34" charset="0"/>
              </a:rPr>
              <a:t>R</a:t>
            </a:r>
            <a:r>
              <a:rPr lang="en-US" sz="2000" u="sng" dirty="0" err="1" smtClean="0">
                <a:latin typeface="Verdana" panose="020B0604030504040204" pitchFamily="34" charset="0"/>
                <a:ea typeface="Verdana" panose="020B0604030504040204" pitchFamily="34" charset="0"/>
                <a:cs typeface="Verdana" panose="020B0604030504040204" pitchFamily="34" charset="0"/>
              </a:rPr>
              <a:t>epudation</a:t>
            </a:r>
            <a:endParaRPr lang="sr-Latn-RS" dirty="0"/>
          </a:p>
        </p:txBody>
      </p:sp>
      <p:sp>
        <p:nvSpPr>
          <p:cNvPr id="7" name="TextBox 6"/>
          <p:cNvSpPr txBox="1"/>
          <p:nvPr/>
        </p:nvSpPr>
        <p:spPr>
          <a:xfrm>
            <a:off x="1219200" y="39624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I</a:t>
            </a:r>
            <a:r>
              <a:rPr lang="en-US" sz="2000" u="sng" dirty="0" smtClean="0">
                <a:latin typeface="Verdana" panose="020B0604030504040204" pitchFamily="34" charset="0"/>
                <a:ea typeface="Verdana" panose="020B0604030504040204" pitchFamily="34" charset="0"/>
                <a:cs typeface="Verdana" panose="020B0604030504040204" pitchFamily="34" charset="0"/>
              </a:rPr>
              <a:t>nformation disclosure</a:t>
            </a:r>
            <a:endParaRPr lang="sr-Latn-RS" dirty="0"/>
          </a:p>
        </p:txBody>
      </p:sp>
      <p:sp>
        <p:nvSpPr>
          <p:cNvPr id="8" name="TextBox 7"/>
          <p:cNvSpPr txBox="1"/>
          <p:nvPr/>
        </p:nvSpPr>
        <p:spPr>
          <a:xfrm>
            <a:off x="1219200" y="48768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D</a:t>
            </a:r>
            <a:r>
              <a:rPr lang="en-US" sz="2000" u="sng" dirty="0" smtClean="0">
                <a:latin typeface="Verdana" panose="020B0604030504040204" pitchFamily="34" charset="0"/>
                <a:ea typeface="Verdana" panose="020B0604030504040204" pitchFamily="34" charset="0"/>
                <a:cs typeface="Verdana" panose="020B0604030504040204" pitchFamily="34" charset="0"/>
              </a:rPr>
              <a:t>enial of </a:t>
            </a:r>
            <a:r>
              <a:rPr lang="en-US" sz="2000" u="sng" dirty="0" err="1" smtClean="0">
                <a:latin typeface="Verdana" panose="020B0604030504040204" pitchFamily="34" charset="0"/>
                <a:ea typeface="Verdana" panose="020B0604030504040204" pitchFamily="34" charset="0"/>
                <a:cs typeface="Verdana" panose="020B0604030504040204" pitchFamily="34" charset="0"/>
              </a:rPr>
              <a:t>servise</a:t>
            </a:r>
            <a:endParaRPr lang="sr-Latn-RS" dirty="0"/>
          </a:p>
        </p:txBody>
      </p:sp>
      <p:sp>
        <p:nvSpPr>
          <p:cNvPr id="9" name="TextBox 8"/>
          <p:cNvSpPr txBox="1"/>
          <p:nvPr/>
        </p:nvSpPr>
        <p:spPr>
          <a:xfrm>
            <a:off x="1219200" y="57912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E</a:t>
            </a:r>
            <a:r>
              <a:rPr lang="en-US" sz="2000" u="sng" dirty="0" smtClean="0">
                <a:latin typeface="Verdana" panose="020B0604030504040204" pitchFamily="34" charset="0"/>
                <a:ea typeface="Verdana" panose="020B0604030504040204" pitchFamily="34" charset="0"/>
                <a:cs typeface="Verdana" panose="020B0604030504040204" pitchFamily="34" charset="0"/>
              </a:rPr>
              <a:t>levation of privilege</a:t>
            </a:r>
            <a:endParaRPr lang="sr-Latn-RS" dirty="0"/>
          </a:p>
        </p:txBody>
      </p:sp>
    </p:spTree>
    <p:extLst>
      <p:ext uri="{BB962C8B-B14F-4D97-AF65-F5344CB8AC3E}">
        <p14:creationId xmlns:p14="http://schemas.microsoft.com/office/powerpoint/2010/main" val="1278898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550039"/>
            <a:ext cx="7162800" cy="4247317"/>
          </a:xfrm>
          <a:prstGeom prst="rect">
            <a:avLst/>
          </a:prstGeom>
          <a:noFill/>
        </p:spPr>
        <p:txBody>
          <a:bodyPr wrap="square" rtlCol="0">
            <a:spAutoFit/>
          </a:bodyPr>
          <a:lstStyle/>
          <a:p>
            <a:pPr algn="just"/>
            <a:r>
              <a:rPr lang="en-US" b="1" u="sng" dirty="0" err="1">
                <a:latin typeface="Verdana" panose="020B0604030504040204" pitchFamily="34" charset="0"/>
                <a:ea typeface="Verdana" panose="020B0604030504040204" pitchFamily="34" charset="0"/>
                <a:cs typeface="Verdana" panose="020B0604030504040204" pitchFamily="34" charset="0"/>
              </a:rPr>
              <a:t>Narušavanje</a:t>
            </a:r>
            <a:r>
              <a:rPr lang="en-US" b="1" u="sng" dirty="0">
                <a:latin typeface="Verdana" panose="020B0604030504040204" pitchFamily="34" charset="0"/>
                <a:ea typeface="Verdana" panose="020B0604030504040204" pitchFamily="34" charset="0"/>
                <a:cs typeface="Verdana" panose="020B0604030504040204" pitchFamily="34" charset="0"/>
              </a:rPr>
              <a:t> </a:t>
            </a:r>
            <a:r>
              <a:rPr lang="en-US" b="1" u="sng" dirty="0" err="1">
                <a:latin typeface="Verdana" panose="020B0604030504040204" pitchFamily="34" charset="0"/>
                <a:ea typeface="Verdana" panose="020B0604030504040204" pitchFamily="34" charset="0"/>
                <a:cs typeface="Verdana" panose="020B0604030504040204" pitchFamily="34" charset="0"/>
              </a:rPr>
              <a:t>povlastica</a:t>
            </a:r>
            <a:r>
              <a:rPr lang="sr-Latn-RS" u="sng" dirty="0">
                <a:latin typeface="Verdana" panose="020B0604030504040204" pitchFamily="34" charset="0"/>
                <a:ea typeface="Verdana" panose="020B0604030504040204" pitchFamily="34" charset="0"/>
                <a:cs typeface="Verdana" panose="020B0604030504040204" pitchFamily="34" charset="0"/>
              </a:rPr>
              <a:t>(</a:t>
            </a:r>
            <a:r>
              <a:rPr lang="sr-Latn-RS" i="1" u="sng" dirty="0">
                <a:latin typeface="Verdana" panose="020B0604030504040204" pitchFamily="34" charset="0"/>
                <a:ea typeface="Verdana" panose="020B0604030504040204" pitchFamily="34" charset="0"/>
                <a:cs typeface="Verdana" panose="020B0604030504040204" pitchFamily="34" charset="0"/>
              </a:rPr>
              <a:t>elevation of privilege </a:t>
            </a:r>
            <a:r>
              <a:rPr lang="sr-Latn-RS" u="sng" dirty="0">
                <a:latin typeface="Verdana" panose="020B0604030504040204" pitchFamily="34" charset="0"/>
                <a:ea typeface="Verdana" panose="020B0604030504040204" pitchFamily="34" charset="0"/>
                <a:cs typeface="Verdana" panose="020B0604030504040204" pitchFamily="34" charset="0"/>
              </a:rPr>
              <a:t>ili </a:t>
            </a:r>
            <a:r>
              <a:rPr lang="en-US" i="1" u="sng" dirty="0">
                <a:latin typeface="Verdana" panose="020B0604030504040204" pitchFamily="34" charset="0"/>
                <a:ea typeface="Verdana" panose="020B0604030504040204" pitchFamily="34" charset="0"/>
                <a:cs typeface="Verdana" panose="020B0604030504040204" pitchFamily="34" charset="0"/>
              </a:rPr>
              <a:t>privilege escalation</a:t>
            </a:r>
            <a:r>
              <a:rPr lang="sr-Latn-RS" u="sng"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err="1">
                <a:latin typeface="Verdana" panose="020B0604030504040204" pitchFamily="34" charset="0"/>
                <a:ea typeface="Verdana" panose="020B0604030504040204" pitchFamily="34" charset="0"/>
                <a:cs typeface="Verdana" panose="020B0604030504040204" pitchFamily="34" charset="0"/>
              </a:rPr>
              <a:t>Narušavanje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povlastica</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javlja</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dva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oblika</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pPr lvl="0" algn="just"/>
            <a:r>
              <a:rPr lang="en-US" b="1" dirty="0" smtClean="0">
                <a:latin typeface="Verdana" panose="020B0604030504040204" pitchFamily="34" charset="0"/>
                <a:ea typeface="Verdana" panose="020B0604030504040204" pitchFamily="34" charset="0"/>
                <a:cs typeface="Verdana" panose="020B0604030504040204" pitchFamily="34" charset="0"/>
              </a:rPr>
              <a:t>1. </a:t>
            </a:r>
            <a:r>
              <a:rPr lang="en-US" b="1" dirty="0" err="1" smtClean="0">
                <a:latin typeface="Verdana" panose="020B0604030504040204" pitchFamily="34" charset="0"/>
                <a:ea typeface="Verdana" panose="020B0604030504040204" pitchFamily="34" charset="0"/>
                <a:cs typeface="Verdana" panose="020B0604030504040204" pitchFamily="34" charset="0"/>
              </a:rPr>
              <a:t>Vertikalno</a:t>
            </a:r>
            <a:r>
              <a:rPr lang="en-US" b="1" dirty="0" smtClean="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povećanje</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povlastica</a:t>
            </a:r>
            <a:r>
              <a:rPr lang="en-US" dirty="0">
                <a:latin typeface="Verdana" panose="020B0604030504040204" pitchFamily="34" charset="0"/>
                <a:ea typeface="Verdana" panose="020B0604030504040204" pitchFamily="34" charset="0"/>
                <a:cs typeface="Verdana" panose="020B0604030504040204" pitchFamily="34" charset="0"/>
              </a:rPr>
              <a:t>(</a:t>
            </a:r>
            <a:r>
              <a:rPr lang="en-US" i="1" dirty="0">
                <a:latin typeface="Verdana" panose="020B0604030504040204" pitchFamily="34" charset="0"/>
                <a:ea typeface="Verdana" panose="020B0604030504040204" pitchFamily="34" charset="0"/>
                <a:cs typeface="Verdana" panose="020B0604030504040204" pitchFamily="34" charset="0"/>
              </a:rPr>
              <a:t>Vertical privilege escalation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u="dotted" dirty="0">
                <a:latin typeface="Verdana" panose="020B0604030504040204" pitchFamily="34" charset="0"/>
                <a:ea typeface="Verdana" panose="020B0604030504040204" pitchFamily="34" charset="0"/>
                <a:cs typeface="Verdana" panose="020B0604030504040204" pitchFamily="34" charset="0"/>
              </a:rPr>
              <a:t> </a:t>
            </a:r>
            <a:r>
              <a:rPr lang="en-US" i="1" dirty="0">
                <a:latin typeface="Verdana" panose="020B0604030504040204" pitchFamily="34" charset="0"/>
                <a:ea typeface="Verdana" panose="020B0604030504040204" pitchFamily="34" charset="0"/>
                <a:cs typeface="Verdana" panose="020B0604030504040204" pitchFamily="34" charset="0"/>
              </a:rPr>
              <a:t>privilege elevation</a:t>
            </a:r>
            <a:r>
              <a:rPr lang="en-US" dirty="0">
                <a:latin typeface="Verdana" panose="020B0604030504040204" pitchFamily="34" charset="0"/>
                <a:ea typeface="Verdana" panose="020B0604030504040204" pitchFamily="34" charset="0"/>
                <a:cs typeface="Verdana" panose="020B0604030504040204" pitchFamily="34" charset="0"/>
              </a:rPr>
              <a:t>)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lvl="0" algn="just"/>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Kao </a:t>
            </a:r>
            <a:r>
              <a:rPr lang="en-US" dirty="0">
                <a:latin typeface="Verdana" panose="020B0604030504040204" pitchFamily="34" charset="0"/>
                <a:ea typeface="Verdana" panose="020B0604030504040204" pitchFamily="34" charset="0"/>
                <a:cs typeface="Verdana" panose="020B0604030504040204" pitchFamily="34" charset="0"/>
              </a:rPr>
              <a:t>primer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ovakav</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slučaj</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našoj</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aplikaciji</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može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navesti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situacija</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običan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građanin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dakle</a:t>
            </a:r>
            <a:r>
              <a:rPr lang="en-US" dirty="0">
                <a:latin typeface="Verdana" panose="020B0604030504040204" pitchFamily="34" charset="0"/>
                <a:ea typeface="Verdana" panose="020B0604030504040204" pitchFamily="34" charset="0"/>
                <a:cs typeface="Verdana" panose="020B0604030504040204" pitchFamily="34" charset="0"/>
              </a:rPr>
              <a:t> ne </a:t>
            </a:r>
            <a:r>
              <a:rPr lang="en-US" dirty="0" err="1">
                <a:latin typeface="Verdana" panose="020B0604030504040204" pitchFamily="34" charset="0"/>
                <a:ea typeface="Verdana" panose="020B0604030504040204" pitchFamily="34" charset="0"/>
                <a:cs typeface="Verdana" panose="020B0604030504040204" pitchFamily="34" charset="0"/>
              </a:rPr>
              <a:t>odbornik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predsednik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skupštine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može</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pristupi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resursima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koje</a:t>
            </a:r>
            <a:r>
              <a:rPr lang="en-US" dirty="0">
                <a:latin typeface="Verdana" panose="020B0604030504040204" pitchFamily="34" charset="0"/>
                <a:ea typeface="Verdana" panose="020B0604030504040204" pitchFamily="34" charset="0"/>
                <a:cs typeface="Verdana" panose="020B0604030504040204" pitchFamily="34" charset="0"/>
              </a:rPr>
              <a:t> on </a:t>
            </a:r>
            <a:r>
              <a:rPr lang="en-US" dirty="0" err="1">
                <a:latin typeface="Verdana" panose="020B0604030504040204" pitchFamily="34" charset="0"/>
                <a:ea typeface="Verdana" panose="020B0604030504040204" pitchFamily="34" charset="0"/>
                <a:cs typeface="Verdana" panose="020B0604030504040204" pitchFamily="34" charset="0"/>
              </a:rPr>
              <a:t>nema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odobrena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prava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pristupa</a:t>
            </a:r>
            <a:r>
              <a:rPr lang="en-US" dirty="0">
                <a:latin typeface="Verdana" panose="020B0604030504040204" pitchFamily="34" charset="0"/>
                <a:ea typeface="Verdana" panose="020B0604030504040204" pitchFamily="34" charset="0"/>
                <a:cs typeface="Verdana" panose="020B0604030504040204" pitchFamily="34" charset="0"/>
              </a:rPr>
              <a:t>(</a:t>
            </a:r>
            <a:r>
              <a:rPr lang="en-US" dirty="0" err="1">
                <a:latin typeface="Verdana" panose="020B0604030504040204" pitchFamily="34" charset="0"/>
                <a:ea typeface="Verdana" panose="020B0604030504040204" pitchFamily="34" charset="0"/>
                <a:cs typeface="Verdana" panose="020B0604030504040204" pitchFamily="34" charset="0"/>
              </a:rPr>
              <a:t>usvajanje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amandmana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povlačenje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amandmana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samo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predlaganje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istih</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r>
              <a:rPr lang="en-US" dirty="0"/>
              <a:t> </a:t>
            </a:r>
            <a:endParaRPr lang="sr-Latn-RS" dirty="0"/>
          </a:p>
          <a:p>
            <a:r>
              <a:rPr lang="en-US" dirty="0"/>
              <a:t>    </a:t>
            </a:r>
            <a:endParaRPr lang="sr-Latn-RS" dirty="0"/>
          </a:p>
        </p:txBody>
      </p:sp>
    </p:spTree>
    <p:extLst>
      <p:ext uri="{BB962C8B-B14F-4D97-AF65-F5344CB8AC3E}">
        <p14:creationId xmlns:p14="http://schemas.microsoft.com/office/powerpoint/2010/main" val="3208064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9200" y="332656"/>
            <a:ext cx="6477000" cy="6155531"/>
          </a:xfrm>
          <a:prstGeom prst="rect">
            <a:avLst/>
          </a:prstGeom>
          <a:noFill/>
        </p:spPr>
        <p:txBody>
          <a:bodyPr wrap="square" rtlCol="0">
            <a:spAutoFit/>
          </a:bodyPr>
          <a:lstStyle/>
          <a:p>
            <a:pPr algn="just"/>
            <a:r>
              <a:rPr lang="en-US" dirty="0" err="1">
                <a:latin typeface="Verdana" panose="020B0604030504040204" pitchFamily="34" charset="0"/>
                <a:ea typeface="Verdana" panose="020B0604030504040204" pitchFamily="34" charset="0"/>
                <a:cs typeface="Verdana" panose="020B0604030504040204" pitchFamily="34" charset="0"/>
              </a:rPr>
              <a:t>Mogućih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strategija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ublažavanje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ovakvih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problema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nekoliko</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lvl="0" indent="-285750" algn="just">
              <a:buFont typeface="Wingdings" panose="05000000000000000000" pitchFamily="2" charset="2"/>
              <a:buChar char="Ø"/>
            </a:pPr>
            <a:r>
              <a:rPr lang="en-US" i="1" u="sng" dirty="0">
                <a:latin typeface="Verdana" panose="020B0604030504040204" pitchFamily="34" charset="0"/>
                <a:ea typeface="Verdana" panose="020B0604030504040204" pitchFamily="34" charset="0"/>
                <a:cs typeface="Verdana" panose="020B0604030504040204" pitchFamily="34" charset="0"/>
                <a:hlinkClick r:id="rId2"/>
              </a:rPr>
              <a:t>Principle of least privilege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kod</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koga</a:t>
            </a:r>
            <a:r>
              <a:rPr lang="en-US" dirty="0">
                <a:latin typeface="Verdana" panose="020B0604030504040204" pitchFamily="34" charset="0"/>
                <a:ea typeface="Verdana" panose="020B0604030504040204" pitchFamily="34" charset="0"/>
                <a:cs typeface="Verdana" panose="020B0604030504040204" pitchFamily="34" charset="0"/>
              </a:rPr>
              <a:t> je </a:t>
            </a:r>
            <a:r>
              <a:rPr lang="en-US" dirty="0" err="1">
                <a:latin typeface="Verdana" panose="020B0604030504040204" pitchFamily="34" charset="0"/>
                <a:ea typeface="Verdana" panose="020B0604030504040204" pitchFamily="34" charset="0"/>
                <a:cs typeface="Verdana" panose="020B0604030504040204" pitchFamily="34" charset="0"/>
              </a:rPr>
              <a:t>ideja</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svaki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modul</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korisnici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procesi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aplikacija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mogu</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koriste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samo</a:t>
            </a:r>
            <a:r>
              <a:rPr lang="en-US" dirty="0">
                <a:latin typeface="Verdana" panose="020B0604030504040204" pitchFamily="34" charset="0"/>
                <a:ea typeface="Verdana" panose="020B0604030504040204" pitchFamily="34" charset="0"/>
                <a:cs typeface="Verdana" panose="020B0604030504040204" pitchFamily="34" charset="0"/>
              </a:rPr>
              <a:t> one </a:t>
            </a:r>
            <a:r>
              <a:rPr lang="en-US" dirty="0" err="1">
                <a:latin typeface="Verdana" panose="020B0604030504040204" pitchFamily="34" charset="0"/>
                <a:ea typeface="Verdana" panose="020B0604030504040204" pitchFamily="34" charset="0"/>
                <a:cs typeface="Verdana" panose="020B0604030504040204" pitchFamily="34" charset="0"/>
              </a:rPr>
              <a:t>resurse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koji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potrebni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normalan</a:t>
            </a:r>
            <a:r>
              <a:rPr lang="en-US" dirty="0">
                <a:latin typeface="Verdana" panose="020B0604030504040204" pitchFamily="34" charset="0"/>
                <a:ea typeface="Verdana" panose="020B0604030504040204" pitchFamily="34" charset="0"/>
                <a:cs typeface="Verdana" panose="020B0604030504040204" pitchFamily="34" charset="0"/>
              </a:rPr>
              <a:t> rad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funkcionisanje</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lvl="0" indent="-28575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Omogućiti</a:t>
            </a:r>
            <a:r>
              <a:rPr lang="en-US" dirty="0">
                <a:latin typeface="Verdana" panose="020B0604030504040204" pitchFamily="34" charset="0"/>
                <a:ea typeface="Verdana" panose="020B0604030504040204" pitchFamily="34" charset="0"/>
                <a:cs typeface="Verdana" panose="020B0604030504040204" pitchFamily="34" charset="0"/>
              </a:rPr>
              <a:t> da se </a:t>
            </a:r>
            <a:r>
              <a:rPr lang="en-US" dirty="0" err="1">
                <a:latin typeface="Verdana" panose="020B0604030504040204" pitchFamily="34" charset="0"/>
                <a:ea typeface="Verdana" panose="020B0604030504040204" pitchFamily="34" charset="0"/>
                <a:cs typeface="Verdana" panose="020B0604030504040204" pitchFamily="34" charset="0"/>
              </a:rPr>
              <a:t>odradti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validacija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kako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klijentskoj</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strani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tako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serverskoj</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odnosno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potvrda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samih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informacija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resursa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koji</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primaju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koji</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šalju</a:t>
            </a:r>
            <a:r>
              <a:rPr lang="en-US" dirty="0">
                <a:latin typeface="Verdana" panose="020B0604030504040204" pitchFamily="34" charset="0"/>
                <a:ea typeface="Verdana" panose="020B0604030504040204" pitchFamily="34" charset="0"/>
                <a:cs typeface="Verdana" panose="020B0604030504040204" pitchFamily="34" charset="0"/>
              </a:rPr>
              <a:t>(</a:t>
            </a:r>
            <a:r>
              <a:rPr lang="en-US" i="1" dirty="0">
                <a:latin typeface="Verdana" panose="020B0604030504040204" pitchFamily="34" charset="0"/>
                <a:ea typeface="Verdana" panose="020B0604030504040204" pitchFamily="34" charset="0"/>
                <a:cs typeface="Verdana" panose="020B0604030504040204" pitchFamily="34" charset="0"/>
              </a:rPr>
              <a:t>Shell injection</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lvl="0" indent="-28575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Onemogućiti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korišćenje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skripti</a:t>
            </a:r>
            <a:r>
              <a:rPr lang="en-US" dirty="0">
                <a:latin typeface="Verdana" panose="020B0604030504040204" pitchFamily="34" charset="0"/>
                <a:ea typeface="Verdana" panose="020B0604030504040204" pitchFamily="34" charset="0"/>
                <a:cs typeface="Verdana" panose="020B0604030504040204" pitchFamily="34" charset="0"/>
              </a:rPr>
              <a:t> web </a:t>
            </a:r>
            <a:r>
              <a:rPr lang="en-US" dirty="0" err="1">
                <a:latin typeface="Verdana" panose="020B0604030504040204" pitchFamily="34" charset="0"/>
                <a:ea typeface="Verdana" panose="020B0604030504040204" pitchFamily="34" charset="0"/>
                <a:cs typeface="Verdana" panose="020B0604030504040204" pitchFamily="34" charset="0"/>
              </a:rPr>
              <a:t>pretraživača</a:t>
            </a:r>
            <a:r>
              <a:rPr lang="en-US" dirty="0">
                <a:latin typeface="Verdana" panose="020B0604030504040204" pitchFamily="34" charset="0"/>
                <a:ea typeface="Verdana" panose="020B0604030504040204" pitchFamily="34" charset="0"/>
                <a:cs typeface="Verdana" panose="020B0604030504040204" pitchFamily="34" charset="0"/>
              </a:rPr>
              <a:t>  pre </a:t>
            </a:r>
            <a:r>
              <a:rPr lang="en-US" dirty="0" err="1">
                <a:latin typeface="Verdana" panose="020B0604030504040204" pitchFamily="34" charset="0"/>
                <a:ea typeface="Verdana" panose="020B0604030504040204" pitchFamily="34" charset="0"/>
                <a:cs typeface="Verdana" panose="020B0604030504040204" pitchFamily="34" charset="0"/>
              </a:rPr>
              <a:t>korišćenja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aplikacije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Neke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aplikacije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tako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napisane</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omogućavaju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funkcionisanje</a:t>
            </a:r>
            <a:r>
              <a:rPr lang="en-US" dirty="0">
                <a:latin typeface="Verdana" panose="020B0604030504040204" pitchFamily="34" charset="0"/>
                <a:ea typeface="Verdana" panose="020B0604030504040204" pitchFamily="34" charset="0"/>
                <a:cs typeface="Verdana" panose="020B0604030504040204" pitchFamily="34" charset="0"/>
              </a:rPr>
              <a:t> bez </a:t>
            </a:r>
            <a:r>
              <a:rPr lang="en-US" dirty="0" err="1">
                <a:latin typeface="Verdana" panose="020B0604030504040204" pitchFamily="34" charset="0"/>
                <a:ea typeface="Verdana" panose="020B0604030504040204" pitchFamily="34" charset="0"/>
                <a:cs typeface="Verdana" panose="020B0604030504040204" pitchFamily="34" charset="0"/>
              </a:rPr>
              <a:t>korišćenja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bilo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kakvih</a:t>
            </a:r>
            <a:r>
              <a:rPr lang="en-US" dirty="0">
                <a:latin typeface="Verdana" panose="020B0604030504040204" pitchFamily="34" charset="0"/>
                <a:ea typeface="Verdana" panose="020B0604030504040204" pitchFamily="34" charset="0"/>
                <a:cs typeface="Verdana" panose="020B0604030504040204" pitchFamily="34" charset="0"/>
              </a:rPr>
              <a:t> </a:t>
            </a:r>
            <a:r>
              <a:rPr lang="en-US" i="1" dirty="0">
                <a:latin typeface="Verdana" panose="020B0604030504040204" pitchFamily="34" charset="0"/>
                <a:ea typeface="Verdana" panose="020B0604030504040204" pitchFamily="34" charset="0"/>
                <a:cs typeface="Verdana" panose="020B0604030504040204" pitchFamily="34" charset="0"/>
              </a:rPr>
              <a:t>client-side-scripts</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Wingdings" panose="05000000000000000000" pitchFamily="2" charset="2"/>
              <a:buChar char="Ø"/>
            </a:pPr>
            <a:r>
              <a:rPr lang="en-US" i="1" dirty="0">
                <a:latin typeface="Verdana" panose="020B0604030504040204" pitchFamily="34" charset="0"/>
                <a:ea typeface="Verdana" panose="020B0604030504040204" pitchFamily="34" charset="0"/>
                <a:cs typeface="Verdana" panose="020B0604030504040204" pitchFamily="34" charset="0"/>
              </a:rPr>
              <a:t>WEB application firewall </a:t>
            </a:r>
            <a:r>
              <a:rPr lang="en-US" dirty="0" err="1">
                <a:latin typeface="Verdana" panose="020B0604030504040204" pitchFamily="34" charset="0"/>
                <a:ea typeface="Verdana" panose="020B0604030504040204" pitchFamily="34" charset="0"/>
                <a:cs typeface="Verdana" panose="020B0604030504040204" pitchFamily="34" charset="0"/>
              </a:rPr>
              <a:t>koji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postavlja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određena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pravila</a:t>
            </a:r>
            <a:r>
              <a:rPr lang="en-US" dirty="0">
                <a:latin typeface="Verdana" panose="020B0604030504040204" pitchFamily="34" charset="0"/>
                <a:ea typeface="Verdana" panose="020B0604030504040204" pitchFamily="34" charset="0"/>
                <a:cs typeface="Verdana" panose="020B0604030504040204" pitchFamily="34" charset="0"/>
              </a:rPr>
              <a:t> u HTTP </a:t>
            </a:r>
            <a:r>
              <a:rPr lang="en-US" dirty="0" err="1">
                <a:latin typeface="Verdana" panose="020B0604030504040204" pitchFamily="34" charset="0"/>
                <a:ea typeface="Verdana" panose="020B0604030504040204" pitchFamily="34" charset="0"/>
                <a:cs typeface="Verdana" panose="020B0604030504040204" pitchFamily="34" charset="0"/>
              </a:rPr>
              <a:t>konverzaciji</a:t>
            </a:r>
            <a:r>
              <a:rPr lang="en-US" dirty="0">
                <a:latin typeface="Verdana" panose="020B0604030504040204" pitchFamily="34" charset="0"/>
                <a:ea typeface="Verdana" panose="020B0604030504040204" pitchFamily="34" charset="0"/>
                <a:cs typeface="Verdana" panose="020B0604030504040204" pitchFamily="34" charset="0"/>
              </a:rPr>
              <a:t>. Na </a:t>
            </a:r>
            <a:r>
              <a:rPr lang="en-US" dirty="0" err="1">
                <a:latin typeface="Verdana" panose="020B0604030504040204" pitchFamily="34" charset="0"/>
                <a:ea typeface="Verdana" panose="020B0604030504040204" pitchFamily="34" charset="0"/>
                <a:cs typeface="Verdana" panose="020B0604030504040204" pitchFamily="34" charset="0"/>
              </a:rPr>
              <a:t>ovaj</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način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pravilo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konfigurisan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mogu</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prepoznati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blokirati</a:t>
            </a:r>
            <a:r>
              <a:rPr lang="en-US" dirty="0">
                <a:latin typeface="Verdana" panose="020B0604030504040204" pitchFamily="34" charset="0"/>
                <a:ea typeface="Verdana" panose="020B0604030504040204" pitchFamily="34" charset="0"/>
                <a:cs typeface="Verdana" panose="020B0604030504040204" pitchFamily="34" charset="0"/>
              </a:rPr>
              <a:t> XSS </a:t>
            </a:r>
            <a:r>
              <a:rPr lang="en-US" dirty="0" err="1">
                <a:latin typeface="Verdana" panose="020B0604030504040204" pitchFamily="34" charset="0"/>
                <a:ea typeface="Verdana" panose="020B0604030504040204" pitchFamily="34" charset="0"/>
                <a:cs typeface="Verdana" panose="020B0604030504040204" pitchFamily="34" charset="0"/>
              </a:rPr>
              <a:t>napadi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Čak</a:t>
            </a:r>
            <a:r>
              <a:rPr lang="en-US" dirty="0">
                <a:latin typeface="Verdana" panose="020B0604030504040204" pitchFamily="34" charset="0"/>
                <a:ea typeface="Verdana" panose="020B0604030504040204" pitchFamily="34" charset="0"/>
                <a:cs typeface="Verdana" panose="020B0604030504040204" pitchFamily="34" charset="0"/>
              </a:rPr>
              <a:t> se ide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korak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dalje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omogućavajući</a:t>
            </a:r>
            <a:r>
              <a:rPr lang="en-US" dirty="0">
                <a:latin typeface="Verdana" panose="020B0604030504040204" pitchFamily="34" charset="0"/>
                <a:ea typeface="Verdana" panose="020B0604030504040204" pitchFamily="34" charset="0"/>
                <a:cs typeface="Verdana" panose="020B0604030504040204" pitchFamily="34" charset="0"/>
              </a:rPr>
              <a:t> da se </a:t>
            </a:r>
            <a:r>
              <a:rPr lang="en-US" dirty="0" err="1">
                <a:latin typeface="Verdana" panose="020B0604030504040204" pitchFamily="34" charset="0"/>
                <a:ea typeface="Verdana" panose="020B0604030504040204" pitchFamily="34" charset="0"/>
                <a:cs typeface="Verdana" panose="020B0604030504040204" pitchFamily="34" charset="0"/>
              </a:rPr>
              <a:t>prepoznaju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novi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napadi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tako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što</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uočavaju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nepoznati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šabloni</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r>
              <a:rPr lang="en-US" sz="1600" dirty="0">
                <a:latin typeface="Verdana" panose="020B0604030504040204" pitchFamily="34" charset="0"/>
                <a:ea typeface="Verdana" panose="020B0604030504040204" pitchFamily="34" charset="0"/>
                <a:cs typeface="Verdana" panose="020B0604030504040204" pitchFamily="34" charset="0"/>
              </a:rPr>
              <a:t> </a:t>
            </a:r>
            <a:endParaRPr lang="sr-Latn-RS" sz="1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45099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762000"/>
            <a:ext cx="6477000" cy="4801314"/>
          </a:xfrm>
          <a:prstGeom prst="rect">
            <a:avLst/>
          </a:prstGeom>
          <a:noFill/>
        </p:spPr>
        <p:txBody>
          <a:bodyPr wrap="square" rtlCol="0">
            <a:spAutoFit/>
          </a:bodyPr>
          <a:lstStyle/>
          <a:p>
            <a:pPr algn="just"/>
            <a:r>
              <a:rPr lang="en-US" b="1" dirty="0" smtClean="0">
                <a:latin typeface="Verdana" panose="020B0604030504040204" pitchFamily="34" charset="0"/>
                <a:ea typeface="Verdana" panose="020B0604030504040204" pitchFamily="34" charset="0"/>
                <a:cs typeface="Verdana" panose="020B0604030504040204" pitchFamily="34" charset="0"/>
              </a:rPr>
              <a:t>2</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Horizontalno</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povećanje</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povlastica</a:t>
            </a:r>
            <a:r>
              <a:rPr lang="en-US" dirty="0">
                <a:latin typeface="Verdana" panose="020B0604030504040204" pitchFamily="34" charset="0"/>
                <a:ea typeface="Verdana" panose="020B0604030504040204" pitchFamily="34" charset="0"/>
                <a:cs typeface="Verdana" panose="020B0604030504040204" pitchFamily="34" charset="0"/>
              </a:rPr>
              <a:t>(</a:t>
            </a:r>
            <a:r>
              <a:rPr lang="en-US" u="dotted" dirty="0">
                <a:latin typeface="Verdana" panose="020B0604030504040204" pitchFamily="34" charset="0"/>
                <a:ea typeface="Verdana" panose="020B0604030504040204" pitchFamily="34" charset="0"/>
                <a:cs typeface="Verdana" panose="020B0604030504040204" pitchFamily="34" charset="0"/>
              </a:rPr>
              <a:t>Horizontal privilege escalation</a:t>
            </a:r>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a:latin typeface="Verdana" panose="020B0604030504040204" pitchFamily="34" charset="0"/>
                <a:ea typeface="Verdana" panose="020B0604030504040204" pitchFamily="34" charset="0"/>
                <a:cs typeface="Verdana" panose="020B0604030504040204" pitchFamily="34" charset="0"/>
              </a:rPr>
              <a:t>      Kao primer u </a:t>
            </a:r>
            <a:r>
              <a:rPr lang="en-US" dirty="0" err="1">
                <a:latin typeface="Verdana" panose="020B0604030504040204" pitchFamily="34" charset="0"/>
                <a:ea typeface="Verdana" panose="020B0604030504040204" pitchFamily="34" charset="0"/>
                <a:cs typeface="Verdana" panose="020B0604030504040204" pitchFamily="34" charset="0"/>
              </a:rPr>
              <a:t>našoj</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aplikaciji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može</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navesti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situacija</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drugi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odbornik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neki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način</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preuzme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kontrolu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nad</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resursima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drugog</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odbornika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možda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čak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predsednika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skupštine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čime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dobija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dodatne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mogućnosti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manipluaciju</a:t>
            </a:r>
            <a:r>
              <a:rPr lang="en-US" dirty="0" smtClean="0">
                <a:latin typeface="Verdana" panose="020B0604030504040204" pitchFamily="34" charset="0"/>
                <a:ea typeface="Verdana" panose="020B0604030504040204" pitchFamily="34" charset="0"/>
                <a:cs typeface="Verdana" panose="020B0604030504040204" pitchFamily="34" charset="0"/>
              </a:rPr>
              <a:t>.</a:t>
            </a:r>
          </a:p>
          <a:p>
            <a:pPr algn="just"/>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err="1">
                <a:latin typeface="Verdana" panose="020B0604030504040204" pitchFamily="34" charset="0"/>
                <a:ea typeface="Verdana" panose="020B0604030504040204" pitchFamily="34" charset="0"/>
                <a:cs typeface="Verdana" panose="020B0604030504040204" pitchFamily="34" charset="0"/>
              </a:rPr>
              <a:t>Mogućih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strategija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ublažavanje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ovakvih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problema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nekoliko</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lvl="0" indent="-28575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Prilikom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kreiranja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samih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lozinka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biti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barem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malo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maštovit</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upotrebiti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neka</a:t>
            </a:r>
            <a:r>
              <a:rPr lang="en-US" dirty="0">
                <a:latin typeface="Verdana" panose="020B0604030504040204" pitchFamily="34" charset="0"/>
                <a:ea typeface="Verdana" panose="020B0604030504040204" pitchFamily="34" charset="0"/>
                <a:cs typeface="Verdana" panose="020B0604030504040204" pitchFamily="34" charset="0"/>
              </a:rPr>
              <a:t> od </a:t>
            </a:r>
            <a:r>
              <a:rPr lang="en-US" u="sng" dirty="0" err="1">
                <a:latin typeface="Verdana" panose="020B0604030504040204" pitchFamily="34" charset="0"/>
                <a:ea typeface="Verdana" panose="020B0604030504040204" pitchFamily="34" charset="0"/>
                <a:cs typeface="Verdana" panose="020B0604030504040204" pitchFamily="34" charset="0"/>
                <a:hlinkClick r:id="rId2"/>
              </a:rPr>
              <a:t>pravila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kreiranje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lozinki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samo</a:t>
            </a:r>
            <a:r>
              <a:rPr lang="en-US" dirty="0">
                <a:latin typeface="Verdana" panose="020B0604030504040204" pitchFamily="34" charset="0"/>
                <a:ea typeface="Verdana" panose="020B0604030504040204" pitchFamily="34" charset="0"/>
                <a:cs typeface="Verdana" panose="020B0604030504040204" pitchFamily="34" charset="0"/>
              </a:rPr>
              <a:t> </a:t>
            </a:r>
            <a:r>
              <a:rPr lang="en-US" u="sng" dirty="0" err="1">
                <a:latin typeface="Verdana" panose="020B0604030504040204" pitchFamily="34" charset="0"/>
                <a:ea typeface="Verdana" panose="020B0604030504040204" pitchFamily="34" charset="0"/>
                <a:cs typeface="Verdana" panose="020B0604030504040204" pitchFamily="34" charset="0"/>
                <a:hlinkClick r:id="rId3"/>
              </a:rPr>
              <a:t>merenje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jačine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lozinke</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lvl="0" indent="-28575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Koristiti</a:t>
            </a:r>
            <a:r>
              <a:rPr lang="en-US" dirty="0">
                <a:latin typeface="Verdana" panose="020B0604030504040204" pitchFamily="34" charset="0"/>
                <a:ea typeface="Verdana" panose="020B0604030504040204" pitchFamily="34" charset="0"/>
                <a:cs typeface="Verdana" panose="020B0604030504040204" pitchFamily="34" charset="0"/>
              </a:rPr>
              <a:t> TLS </a:t>
            </a:r>
            <a:r>
              <a:rPr lang="en-US" dirty="0" err="1">
                <a:latin typeface="Verdana" panose="020B0604030504040204" pitchFamily="34" charset="0"/>
                <a:ea typeface="Verdana" panose="020B0604030504040204" pitchFamily="34" charset="0"/>
                <a:cs typeface="Verdana" panose="020B0604030504040204" pitchFamily="34" charset="0"/>
              </a:rPr>
              <a:t>prilikom</a:t>
            </a:r>
            <a:r>
              <a:rPr lang="en-US" dirty="0">
                <a:latin typeface="Verdana" panose="020B0604030504040204" pitchFamily="34" charset="0"/>
                <a:ea typeface="Verdana" panose="020B0604030504040204" pitchFamily="34" charset="0"/>
                <a:cs typeface="Verdana" panose="020B0604030504040204" pitchFamily="34" charset="0"/>
              </a:rPr>
              <a:t> HTTP </a:t>
            </a:r>
            <a:r>
              <a:rPr lang="en-US" dirty="0" err="1">
                <a:latin typeface="Verdana" panose="020B0604030504040204" pitchFamily="34" charset="0"/>
                <a:ea typeface="Verdana" panose="020B0604030504040204" pitchFamily="34" charset="0"/>
                <a:cs typeface="Verdana" panose="020B0604030504040204" pitchFamily="34" charset="0"/>
              </a:rPr>
              <a:t>komunikacije</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lvl="0" indent="-28575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Istražiti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postojeća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proverena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rešenja</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0018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10800421"/>
              </p:ext>
            </p:extLst>
          </p:nvPr>
        </p:nvGraphicFramePr>
        <p:xfrm>
          <a:off x="1039660" y="685800"/>
          <a:ext cx="7288061" cy="5496169"/>
        </p:xfrm>
        <a:graphic>
          <a:graphicData uri="http://schemas.openxmlformats.org/drawingml/2006/table">
            <a:tbl>
              <a:tblPr firstRow="1" bandRow="1">
                <a:tableStyleId>{5C22544A-7EE6-4342-B048-85BDC9FD1C3A}</a:tableStyleId>
              </a:tblPr>
              <a:tblGrid>
                <a:gridCol w="724586"/>
                <a:gridCol w="1664754"/>
                <a:gridCol w="216711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27006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1.2</a:t>
                      </a:r>
                    </a:p>
                    <a:p>
                      <a:endParaRPr lang="sr-Latn-R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Login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dostupna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korisnicima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kako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bi se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ulogovali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dobili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odredjene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funkcionalnosti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452198">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1.2.1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Login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funkcionalnost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Funkcija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preuzima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iz</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forme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upoređuje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ih</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podacima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se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nalaze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u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bazi</a:t>
                      </a:r>
                      <a:r>
                        <a:rPr kumimoji="0" lang="en-US" sz="1800" kern="1200" dirty="0" smtClean="0">
                          <a:solidFill>
                            <a:schemeClr val="dk1"/>
                          </a:solidFill>
                          <a:effectLst/>
                          <a:latin typeface="+mn-lt"/>
                          <a:ea typeface="+mn-ea"/>
                          <a:cs typeface="+mn-cs"/>
                        </a:rPr>
                        <a: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indent="0" algn="l">
                        <a:buFont typeface="+mj-lt"/>
                        <a:buNone/>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2.</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3.</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1921177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36529205"/>
              </p:ext>
            </p:extLst>
          </p:nvPr>
        </p:nvGraphicFramePr>
        <p:xfrm>
          <a:off x="1039660" y="685800"/>
          <a:ext cx="7288061" cy="5496169"/>
        </p:xfrm>
        <a:graphic>
          <a:graphicData uri="http://schemas.openxmlformats.org/drawingml/2006/table">
            <a:tbl>
              <a:tblPr firstRow="1" bandRow="1">
                <a:tableStyleId>{5C22544A-7EE6-4342-B048-85BDC9FD1C3A}</a:tableStyleId>
              </a:tblPr>
              <a:tblGrid>
                <a:gridCol w="724586"/>
                <a:gridCol w="1740954"/>
                <a:gridCol w="209091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27006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1.3</a:t>
                      </a:r>
                    </a:p>
                    <a:p>
                      <a:endParaRPr lang="sr-Latn-R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Stranica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za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pretragu</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akata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dostupna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svim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korisnicima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aplikacije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452198">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a:t>
                      </a:r>
                      <a:r>
                        <a:rPr lang="en-US" sz="1600" dirty="0" smtClean="0">
                          <a:latin typeface="Verdana" panose="020B0604030504040204" pitchFamily="34" charset="0"/>
                          <a:ea typeface="Verdana" panose="020B0604030504040204" pitchFamily="34" charset="0"/>
                          <a:cs typeface="Verdana" panose="020B0604030504040204" pitchFamily="34" charset="0"/>
                        </a:rPr>
                        <a:t>3.1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Funkcionalnost</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pretrage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Funkcija</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koja preuzima kredencijale iz forme i na osnovu tih podataka traži akte ili amandmane.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indent="0" algn="l">
                        <a:buFont typeface="+mj-lt"/>
                        <a:buNone/>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2.</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3.</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344613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96828542"/>
              </p:ext>
            </p:extLst>
          </p:nvPr>
        </p:nvGraphicFramePr>
        <p:xfrm>
          <a:off x="1039660" y="670561"/>
          <a:ext cx="7288061" cy="5730240"/>
        </p:xfrm>
        <a:graphic>
          <a:graphicData uri="http://schemas.openxmlformats.org/drawingml/2006/table">
            <a:tbl>
              <a:tblPr firstRow="1" bandRow="1">
                <a:tableStyleId>{5C22544A-7EE6-4342-B048-85BDC9FD1C3A}</a:tableStyleId>
              </a:tblPr>
              <a:tblGrid>
                <a:gridCol w="724586"/>
                <a:gridCol w="1740954"/>
                <a:gridCol w="209091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1380236">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1.4</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Stranica za predlaga</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nj</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e akata 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 dostupna ulogovanim</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odbornicima i predsedniku 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1295400">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1.4.1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Funkcionalnost</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predlaganja akata 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Funkcija</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koja će na osnovu podataka iz forme napraviti validan akt ili amandman i poslati ga na prihvatanje ili odbijanje.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1295400">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1.5</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Stranica za povlačenje</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predloženih akata ili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 dostupna ulogovanim</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odbornicima i predsedniku skupštine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algn="ct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algn="l"/>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3313489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3852025"/>
              </p:ext>
            </p:extLst>
          </p:nvPr>
        </p:nvGraphicFramePr>
        <p:xfrm>
          <a:off x="1039660" y="670561"/>
          <a:ext cx="7288061" cy="5416804"/>
        </p:xfrm>
        <a:graphic>
          <a:graphicData uri="http://schemas.openxmlformats.org/drawingml/2006/table">
            <a:tbl>
              <a:tblPr firstRow="1" bandRow="1">
                <a:tableStyleId>{5C22544A-7EE6-4342-B048-85BDC9FD1C3A}</a:tableStyleId>
              </a:tblPr>
              <a:tblGrid>
                <a:gridCol w="724586"/>
                <a:gridCol w="1740954"/>
                <a:gridCol w="209091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1380236">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1.5.1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Funkcionalnost</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za povlačenje akata ili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Funkcija koja će iz liste predloženih</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akata ili amandmana omogućiti poništavanje istih.</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1295400">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1.6</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Stranica za prihvatanje</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predloženih akata ili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 dostupna </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predsedniku skupštine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1295400">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1.6.1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Funkcionalnost</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za prihvatanje akata ili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Funkcija koja će iz liste predloženih</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akata ili amandmana omogućiti prihvatanje istih.</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algn="ct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algn="l"/>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306720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439</TotalTime>
  <Words>2775</Words>
  <Application>Microsoft Office PowerPoint</Application>
  <PresentationFormat>On-screen Show (4:3)</PresentationFormat>
  <Paragraphs>490</Paragraphs>
  <Slides>56</Slides>
  <Notes>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Apex</vt:lpstr>
      <vt:lpstr>Model Pretnji  </vt:lpstr>
      <vt:lpstr>Dekomponavanje aplikacije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Pretnji</dc:title>
  <dc:creator>Marko</dc:creator>
  <cp:lastModifiedBy>Marko</cp:lastModifiedBy>
  <cp:revision>338</cp:revision>
  <dcterms:created xsi:type="dcterms:W3CDTF">2006-08-16T00:00:00Z</dcterms:created>
  <dcterms:modified xsi:type="dcterms:W3CDTF">2016-06-01T08:45:00Z</dcterms:modified>
</cp:coreProperties>
</file>