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8" r:id="rId11"/>
    <p:sldId id="279" r:id="rId12"/>
    <p:sldId id="283" r:id="rId13"/>
    <p:sldId id="284" r:id="rId14"/>
    <p:sldId id="286" r:id="rId15"/>
    <p:sldId id="287" r:id="rId16"/>
    <p:sldId id="285" r:id="rId17"/>
    <p:sldId id="288" r:id="rId18"/>
    <p:sldId id="289" r:id="rId19"/>
    <p:sldId id="281" r:id="rId20"/>
    <p:sldId id="282" r:id="rId21"/>
    <p:sldId id="265" r:id="rId22"/>
    <p:sldId id="266" r:id="rId23"/>
    <p:sldId id="267" r:id="rId24"/>
    <p:sldId id="268" r:id="rId25"/>
    <p:sldId id="269" r:id="rId26"/>
    <p:sldId id="270" r:id="rId27"/>
    <p:sldId id="271" r:id="rId28"/>
    <p:sldId id="273" r:id="rId29"/>
    <p:sldId id="274" r:id="rId30"/>
    <p:sldId id="275" r:id="rId31"/>
    <p:sldId id="276" r:id="rId32"/>
    <p:sldId id="277" r:id="rId33"/>
    <p:sldId id="310" r:id="rId34"/>
    <p:sldId id="304" r:id="rId35"/>
    <p:sldId id="305" r:id="rId36"/>
    <p:sldId id="306" r:id="rId37"/>
    <p:sldId id="307" r:id="rId38"/>
    <p:sldId id="303" r:id="rId39"/>
    <p:sldId id="312" r:id="rId40"/>
    <p:sldId id="313" r:id="rId41"/>
    <p:sldId id="315" r:id="rId42"/>
    <p:sldId id="316" r:id="rId43"/>
    <p:sldId id="336" r:id="rId44"/>
    <p:sldId id="320" r:id="rId45"/>
    <p:sldId id="330" r:id="rId46"/>
    <p:sldId id="337" r:id="rId47"/>
    <p:sldId id="323" r:id="rId48"/>
    <p:sldId id="324" r:id="rId49"/>
    <p:sldId id="339" r:id="rId50"/>
    <p:sldId id="340" r:id="rId51"/>
    <p:sldId id="335" r:id="rId52"/>
    <p:sldId id="292" r:id="rId53"/>
    <p:sldId id="293" r:id="rId54"/>
    <p:sldId id="294" r:id="rId55"/>
    <p:sldId id="338" r:id="rId56"/>
    <p:sldId id="341" r:id="rId57"/>
    <p:sldId id="34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10-Jun-16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10-Jun-16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10-Jun-16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10-Jun-16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10-Jun-16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howsecureismypassword.net/" TargetMode="External"/><Relationship Id="rId2" Type="http://schemas.openxmlformats.org/officeDocument/2006/relationships/hyperlink" Target="http://www.howtogeek.com/195430/how-to-create-a-strong-password-and-remember-it/"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lstStyle/>
          <a:p>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Model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Pretnji</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079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1587153"/>
              </p:ext>
            </p:extLst>
          </p:nvPr>
        </p:nvGraphicFramePr>
        <p:xfrm>
          <a:off x="1039660" y="670561"/>
          <a:ext cx="7288061" cy="58130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Glavna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Omogućuje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prikaz widget-a za rad nad aplikacijom.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prihvaćenih</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Prikaz</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podataka nakon pretrage.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7245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57698607"/>
              </p:ext>
            </p:extLst>
          </p:nvPr>
        </p:nvGraphicFramePr>
        <p:xfrm>
          <a:off x="1039660" y="670561"/>
          <a:ext cx="7288061" cy="3688080"/>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a:t>
                      </a:r>
                      <a:r>
                        <a:rPr lang="sr-Latn-RS" sz="1600" dirty="0" smtClean="0">
                          <a:latin typeface="Verdana" panose="020B0604030504040204" pitchFamily="34" charset="0"/>
                          <a:ea typeface="Verdana" panose="020B0604030504040204" pitchFamily="34" charset="0"/>
                          <a:cs typeface="Verdana" panose="020B0604030504040204" pitchFamily="34" charset="0"/>
                        </a:rPr>
                        <a:t>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akata i amandmana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koji treba da se prihvate ili odbiju.</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Prikaz</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amandmana koji su predloženi a nisu prihvaćeni ili odbijeni.</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600" dirty="0" err="1" smtClean="0">
                          <a:latin typeface="Verdana" panose="020B0604030504040204" pitchFamily="34" charset="0"/>
                          <a:ea typeface="Verdana" panose="020B0604030504040204" pitchFamily="34" charset="0"/>
                          <a:cs typeface="Verdana" panose="020B0604030504040204" pitchFamily="34" charset="0"/>
                        </a:rPr>
                        <a:t>Istorijski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arhiv</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sz="1600" dirty="0" err="1" smtClean="0">
                          <a:latin typeface="Verdana" panose="020B0604030504040204" pitchFamily="34" charset="0"/>
                          <a:ea typeface="Verdana" panose="020B0604030504040204" pitchFamily="34" charset="0"/>
                          <a:cs typeface="Verdana" panose="020B0604030504040204" pitchFamily="34" charset="0"/>
                        </a:rPr>
                        <a:t>Prihvata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akte</a:t>
                      </a:r>
                      <a:r>
                        <a:rPr lang="en-US" sz="1600" dirty="0" smtClean="0">
                          <a:latin typeface="Verdana" panose="020B0604030504040204" pitchFamily="34" charset="0"/>
                          <a:ea typeface="Verdana" panose="020B0604030504040204" pitchFamily="34" charset="0"/>
                          <a:cs typeface="Verdana" panose="020B0604030504040204" pitchFamily="34" charset="0"/>
                        </a:rPr>
                        <a:t>,</a:t>
                      </a:r>
                      <a:r>
                        <a:rPr lang="en-US" sz="1600" baseline="0" dirty="0" smtClean="0">
                          <a:latin typeface="Verdana" panose="020B0604030504040204" pitchFamily="34" charset="0"/>
                          <a:ea typeface="Verdana" panose="020B0604030504040204" pitchFamily="34" charset="0"/>
                          <a:cs typeface="Verdana" panose="020B0604030504040204" pitchFamily="34" charset="0"/>
                        </a:rPr>
                        <a:t> </a:t>
                      </a:r>
                      <a:r>
                        <a:rPr lang="en-US" sz="1600" baseline="0" dirty="0" err="1" smtClean="0">
                          <a:latin typeface="Verdana" panose="020B0604030504040204" pitchFamily="34" charset="0"/>
                          <a:ea typeface="Verdana" panose="020B0604030504040204" pitchFamily="34" charset="0"/>
                          <a:cs typeface="Verdana" panose="020B0604030504040204" pitchFamily="34" charset="0"/>
                        </a:rPr>
                        <a:t>enkriptuje</a:t>
                      </a:r>
                      <a:r>
                        <a:rPr lang="en-US" sz="1600" baseline="0" dirty="0" smtClean="0">
                          <a:latin typeface="Verdana" panose="020B0604030504040204" pitchFamily="34" charset="0"/>
                          <a:ea typeface="Verdana" panose="020B0604030504040204" pitchFamily="34" charset="0"/>
                          <a:cs typeface="Verdana" panose="020B0604030504040204" pitchFamily="34" charset="0"/>
                        </a:rPr>
                        <a:t> </a:t>
                      </a:r>
                      <a:r>
                        <a:rPr lang="en-US" sz="1600" baseline="0" dirty="0" err="1" smtClean="0">
                          <a:latin typeface="Verdana" panose="020B0604030504040204" pitchFamily="34" charset="0"/>
                          <a:ea typeface="Verdana" panose="020B0604030504040204" pitchFamily="34" charset="0"/>
                          <a:cs typeface="Verdana" panose="020B0604030504040204" pitchFamily="34" charset="0"/>
                        </a:rPr>
                        <a:t>ih</a:t>
                      </a:r>
                      <a:r>
                        <a:rPr lang="en-US" sz="1600" baseline="0" dirty="0" smtClean="0">
                          <a:latin typeface="Verdana" panose="020B0604030504040204" pitchFamily="34" charset="0"/>
                          <a:ea typeface="Verdana" panose="020B0604030504040204" pitchFamily="34" charset="0"/>
                          <a:cs typeface="Verdana" panose="020B0604030504040204" pitchFamily="34" charset="0"/>
                        </a:rPr>
                        <a:t> </a:t>
                      </a:r>
                      <a:r>
                        <a:rPr lang="en-US" sz="1600" baseline="0" dirty="0" err="1" smtClean="0">
                          <a:latin typeface="Verdana" panose="020B0604030504040204" pitchFamily="34" charset="0"/>
                          <a:ea typeface="Verdana" panose="020B0604030504040204" pitchFamily="34" charset="0"/>
                          <a:cs typeface="Verdana" panose="020B0604030504040204" pitchFamily="34" charset="0"/>
                        </a:rPr>
                        <a:t>i</a:t>
                      </a:r>
                      <a:r>
                        <a:rPr lang="en-US" sz="1600" baseline="0" dirty="0" smtClean="0">
                          <a:latin typeface="Verdana" panose="020B0604030504040204" pitchFamily="34" charset="0"/>
                          <a:ea typeface="Verdana" panose="020B0604030504040204" pitchFamily="34" charset="0"/>
                          <a:cs typeface="Verdana" panose="020B0604030504040204" pitchFamily="34" charset="0"/>
                        </a:rPr>
                        <a:t> </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šalje na bazu podataka.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9. </a:t>
                      </a: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Aplikacija skupštine grada</a:t>
                      </a:r>
                      <a:endParaRPr lang="en-US" sz="1600" baseline="0" dirty="0" smtClean="0">
                        <a:effectLst/>
                        <a:latin typeface="Verdana" panose="020B0604030504040204" pitchFamily="34" charset="0"/>
                        <a:ea typeface="Calibri" panose="020F0502020204030204" pitchFamily="34" charset="0"/>
                        <a:cs typeface="Times New Roman" panose="02020603050405020304" pitchFamily="18" charset="0"/>
                      </a:endParaRPr>
                    </a:p>
                    <a:p>
                      <a:pPr mar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67881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4. Resursi</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41171379"/>
              </p:ext>
            </p:extLst>
          </p:nvPr>
        </p:nvGraphicFramePr>
        <p:xfrm>
          <a:off x="1039660" y="838199"/>
          <a:ext cx="7288061" cy="4499161"/>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 ovim se podrazumeva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odbornik i predsednik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45688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odbornika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odbornik koristiti da se uloguje na sistem.</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714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2034274"/>
              </p:ext>
            </p:extLst>
          </p:nvPr>
        </p:nvGraphicFramePr>
        <p:xfrm>
          <a:off x="1039660" y="822843"/>
          <a:ext cx="7288061" cy="48159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predsednika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predsednik skupštine koristiti da se uloguje na 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Lične informacije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Aplikacija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će čuvati lične informacije registrovanih korisnika.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9045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3790502"/>
              </p:ext>
            </p:extLst>
          </p:nvPr>
        </p:nvGraphicFramePr>
        <p:xfrm>
          <a:off x="1039660" y="822843"/>
          <a:ext cx="7288061" cy="554747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Akti i amandmani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za podatke sa kojima se radi.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Pregled</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amandaman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Sadržaće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resurse koji su vezani konkretne podatke akata i amandmana.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6.</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8.  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3341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09663885"/>
              </p:ext>
            </p:extLst>
          </p:nvPr>
        </p:nvGraphicFramePr>
        <p:xfrm>
          <a:off x="1039660" y="822843"/>
          <a:ext cx="7288061" cy="27737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Predlog amandmana na već postojeći akt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baseline="0" dirty="0" smtClean="0">
                          <a:latin typeface="Verdana" panose="020B0604030504040204" pitchFamily="34" charset="0"/>
                          <a:ea typeface="Verdana" panose="020B0604030504040204" pitchFamily="34" charset="0"/>
                          <a:cs typeface="Verdana" panose="020B0604030504040204" pitchFamily="34" charset="0"/>
                        </a:rPr>
                        <a:t>Resurs koji je neki odbornik predložio i ima mogućnost da se menja dok se ne prihvati u celini.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14719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2134871"/>
              </p:ext>
            </p:extLst>
          </p:nvPr>
        </p:nvGraphicFramePr>
        <p:xfrm>
          <a:off x="1039660" y="822843"/>
          <a:ext cx="7288061" cy="58827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sa sistem koji radi u pozadini.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Dostupnost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 treba da bude dostupan svojim korisnicima tokom celog dana.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3.2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upite nad bazom podataka radi čitanja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bilio koju naredbu za selekciju nad bazom podataka i time dobije informacije koje su uskladištene u toj bazi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6.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7.  </a:t>
                      </a: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en-US" sz="1600" baseline="0" dirty="0" smtClean="0">
                          <a:latin typeface="Verdana" panose="020B0604030504040204" pitchFamily="34" charset="0"/>
                          <a:ea typeface="Verdana" panose="020B0604030504040204" pitchFamily="34" charset="0"/>
                          <a:cs typeface="Verdana" panose="020B0604030504040204" pitchFamily="34" charset="0"/>
                        </a:rPr>
                        <a:t>8.  </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888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1085318"/>
              </p:ext>
            </p:extLst>
          </p:nvPr>
        </p:nvGraphicFramePr>
        <p:xfrm>
          <a:off x="1039660" y="822843"/>
          <a:ext cx="7288061" cy="27737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naredbe radi čitanja/pisanja u bazu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sistema da izvrši bilo koju naredbu nad podacima u bazi podataka i time menja sadržaj same baze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txBody>
                  <a:tcPr/>
                </a:tc>
              </a:tr>
            </a:tbl>
          </a:graphicData>
        </a:graphic>
      </p:graphicFrame>
    </p:spTree>
    <p:extLst>
      <p:ext uri="{BB962C8B-B14F-4D97-AF65-F5344CB8AC3E}">
        <p14:creationId xmlns:p14="http://schemas.microsoft.com/office/powerpoint/2010/main" val="192956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91644627"/>
              </p:ext>
            </p:extLst>
          </p:nvPr>
        </p:nvGraphicFramePr>
        <p:xfrm>
          <a:off x="1039660" y="822843"/>
          <a:ext cx="7288061" cy="5608204"/>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Web</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sajt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Resursi koji se odnose na web sajt sistema.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sesija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Ovo</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je login sesija korisnika koji hoće da pristupi WEB sajtu.</a:t>
                      </a:r>
                    </a:p>
                    <a:p>
                      <a:pPr marL="0" marR="0" indent="0" algn="ctr" defTabSz="914400" rtl="0" eaLnBrk="1" fontAlgn="auto" latinLnBrk="0" hangingPunct="1">
                        <a:lnSpc>
                          <a:spcPct val="100000"/>
                        </a:lnSpc>
                        <a:spcBef>
                          <a:spcPts val="0"/>
                        </a:spcBef>
                        <a:spcAft>
                          <a:spcPts val="0"/>
                        </a:spcAft>
                        <a:buClrTx/>
                        <a:buSzTx/>
                        <a:buFontTx/>
                        <a:buNone/>
                        <a:tabLst/>
                        <a:defRPr/>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Korisnik može biti gradjanin, odbornik ili predsednik skupštine.</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Pristup bazi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Omogućava pristup</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celokupnoj bazi podataka, sa svim informacijama.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indent="0">
                        <a:buFont typeface="+mj-lt"/>
                        <a:buNone/>
                      </a:pP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36872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a:latin typeface="Verdana" panose="020B0604030504040204" pitchFamily="34" charset="0"/>
                <a:ea typeface="Verdana" panose="020B0604030504040204" pitchFamily="34" charset="0"/>
                <a:cs typeface="Verdana" panose="020B0604030504040204" pitchFamily="34" charset="0"/>
              </a:rPr>
              <a:t>5</a:t>
            </a:r>
            <a:r>
              <a:rPr lang="sr-Latn-RS" u="sng" dirty="0" smtClean="0">
                <a:latin typeface="Verdana" panose="020B0604030504040204" pitchFamily="34" charset="0"/>
                <a:ea typeface="Verdana" panose="020B0604030504040204" pitchFamily="34" charset="0"/>
                <a:cs typeface="Verdana" panose="020B0604030504040204" pitchFamily="34" charset="0"/>
              </a:rPr>
              <a:t>. </a:t>
            </a:r>
            <a:r>
              <a:rPr lang="en-US" u="sng" dirty="0" err="1" smtClean="0">
                <a:latin typeface="Verdana" panose="020B0604030504040204" pitchFamily="34" charset="0"/>
                <a:ea typeface="Verdana" panose="020B0604030504040204" pitchFamily="34" charset="0"/>
                <a:cs typeface="Verdana" panose="020B0604030504040204" pitchFamily="34" charset="0"/>
              </a:rPr>
              <a:t>Permisije</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47750096"/>
              </p:ext>
            </p:extLst>
          </p:nvPr>
        </p:nvGraphicFramePr>
        <p:xfrm>
          <a:off x="894030" y="838200"/>
          <a:ext cx="7467600" cy="4894580"/>
        </p:xfrm>
        <a:graphic>
          <a:graphicData uri="http://schemas.openxmlformats.org/drawingml/2006/table">
            <a:tbl>
              <a:tblPr firstRow="1" bandRow="1">
                <a:tableStyleId>{5C22544A-7EE6-4342-B048-85BDC9FD1C3A}</a:tableStyleId>
              </a:tblPr>
              <a:tblGrid>
                <a:gridCol w="838200"/>
                <a:gridCol w="2667000"/>
                <a:gridCol w="3962400"/>
              </a:tblGrid>
              <a:tr h="383540">
                <a:tc>
                  <a:txBody>
                    <a:bodyPr/>
                    <a:lstStyle/>
                    <a:p>
                      <a:pPr algn="ctr"/>
                      <a:r>
                        <a:rPr lang="en-U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endParaRPr lang="en-US" baseline="0" dirty="0">
                        <a:solidFill>
                          <a:schemeClr val="tx1"/>
                        </a:solidFill>
                        <a:latin typeface="Verdana" panose="020B0604030504040204" pitchFamily="34" charset="0"/>
                      </a:endParaRPr>
                    </a:p>
                  </a:txBody>
                  <a:tcPr/>
                </a:tc>
              </a:tr>
              <a:tr h="383540">
                <a:tc>
                  <a:txBody>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1</a:t>
                      </a:r>
                      <a:endParaRPr lang="en-US"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lang="en-US" sz="1400" baseline="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nije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ulogovan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2</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moze</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3</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 kredencijalima</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pokusava</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pogrešnim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kredencijalima</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4</a:t>
                      </a:r>
                      <a:endParaRPr lang="en-US"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Odbornik</a:t>
                      </a:r>
                      <a:endParaRPr lang="en-US" sz="1600"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predlaže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povlači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amandmane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usvojene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bl>
          </a:graphicData>
        </a:graphic>
      </p:graphicFrame>
    </p:spTree>
    <p:extLst>
      <p:ext uri="{BB962C8B-B14F-4D97-AF65-F5344CB8AC3E}">
        <p14:creationId xmlns:p14="http://schemas.microsoft.com/office/powerpoint/2010/main" val="96349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985" y="152400"/>
            <a:ext cx="8229600" cy="1143000"/>
          </a:xfrm>
        </p:spPr>
        <p:txBody>
          <a:bodyPr>
            <a:normAutofit/>
          </a:bodyPr>
          <a:lstStyle/>
          <a:p>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Dekomponavanje aplikacije</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959285" y="1295400"/>
            <a:ext cx="7239000" cy="538609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1. Osnovne informacije o aplikaciji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Verzija aplikacije: </a:t>
            </a:r>
            <a:r>
              <a:rPr lang="sr-Latn-RS" dirty="0" smtClean="0">
                <a:latin typeface="Verdana" panose="020B0604030504040204" pitchFamily="34" charset="0"/>
                <a:ea typeface="Verdana" panose="020B0604030504040204" pitchFamily="34" charset="0"/>
                <a:cs typeface="Verdana" panose="020B0604030504040204" pitchFamily="34" charset="0"/>
              </a:rPr>
              <a:t>1.0</a:t>
            </a:r>
          </a:p>
          <a:p>
            <a:endParaRPr lang="sr-Latn-RS" b="1" u="sng"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Opis</a:t>
            </a:r>
            <a:r>
              <a:rPr lang="en-US" b="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WEB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informacioni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podrži</a:t>
            </a:r>
            <a:r>
              <a:rPr lang="en-US" dirty="0">
                <a:latin typeface="Verdana" panose="020B0604030504040204" pitchFamily="34" charset="0"/>
                <a:ea typeface="Verdana" panose="020B0604030504040204" pitchFamily="34" charset="0"/>
                <a:cs typeface="Verdana" panose="020B0604030504040204" pitchFamily="34" charset="0"/>
              </a:rPr>
              <a:t> interne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rukovođenje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eksterne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pronalaženje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pregledanje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err="1" smtClean="0">
                <a:latin typeface="Verdana" panose="020B0604030504040204" pitchFamily="34" charset="0"/>
                <a:ea typeface="Verdana" panose="020B0604030504040204" pitchFamily="34" charset="0"/>
                <a:cs typeface="Verdana" panose="020B0604030504040204" pitchFamily="34" charset="0"/>
              </a:rPr>
              <a:t>Uloge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a:p>
            <a:endParaRPr lang="sr-Latn-RS" dirty="0" smtClean="0"/>
          </a:p>
          <a:p>
            <a:endParaRPr lang="sr-Latn-RS" b="1" dirty="0"/>
          </a:p>
        </p:txBody>
      </p:sp>
    </p:spTree>
    <p:extLst>
      <p:ext uri="{BB962C8B-B14F-4D97-AF65-F5344CB8AC3E}">
        <p14:creationId xmlns:p14="http://schemas.microsoft.com/office/powerpoint/2010/main" val="8769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57811871"/>
              </p:ext>
            </p:extLst>
          </p:nvPr>
        </p:nvGraphicFramePr>
        <p:xfrm>
          <a:off x="914400" y="762000"/>
          <a:ext cx="7543800" cy="5090542"/>
        </p:xfrm>
        <a:graphic>
          <a:graphicData uri="http://schemas.openxmlformats.org/drawingml/2006/table">
            <a:tbl>
              <a:tblPr firstRow="1" bandRow="1">
                <a:tableStyleId>{5C22544A-7EE6-4342-B048-85BDC9FD1C3A}</a:tableStyleId>
              </a:tblPr>
              <a:tblGrid>
                <a:gridCol w="685800"/>
                <a:gridCol w="2899792"/>
                <a:gridCol w="3958208"/>
              </a:tblGrid>
              <a:tr h="370840">
                <a:tc>
                  <a:txBody>
                    <a:bodyPr/>
                    <a:lstStyle/>
                    <a:p>
                      <a:pPr algn="ctr"/>
                      <a:r>
                        <a:rPr lang="en-US" baseline="0" dirty="0" smtClean="0">
                          <a:solidFill>
                            <a:schemeClr val="tx1"/>
                          </a:solidFill>
                          <a:latin typeface="Verdana" panose="020B0604030504040204" pitchFamily="34" charset="0"/>
                        </a:rPr>
                        <a:t>ID</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Naziv</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Opis</a:t>
                      </a:r>
                      <a:endParaRPr lang="en-US" baseline="0" dirty="0">
                        <a:solidFill>
                          <a:schemeClr val="tx1"/>
                        </a:solidFill>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5</a:t>
                      </a:r>
                      <a:endParaRPr lang="en-US"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Predsednik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skupštine</a:t>
                      </a:r>
                      <a:endParaRPr lang="en-US" sz="1600"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ista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prava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kao</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odbornik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prihvati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amadmane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6</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Web Server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izvršavati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kod</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WEB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napisanu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nekom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programskom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jeziku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kao i ulogu administratora baze.</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r h="124714">
                <a:tc>
                  <a:txBody>
                    <a:bodyPr/>
                    <a:lstStyle/>
                    <a:p>
                      <a:pPr algn="ctr"/>
                      <a:r>
                        <a:rPr lang="en-US" baseline="0" dirty="0" smtClean="0">
                          <a:latin typeface="Verdana" panose="020B0604030504040204" pitchFamily="34" charset="0"/>
                        </a:rPr>
                        <a:t>7</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piše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uz</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pomoć</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kojeg</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se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pisati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pozadinsku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a:t>
                      </a:r>
                    </a:p>
                  </a:txBody>
                  <a:tcPr marL="68580" marR="68580" marT="0" marB="0"/>
                </a:tc>
              </a:tr>
              <a:tr h="124714">
                <a:tc>
                  <a:txBody>
                    <a:bodyPr/>
                    <a:lstStyle/>
                    <a:p>
                      <a:pPr algn="ctr"/>
                      <a:r>
                        <a:rPr lang="sr-Latn-RS" baseline="0" dirty="0" smtClean="0">
                          <a:latin typeface="Verdana" panose="020B0604030504040204" pitchFamily="34" charset="0"/>
                        </a:rPr>
                        <a:t>8</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čita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ima mogućnost samo čitanja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r h="124714">
                <a:tc>
                  <a:txBody>
                    <a:bodyPr/>
                    <a:lstStyle/>
                    <a:p>
                      <a:pPr algn="ctr"/>
                      <a:r>
                        <a:rPr lang="sr-Latn-RS" baseline="0" dirty="0" smtClean="0">
                          <a:latin typeface="Verdana" panose="020B0604030504040204" pitchFamily="34" charset="0"/>
                        </a:rPr>
                        <a:t>9</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Aplikacija skupštine grada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ima pristup istorijskom arhivu i može da šalje akte koji treba da se sačuvaju na bazi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8946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6266" y="361890"/>
            <a:ext cx="72390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5. Korisničke funkcije (USE-CASE)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266" y="838200"/>
            <a:ext cx="7346515" cy="5334000"/>
          </a:xfrm>
          <a:prstGeom prst="rect">
            <a:avLst/>
          </a:prstGeom>
        </p:spPr>
      </p:pic>
      <p:sp>
        <p:nvSpPr>
          <p:cNvPr id="8" name="TextBox 7"/>
          <p:cNvSpPr txBox="1"/>
          <p:nvPr/>
        </p:nvSpPr>
        <p:spPr>
          <a:xfrm>
            <a:off x="3352800" y="6324599"/>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1.</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07896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2031325"/>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Sa slike 1. se mogu videti korisničke funkcije informacionog sistema skupštine grada Novog Sada.</a:t>
            </a: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Svaki učesnik ima određene funkcije.</a:t>
            </a: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Građanin</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predstavljaju </a:t>
            </a:r>
            <a:r>
              <a:rPr lang="sr-Latn-RS" i="1" dirty="0" smtClean="0">
                <a:latin typeface="Verdana" panose="020B0604030504040204" pitchFamily="34" charset="0"/>
                <a:ea typeface="Verdana" panose="020B0604030504040204" pitchFamily="34" charset="0"/>
                <a:cs typeface="Verdana" panose="020B0604030504040204" pitchFamily="34" charset="0"/>
              </a:rPr>
              <a:t>odbornik</a:t>
            </a:r>
            <a:r>
              <a:rPr lang="sr-Latn-RS" dirty="0" smtClean="0">
                <a:latin typeface="Verdana" panose="020B0604030504040204" pitchFamily="34" charset="0"/>
                <a:ea typeface="Verdana" panose="020B0604030504040204" pitchFamily="34" charset="0"/>
                <a:cs typeface="Verdana" panose="020B0604030504040204" pitchFamily="34" charset="0"/>
              </a:rPr>
              <a:t>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981200"/>
            <a:ext cx="7346515" cy="4190999"/>
          </a:xfrm>
          <a:prstGeom prst="rect">
            <a:avLst/>
          </a:prstGeom>
        </p:spPr>
      </p:pic>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2.</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2891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odbornika</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3.</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8006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predsednika skupštine</a:t>
            </a:r>
            <a:r>
              <a:rPr lang="sr-Latn-RS" dirty="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990600"/>
            <a:ext cx="7346515" cy="52578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4.</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667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Sve navedene funkcionalnosti su podržane pomoću </a:t>
            </a:r>
            <a:r>
              <a:rPr lang="sr-Latn-RS" b="1" i="1" dirty="0" smtClean="0">
                <a:latin typeface="Verdana" panose="020B0604030504040204" pitchFamily="34" charset="0"/>
                <a:ea typeface="Verdana" panose="020B0604030504040204" pitchFamily="34" charset="0"/>
                <a:cs typeface="Verdana" panose="020B0604030504040204" pitchFamily="34" charset="0"/>
              </a:rPr>
              <a:t>sistema</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143000"/>
            <a:ext cx="7346515" cy="51054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5.</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64572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Sistem</a:t>
            </a:r>
            <a:r>
              <a:rPr lang="sr-Latn-RS" dirty="0" smtClean="0">
                <a:latin typeface="Verdana" panose="020B0604030504040204" pitchFamily="34" charset="0"/>
                <a:ea typeface="Verdana" panose="020B0604030504040204" pitchFamily="34" charset="0"/>
                <a:cs typeface="Verdana" panose="020B0604030504040204" pitchFamily="34" charset="0"/>
              </a:rPr>
              <a:t> takođe podržava dodatne funkcije: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0668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6.</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85649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Istorijski arhiv grada Novog Sada </a:t>
            </a:r>
            <a:r>
              <a:rPr lang="sr-Latn-RS" dirty="0" smtClean="0">
                <a:latin typeface="Verdana" panose="020B0604030504040204" pitchFamily="34" charset="0"/>
                <a:ea typeface="Verdana" panose="020B0604030504040204" pitchFamily="34" charset="0"/>
                <a:cs typeface="Verdana" panose="020B0604030504040204" pitchFamily="34" charset="0"/>
              </a:rPr>
              <a:t>u sebi čuva sve dostupne akte i amandmane: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49530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7.</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42941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67056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6</a:t>
            </a:r>
            <a:r>
              <a:rPr lang="en-US" sz="2000" u="sng" dirty="0" smtClean="0">
                <a:latin typeface="Verdana" panose="020B0604030504040204" pitchFamily="34" charset="0"/>
                <a:ea typeface="Verdana" panose="020B0604030504040204" pitchFamily="34" charset="0"/>
                <a:cs typeface="Verdana" panose="020B0604030504040204" pitchFamily="34" charset="0"/>
              </a:rPr>
              <a:t>. Data flow </a:t>
            </a:r>
            <a:r>
              <a:rPr lang="en-US" sz="2000" u="sng" dirty="0" err="1" smtClean="0">
                <a:latin typeface="Verdana" panose="020B0604030504040204" pitchFamily="34" charset="0"/>
                <a:ea typeface="Verdana" panose="020B0604030504040204" pitchFamily="34" charset="0"/>
                <a:cs typeface="Verdana" panose="020B0604030504040204" pitchFamily="34" charset="0"/>
              </a:rPr>
              <a:t>diagrami</a:t>
            </a:r>
            <a:endParaRPr lang="en-US" sz="2000" u="sng"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762000" y="990600"/>
            <a:ext cx="7239000" cy="584775"/>
          </a:xfrm>
          <a:prstGeom prst="rect">
            <a:avLst/>
          </a:prstGeom>
          <a:noFill/>
        </p:spPr>
        <p:txBody>
          <a:bodyPr wrap="square" rtlCol="0">
            <a:spAutoFit/>
          </a:bodyPr>
          <a:lstStyle/>
          <a:p>
            <a:pPr algn="just"/>
            <a:r>
              <a:rPr lang="en-US" sz="1600" b="1" dirty="0" err="1" smtClean="0">
                <a:latin typeface="Verdana" panose="020B0604030504040204" pitchFamily="34" charset="0"/>
                <a:ea typeface="Verdana" panose="020B0604030504040204" pitchFamily="34" charset="0"/>
                <a:cs typeface="Verdana" panose="020B0604030504040204" pitchFamily="34" charset="0"/>
              </a:rPr>
              <a:t>Dijagram</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predstavlja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aplikaciji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kretanje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podataka</a:t>
            </a:r>
            <a:r>
              <a:rPr lang="en-US" sz="1600" dirty="0" smtClean="0">
                <a:latin typeface="Verdana" panose="020B0604030504040204" pitchFamily="34" charset="0"/>
                <a:ea typeface="Verdana" panose="020B0604030504040204" pitchFamily="34" charset="0"/>
                <a:cs typeface="Verdana" panose="020B0604030504040204" pitchFamily="34" charset="0"/>
              </a:rPr>
              <a:t> od </a:t>
            </a:r>
            <a:r>
              <a:rPr lang="en-US" sz="1600" dirty="0" err="1" smtClean="0">
                <a:latin typeface="Verdana" panose="020B0604030504040204" pitchFamily="34" charset="0"/>
                <a:ea typeface="Verdana" panose="020B0604030504040204" pitchFamily="34" charset="0"/>
                <a:cs typeface="Verdana" panose="020B0604030504040204" pitchFamily="34" charset="0"/>
              </a:rPr>
              <a:t>trenutka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odgovora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aplikacije </a:t>
            </a:r>
            <a:r>
              <a:rPr lang="en-US" sz="1600" dirty="0" err="1" smtClean="0">
                <a:latin typeface="Verdana" panose="020B0604030504040204" pitchFamily="34" charset="0"/>
                <a:ea typeface="Verdana" panose="020B0604030504040204" pitchFamily="34" charset="0"/>
                <a:cs typeface="Verdana" panose="020B0604030504040204" pitchFamily="34" charset="0"/>
              </a:rPr>
              <a:t>korisniku</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8</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08665"/>
            <a:ext cx="7709701" cy="4205291"/>
          </a:xfrm>
          <a:prstGeom prst="rect">
            <a:avLst/>
          </a:prstGeom>
        </p:spPr>
      </p:pic>
    </p:spTree>
    <p:extLst>
      <p:ext uri="{BB962C8B-B14F-4D97-AF65-F5344CB8AC3E}">
        <p14:creationId xmlns:p14="http://schemas.microsoft.com/office/powerpoint/2010/main" val="4167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381000"/>
            <a:ext cx="73152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aplikaciji</a:t>
            </a:r>
            <a:r>
              <a:rPr lang="en-US" dirty="0" smtClean="0">
                <a:latin typeface="Verdana" panose="020B0604030504040204" pitchFamily="34" charset="0"/>
                <a:ea typeface="Verdana" panose="020B0604030504040204" pitchFamily="34" charset="0"/>
                <a:cs typeface="Verdana" panose="020B0604030504040204" pitchFamily="34" charset="0"/>
              </a:rPr>
              <a:t> od </a:t>
            </a:r>
            <a:r>
              <a:rPr lang="en-US" dirty="0" err="1" smtClean="0">
                <a:latin typeface="Verdana" panose="020B0604030504040204" pitchFamily="34" charset="0"/>
                <a:ea typeface="Verdana" panose="020B0604030504040204" pitchFamily="34" charset="0"/>
                <a:cs typeface="Verdana" panose="020B0604030504040204" pitchFamily="34" charset="0"/>
              </a:rPr>
              <a:t>strane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mogu</a:t>
            </a:r>
            <a:r>
              <a:rPr lang="en-US" dirty="0" smtClean="0">
                <a:latin typeface="Verdana" panose="020B0604030504040204" pitchFamily="34" charset="0"/>
                <a:ea typeface="Verdana" panose="020B0604030504040204" pitchFamily="34" charset="0"/>
                <a:cs typeface="Verdana" panose="020B0604030504040204" pitchFamily="34" charset="0"/>
              </a:rPr>
              <a:t> da se </a:t>
            </a:r>
            <a:r>
              <a:rPr lang="en-US" dirty="0" err="1" smtClean="0">
                <a:latin typeface="Verdana" panose="020B0604030504040204" pitchFamily="34" charset="0"/>
                <a:ea typeface="Verdana" panose="020B0604030504040204" pitchFamily="34" charset="0"/>
                <a:cs typeface="Verdana" panose="020B0604030504040204" pitchFamily="34" charset="0"/>
              </a:rPr>
              <a:t>uloguju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slanje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kredencijala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Nakon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odgovora</a:t>
            </a:r>
            <a:r>
              <a:rPr lang="en-US" dirty="0" smtClean="0">
                <a:latin typeface="Verdana" panose="020B0604030504040204" pitchFamily="34" charset="0"/>
                <a:ea typeface="Verdana" panose="020B0604030504040204" pitchFamily="34" charset="0"/>
                <a:cs typeface="Verdana" panose="020B0604030504040204" pitchFamily="34" charset="0"/>
              </a:rPr>
              <a:t> Login </a:t>
            </a:r>
            <a:r>
              <a:rPr lang="en-US" dirty="0" err="1" smtClean="0">
                <a:latin typeface="Verdana" panose="020B0604030504040204" pitchFamily="34" charset="0"/>
                <a:ea typeface="Verdana" panose="020B0604030504040204" pitchFamily="34" charset="0"/>
                <a:cs typeface="Verdana" panose="020B0604030504040204" pitchFamily="34" charset="0"/>
              </a:rPr>
              <a:t>servisa</a:t>
            </a:r>
            <a:r>
              <a:rPr lang="sr-Latn-RS"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aplikacija </a:t>
            </a:r>
            <a:r>
              <a:rPr lang="en-US" dirty="0" err="1" smtClean="0">
                <a:latin typeface="Verdana" panose="020B0604030504040204" pitchFamily="34" charset="0"/>
                <a:ea typeface="Verdana" panose="020B0604030504040204" pitchFamily="34" charset="0"/>
                <a:cs typeface="Verdana" panose="020B0604030504040204" pitchFamily="34" charset="0"/>
              </a:rPr>
              <a:t>preusmerava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dalje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rad aplikacije.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400801"/>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a:latin typeface="Century Schoolbook" panose="02040604050505020304" pitchFamily="18" charset="0"/>
                <a:cs typeface="Aharoni" panose="02010803020104030203" pitchFamily="2" charset="-79"/>
              </a:rPr>
              <a:t>9</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64984"/>
            <a:ext cx="7554416" cy="4601217"/>
          </a:xfrm>
          <a:prstGeom prst="rect">
            <a:avLst/>
          </a:prstGeom>
        </p:spPr>
      </p:pic>
    </p:spTree>
    <p:extLst>
      <p:ext uri="{BB962C8B-B14F-4D97-AF65-F5344CB8AC3E}">
        <p14:creationId xmlns:p14="http://schemas.microsoft.com/office/powerpoint/2010/main" val="298803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91400" cy="5355312"/>
          </a:xfrm>
          <a:prstGeom prst="rect">
            <a:avLst/>
          </a:prstGeom>
          <a:noFill/>
        </p:spPr>
        <p:txBody>
          <a:bodyPr wrap="square" rtlCol="0">
            <a:spAutoFit/>
          </a:bodyPr>
          <a:lstStyle/>
          <a:p>
            <a:endParaRPr lang="sr-Latn-RS" dirty="0"/>
          </a:p>
          <a:p>
            <a:pPr algn="just"/>
            <a:r>
              <a:rPr lang="en-US" b="1"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Pronalazi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metapodacima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tekstualnom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sadržaju</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Pregleda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referencama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da:</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Predlaže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Predlaže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Povlači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Rukovodi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načelu</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pojedinostima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celini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Vlasnik</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dokumenta</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Dejan Urošević</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Učesnici</a:t>
            </a:r>
            <a:r>
              <a:rPr lang="en-US" b="1" dirty="0" smtClean="0">
                <a:latin typeface="Verdana" panose="020B0604030504040204" pitchFamily="34" charset="0"/>
                <a:ea typeface="Verdana" panose="020B0604030504040204" pitchFamily="34" charset="0"/>
                <a:cs typeface="Verdana" panose="020B0604030504040204" pitchFamily="34" charset="0"/>
              </a:rPr>
              <a:t>:</a:t>
            </a:r>
            <a:r>
              <a:rPr lang="sr-Latn-RS" b="1"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Marko Striško, Aleksandar Manasijević</a:t>
            </a:r>
            <a:r>
              <a:rPr lang="en-US" b="1" dirty="0" smtClean="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Kritičar</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Dražen Đanić, Nikola Luburić</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40807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7662352" cy="5105400"/>
          </a:xfrm>
          <a:prstGeom prst="rect">
            <a:avLst/>
          </a:prstGeom>
        </p:spPr>
      </p:pic>
      <p:sp>
        <p:nvSpPr>
          <p:cNvPr id="5" name="TextBox 4"/>
          <p:cNvSpPr txBox="1"/>
          <p:nvPr/>
        </p:nvSpPr>
        <p:spPr>
          <a:xfrm>
            <a:off x="762000" y="457200"/>
            <a:ext cx="7467600" cy="64633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običan korisnik pristupi web aplikaciji i prikaz podataka koji se dobije sa baze.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10</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32170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304800"/>
            <a:ext cx="7467600" cy="923330"/>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ulogovani odbornik zatraži resurse sa baze i kada želi da predloži novi amandman ili akt.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11</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1028" name="Picture 4"/>
          <p:cNvPicPr>
            <a:picLocks noChangeAspect="1" noChangeArrowheads="1"/>
          </p:cNvPicPr>
          <p:nvPr/>
        </p:nvPicPr>
        <p:blipFill>
          <a:blip r:embed="rId2"/>
          <a:srcRect/>
          <a:stretch>
            <a:fillRect/>
          </a:stretch>
        </p:blipFill>
        <p:spPr bwMode="auto">
          <a:xfrm>
            <a:off x="857224" y="1214422"/>
            <a:ext cx="7600950" cy="4953000"/>
          </a:xfrm>
          <a:prstGeom prst="rect">
            <a:avLst/>
          </a:prstGeom>
          <a:noFill/>
          <a:ln w="9525">
            <a:noFill/>
            <a:miter lim="800000"/>
            <a:headEnd/>
            <a:tailEnd/>
          </a:ln>
          <a:effectLst/>
        </p:spPr>
      </p:pic>
    </p:spTree>
    <p:extLst>
      <p:ext uri="{BB962C8B-B14F-4D97-AF65-F5344CB8AC3E}">
        <p14:creationId xmlns:p14="http://schemas.microsoft.com/office/powerpoint/2010/main" val="224468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81000"/>
            <a:ext cx="75438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predstavlja tok podataka kada se ulogovani predsednik skupštine obrati web aplikaciji i kada pregleda predložene amandmane ili akte i kada odlučuje da li će biti prihvaćeni ili ne.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12</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2050" name="Picture 2"/>
          <p:cNvPicPr>
            <a:picLocks noChangeAspect="1" noChangeArrowheads="1"/>
          </p:cNvPicPr>
          <p:nvPr/>
        </p:nvPicPr>
        <p:blipFill>
          <a:blip r:embed="rId2"/>
          <a:srcRect/>
          <a:stretch>
            <a:fillRect/>
          </a:stretch>
        </p:blipFill>
        <p:spPr bwMode="auto">
          <a:xfrm>
            <a:off x="714348" y="1571612"/>
            <a:ext cx="7791450" cy="4953000"/>
          </a:xfrm>
          <a:prstGeom prst="rect">
            <a:avLst/>
          </a:prstGeom>
          <a:noFill/>
          <a:ln w="9525">
            <a:noFill/>
            <a:miter lim="800000"/>
            <a:headEnd/>
            <a:tailEnd/>
          </a:ln>
          <a:effectLst/>
        </p:spPr>
      </p:pic>
    </p:spTree>
    <p:extLst>
      <p:ext uri="{BB962C8B-B14F-4D97-AF65-F5344CB8AC3E}">
        <p14:creationId xmlns:p14="http://schemas.microsoft.com/office/powerpoint/2010/main" val="316252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Tree>
    <p:extLst>
      <p:ext uri="{BB962C8B-B14F-4D97-AF65-F5344CB8AC3E}">
        <p14:creationId xmlns:p14="http://schemas.microsoft.com/office/powerpoint/2010/main" val="225183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483209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E-mail spoofing</a:t>
            </a: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Primeri </a:t>
            </a:r>
            <a:r>
              <a:rPr lang="sr-Latn-RS" b="1" dirty="0">
                <a:latin typeface="Verdana" panose="020B0604030504040204" pitchFamily="34" charset="0"/>
                <a:ea typeface="Verdana" panose="020B0604030504040204" pitchFamily="34" charset="0"/>
                <a:cs typeface="Verdana" panose="020B0604030504040204" pitchFamily="34" charset="0"/>
              </a:rPr>
              <a:t>za našu aplikaciju</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Odbornik može dobiti e-mail poruku u kojoj će se pošiljalac predstaviti kao čovek od poverenja ili kao neko ko ima veće nadležnosti od njega tražeći da predloži neki akt ili amandman.</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Može </a:t>
            </a:r>
            <a:r>
              <a:rPr lang="sr-Latn-RS" dirty="0">
                <a:latin typeface="Verdana" panose="020B0604030504040204" pitchFamily="34" charset="0"/>
                <a:ea typeface="Verdana" panose="020B0604030504040204" pitchFamily="34" charset="0"/>
                <a:cs typeface="Verdana" panose="020B0604030504040204" pitchFamily="34" charset="0"/>
              </a:rPr>
              <a:t>se desiti da odbornici dobiju e-mail poruku u kojoj će biti link uz pomoć kojeg će se povući predloženi amandman ili akt</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Predsednik skupštine može dobiti e-mail poruku sa linkom kojim prihvata neke akte i amandmane, a da to prethodno nije izglasano.</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19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2400657"/>
          </a:xfrm>
          <a:prstGeom prst="rect">
            <a:avLst/>
          </a:prstGeom>
          <a:noFill/>
        </p:spPr>
        <p:txBody>
          <a:bodyPr wrap="square" rtlCol="0">
            <a:spAutoFit/>
          </a:bodyPr>
          <a:lstStyle/>
          <a:p>
            <a:pPr algn="just"/>
            <a:r>
              <a:rPr lang="vi-VN" b="1" dirty="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a:latin typeface="Verdana" panose="020B0604030504040204" pitchFamily="34" charset="0"/>
              <a:ea typeface="Verdana" panose="020B0604030504040204" pitchFamily="34" charset="0"/>
              <a:cs typeface="Verdana" panose="020B0604030504040204" pitchFamily="34" charset="0"/>
            </a:endParaRPr>
          </a:p>
          <a:p>
            <a:pPr lvl="1" algn="just"/>
            <a:r>
              <a:rPr lang="sr-Latn-RS" sz="2000" b="1" dirty="0" smtClean="0"/>
              <a:t> </a:t>
            </a:r>
            <a:endParaRPr lang="en-US" sz="2000" b="1" dirty="0" smtClean="0"/>
          </a:p>
          <a:p>
            <a:pPr algn="just"/>
            <a:r>
              <a:rPr lang="en-US" sz="2000" b="1" dirty="0"/>
              <a:t>	</a:t>
            </a:r>
            <a:r>
              <a:rPr lang="sr-Latn-RS" dirty="0" smtClean="0">
                <a:latin typeface="Verdana" panose="020B0604030504040204" pitchFamily="34" charset="0"/>
                <a:ea typeface="Verdana" panose="020B0604030504040204" pitchFamily="34" charset="0"/>
                <a:cs typeface="Verdana" panose="020B0604030504040204" pitchFamily="34" charset="0"/>
              </a:rPr>
              <a:t>Najbolji </a:t>
            </a:r>
            <a:r>
              <a:rPr lang="sr-Latn-RS" dirty="0">
                <a:latin typeface="Verdana" panose="020B0604030504040204" pitchFamily="34" charset="0"/>
                <a:ea typeface="Verdana" panose="020B0604030504040204" pitchFamily="34" charset="0"/>
                <a:cs typeface="Verdana" panose="020B0604030504040204" pitchFamily="34" charset="0"/>
              </a:rPr>
              <a:t>način za odbranu od ove vrste spoofing napada je da korisnici budu obazrivi kada dobiju čudne poruke i da pre nego što odu na linkove koji se nalaze u poruci provere o čemu se tačno radi i koliko su bezbedni. Ako je pristigli e-mail sumnjiv na bilo koji način ne treba ga otvarati.</a:t>
            </a:r>
            <a:endParaRPr lang="en-US" dirty="0">
              <a:latin typeface="Verdana" panose="020B0604030504040204" pitchFamily="34" charset="0"/>
              <a:ea typeface="Verdana" panose="020B0604030504040204" pitchFamily="34" charset="0"/>
              <a:cs typeface="Verdana" panose="020B0604030504040204" pitchFamily="34" charset="0"/>
            </a:endParaRPr>
          </a:p>
          <a:p>
            <a:pPr lvl="1"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863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031325"/>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IP </a:t>
            </a:r>
            <a:r>
              <a:rPr lang="sr-Latn-RS" b="1" dirty="0" smtClean="0">
                <a:latin typeface="Verdana" panose="020B0604030504040204" pitchFamily="34" charset="0"/>
                <a:ea typeface="Verdana" panose="020B0604030504040204" pitchFamily="34" charset="0"/>
                <a:cs typeface="Verdana" panose="020B0604030504040204" pitchFamily="34" charset="0"/>
              </a:rPr>
              <a:t>spoofing</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Napadač može da stvori maliciozne pakete sa lažnom adresom izvora i samim tim zavara svoj trag i stekne neovlašćen pristup sistemu za autentifikaciju</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755576" y="3789040"/>
            <a:ext cx="7467600" cy="1477328"/>
          </a:xfrm>
          <a:prstGeom prst="rect">
            <a:avLst/>
          </a:prstGeom>
          <a:noFill/>
        </p:spPr>
        <p:txBody>
          <a:bodyPr wrap="square" rtlCol="0">
            <a:spAutoFit/>
          </a:bodyPr>
          <a:lstStyle/>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a:t>
            </a:r>
            <a:r>
              <a:rPr lang="vi-VN" b="1" dirty="0">
                <a:latin typeface="Verdana" panose="020B0604030504040204" pitchFamily="34" charset="0"/>
                <a:ea typeface="Verdana" panose="020B0604030504040204" pitchFamily="34" charset="0"/>
                <a:cs typeface="Verdana" panose="020B0604030504040204" pitchFamily="34" charset="0"/>
              </a:rPr>
              <a:t>bi ove probleme trebalo rešiti</a:t>
            </a:r>
            <a:r>
              <a:rPr lang="vi-VN" b="1" dirty="0" smtClean="0">
                <a:latin typeface="Verdana" panose="020B0604030504040204" pitchFamily="34" charset="0"/>
                <a:ea typeface="Verdana" panose="020B0604030504040204" pitchFamily="34" charset="0"/>
                <a:cs typeface="Verdana" panose="020B0604030504040204" pitchFamily="34" charset="0"/>
              </a:rPr>
              <a:t>?</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en-US" dirty="0"/>
              <a:t>	</a:t>
            </a:r>
            <a:r>
              <a:rPr lang="sr-Latn-RS" dirty="0" smtClean="0">
                <a:latin typeface="Verdana" panose="020B0604030504040204" pitchFamily="34" charset="0"/>
                <a:ea typeface="Verdana" panose="020B0604030504040204" pitchFamily="34" charset="0"/>
                <a:cs typeface="Verdana" panose="020B0604030504040204" pitchFamily="34" charset="0"/>
              </a:rPr>
              <a:t>Najbolji </a:t>
            </a:r>
            <a:r>
              <a:rPr lang="sr-Latn-RS" dirty="0">
                <a:latin typeface="Verdana" panose="020B0604030504040204" pitchFamily="34" charset="0"/>
                <a:ea typeface="Verdana" panose="020B0604030504040204" pitchFamily="34" charset="0"/>
                <a:cs typeface="Verdana" panose="020B0604030504040204" pitchFamily="34" charset="0"/>
              </a:rPr>
              <a:t>način da se sačuva od ove vrste spoofing napada je da se ruter dobro konfiguriše kako bi se pazilo koje pakete će primati,  enkripcija i autentifikacija.</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774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6186309"/>
          </a:xfrm>
          <a:prstGeom prst="rect">
            <a:avLst/>
          </a:prstGeom>
          <a:noFill/>
        </p:spPr>
        <p:txBody>
          <a:bodyPr wrap="square" rtlCol="0">
            <a:spAutoFit/>
          </a:bodyPr>
          <a:lstStyle/>
          <a:p>
            <a:pPr algn="just"/>
            <a:r>
              <a:rPr lang="sr-Latn-RS" b="1" dirty="0" smtClean="0">
                <a:latin typeface="Verdana" panose="020B0604030504040204" pitchFamily="34" charset="0"/>
                <a:ea typeface="Verdana" panose="020B0604030504040204" pitchFamily="34" charset="0"/>
                <a:cs typeface="Verdana" panose="020B0604030504040204" pitchFamily="34" charset="0"/>
              </a:rPr>
              <a:t>URL spoofing</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Korisnik može dobiti e-mail poruku sa url-ovima koji liče na poznate adrese, ali iza njih su skriveni maliciozni sajtovi koji mogu napadacu da omoguće izvršavanje malicioznog koda i samim tim napadač može da dobije pristup poverljivim podacim, , kao i manipulaciju sa postojećim podacima. Mogućnost da predlaže, povlače ili usvajaju akte i </a:t>
            </a:r>
            <a:r>
              <a:rPr lang="sr-Latn-RS" dirty="0" smtClean="0">
                <a:latin typeface="Verdana" panose="020B0604030504040204" pitchFamily="34" charset="0"/>
                <a:ea typeface="Verdana" panose="020B0604030504040204" pitchFamily="34" charset="0"/>
                <a:cs typeface="Verdana" panose="020B0604030504040204" pitchFamily="34" charset="0"/>
              </a:rPr>
              <a:t>amandmane.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a:latin typeface="Verdana" panose="020B0604030504040204" pitchFamily="34" charset="0"/>
                <a:ea typeface="Verdana" panose="020B0604030504040204" pitchFamily="34" charset="0"/>
                <a:cs typeface="Verdana" panose="020B0604030504040204" pitchFamily="34" charset="0"/>
              </a:rPr>
              <a:t>Kako bi ove probleme trebalo rešiti</a:t>
            </a:r>
            <a:r>
              <a:rPr lang="vi-VN" b="1"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Najbolja </a:t>
            </a:r>
            <a:r>
              <a:rPr lang="sr-Latn-RS" dirty="0">
                <a:latin typeface="Verdana" panose="020B0604030504040204" pitchFamily="34" charset="0"/>
                <a:ea typeface="Verdana" panose="020B0604030504040204" pitchFamily="34" charset="0"/>
                <a:cs typeface="Verdana" panose="020B0604030504040204" pitchFamily="34" charset="0"/>
              </a:rPr>
              <a:t>zaštita od ovog napada je korišćenje najnovijih web pretraživača koji donose dosta poboljšanja i ispravki u domenu zaštite. Uvek treba direktno kucati URL u pretraživač kako bi se izbegla mogućnost redirektovanja na maliciozne sajtove. Ne treba ostavljati poverljive podatke na sumnjivim sajtovima. Pre odlaska na neki sumnjivi sajt prvo treba lično proveriti da li je bezbedan ili ne.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0113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Tree>
    <p:extLst>
      <p:ext uri="{BB962C8B-B14F-4D97-AF65-F5344CB8AC3E}">
        <p14:creationId xmlns:p14="http://schemas.microsoft.com/office/powerpoint/2010/main" val="231386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20688"/>
            <a:ext cx="7467600" cy="5355312"/>
          </a:xfrm>
          <a:prstGeom prst="rect">
            <a:avLst/>
          </a:prstGeom>
          <a:noFill/>
        </p:spPr>
        <p:txBody>
          <a:bodyPr wrap="square" rtlCol="0">
            <a:spAutoFit/>
          </a:bodyPr>
          <a:lstStyle/>
          <a:p>
            <a:pPr algn="just"/>
            <a:r>
              <a:rPr lang="en-US" b="1" dirty="0">
                <a:latin typeface="Verdana" panose="020B0604030504040204" pitchFamily="34" charset="0"/>
                <a:ea typeface="Verdana" panose="020B0604030504040204" pitchFamily="34" charset="0"/>
                <a:cs typeface="Verdana" panose="020B0604030504040204" pitchFamily="34" charset="0"/>
              </a:rPr>
              <a:t>Tampering with </a:t>
            </a:r>
            <a:r>
              <a:rPr lang="en-US" b="1" dirty="0" smtClean="0">
                <a:latin typeface="Verdana" panose="020B0604030504040204" pitchFamily="34" charset="0"/>
                <a:ea typeface="Verdana" panose="020B0604030504040204" pitchFamily="34" charset="0"/>
                <a:cs typeface="Verdana" panose="020B0604030504040204" pitchFamily="34" charset="0"/>
              </a:rPr>
              <a:t>data</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neovlašćena promena akata ili amandmana i to na mestima gde napadačima odgovara kako bi mogli da izvode neke druge napade.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izazvati pad sistema i samim tim odlaganje rada i donošenje drugih akata i amandmana.</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Ubacivanjem malicioznog koda može se izazvati formatiranje diska, a posledica toga je prestanak rada skupštine dok se podaci ne povrate ukoliko su oni pre toga uspešno sačuvani na drugom mestu ili potpuni gubitak podataka ako nisu sačuvani.</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Ubacivanjem nevalidiranih podataka napadač može da pošalje maliciozan kod koji će se izvršiti na bazi, back-end ili front-end strani naše aplikacije i tako ugroziti našu aplikaciju i podatke koje naša aplikacija obrađuje.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3502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9285" y="304800"/>
            <a:ext cx="7239000" cy="4832092"/>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2. Spoljne zavisnosti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radiće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Apache Tomcat </a:t>
            </a:r>
            <a:r>
              <a:rPr lang="sr-Latn-RS" dirty="0" smtClean="0">
                <a:latin typeface="Verdana" panose="020B0604030504040204" pitchFamily="34" charset="0"/>
                <a:ea typeface="Verdana" panose="020B0604030504040204" pitchFamily="34" charset="0"/>
                <a:cs typeface="Verdana" panose="020B0604030504040204" pitchFamily="34" charset="0"/>
              </a:rPr>
              <a:t>8</a:t>
            </a:r>
            <a:r>
              <a:rPr lang="sr-Latn-RS" dirty="0" smtClean="0">
                <a:latin typeface="Verdana" panose="020B0604030504040204" pitchFamily="34" charset="0"/>
                <a:ea typeface="Verdana" panose="020B0604030504040204" pitchFamily="34" charset="0"/>
                <a:cs typeface="Verdana" panose="020B0604030504040204" pitchFamily="34" charset="0"/>
              </a:rPr>
              <a:t>.0.35 </a:t>
            </a:r>
            <a:r>
              <a:rPr lang="en-US" dirty="0" err="1" smtClean="0">
                <a:latin typeface="Verdana" panose="020B0604030504040204" pitchFamily="34" charset="0"/>
                <a:ea typeface="Verdana" panose="020B0604030504040204" pitchFamily="34" charset="0"/>
                <a:cs typeface="Verdana" panose="020B0604030504040204" pitchFamily="34" charset="0"/>
              </a:rPr>
              <a:t>kojeg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pokretati</a:t>
            </a:r>
            <a:r>
              <a:rPr lang="en-US" dirty="0">
                <a:latin typeface="Verdana" panose="020B0604030504040204" pitchFamily="34" charset="0"/>
                <a:ea typeface="Verdana" panose="020B0604030504040204" pitchFamily="34" charset="0"/>
                <a:cs typeface="Verdana" panose="020B0604030504040204" pitchFamily="34" charset="0"/>
              </a:rPr>
              <a:t> Windows  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Spring</a:t>
            </a:r>
            <a:r>
              <a:rPr lang="sr-Latn-RS" dirty="0" smtClean="0">
                <a:latin typeface="Verdana" panose="020B0604030504040204" pitchFamily="34" charset="0"/>
                <a:ea typeface="Verdana" panose="020B0604030504040204" pitchFamily="34" charset="0"/>
                <a:cs typeface="Verdana" panose="020B0604030504040204" pitchFamily="34" charset="0"/>
              </a:rPr>
              <a:t> 4.2.6</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skladištenje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koristiće</a:t>
            </a:r>
            <a:r>
              <a:rPr lang="en-US" dirty="0">
                <a:latin typeface="Verdana" panose="020B0604030504040204" pitchFamily="34" charset="0"/>
                <a:ea typeface="Verdana" panose="020B0604030504040204" pitchFamily="34" charset="0"/>
                <a:cs typeface="Verdana" panose="020B0604030504040204" pitchFamily="34" charset="0"/>
              </a:rPr>
              <a:t> se NoSQL </a:t>
            </a:r>
            <a:r>
              <a:rPr lang="en-US" dirty="0" err="1">
                <a:latin typeface="Verdana" panose="020B0604030504040204" pitchFamily="34" charset="0"/>
                <a:ea typeface="Verdana" panose="020B0604030504040204" pitchFamily="34" charset="0"/>
                <a:cs typeface="Verdana" panose="020B0604030504040204" pitchFamily="34" charset="0"/>
              </a:rPr>
              <a:t>baza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MarkLogic</a:t>
            </a:r>
            <a:r>
              <a:rPr lang="sr-Latn-RS" dirty="0" smtClean="0">
                <a:latin typeface="Verdana" panose="020B0604030504040204" pitchFamily="34" charset="0"/>
                <a:ea typeface="Verdana" panose="020B0604030504040204" pitchFamily="34" charset="0"/>
                <a:cs typeface="Verdana" panose="020B0604030504040204" pitchFamily="34" charset="0"/>
              </a:rPr>
              <a:t> 8</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AngularJS</a:t>
            </a:r>
            <a:r>
              <a:rPr lang="sr-Latn-RS" dirty="0" smtClean="0">
                <a:latin typeface="Verdana" panose="020B0604030504040204" pitchFamily="34" charset="0"/>
                <a:ea typeface="Verdana" panose="020B0604030504040204" pitchFamily="34" charset="0"/>
                <a:cs typeface="Verdana" panose="020B0604030504040204" pitchFamily="34" charset="0"/>
              </a:rPr>
              <a:t> 1.5.5</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p>
          <a:p>
            <a:endParaRPr lang="sr-Latn-RS" b="1" dirty="0"/>
          </a:p>
        </p:txBody>
      </p:sp>
    </p:spTree>
    <p:extLst>
      <p:ext uri="{BB962C8B-B14F-4D97-AF65-F5344CB8AC3E}">
        <p14:creationId xmlns:p14="http://schemas.microsoft.com/office/powerpoint/2010/main" val="383882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369880"/>
          </a:xfrm>
          <a:prstGeom prst="rect">
            <a:avLst/>
          </a:prstGeom>
          <a:noFill/>
        </p:spPr>
        <p:txBody>
          <a:bodyPr wrap="square" rtlCol="0">
            <a:spAutoFit/>
          </a:bodyPr>
          <a:lstStyle/>
          <a:p>
            <a:pPr algn="just"/>
            <a:r>
              <a:rPr lang="vi-VN" b="1" dirty="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a:p>
            <a:pPr algn="just"/>
            <a:r>
              <a:rPr lang="en-US" sz="2000" dirty="0" smtClean="0"/>
              <a:t>	</a:t>
            </a:r>
            <a:r>
              <a:rPr lang="en-US" dirty="0" err="1" smtClean="0">
                <a:latin typeface="Verdana" panose="020B0604030504040204" pitchFamily="34" charset="0"/>
                <a:ea typeface="Verdana" panose="020B0604030504040204" pitchFamily="34" charset="0"/>
                <a:cs typeface="Verdana" panose="020B0604030504040204" pitchFamily="34" charset="0"/>
              </a:rPr>
              <a:t>Najbolja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zaštita</a:t>
            </a:r>
            <a:r>
              <a:rPr lang="en-US" dirty="0">
                <a:latin typeface="Verdana" panose="020B0604030504040204" pitchFamily="34" charset="0"/>
                <a:ea typeface="Verdana" panose="020B0604030504040204" pitchFamily="34" charset="0"/>
                <a:cs typeface="Verdana" panose="020B0604030504040204" pitchFamily="34" charset="0"/>
              </a:rPr>
              <a:t> od </a:t>
            </a:r>
            <a:r>
              <a:rPr lang="en-US" dirty="0" err="1">
                <a:latin typeface="Verdana" panose="020B0604030504040204" pitchFamily="34" charset="0"/>
                <a:ea typeface="Verdana" panose="020B0604030504040204" pitchFamily="34" charset="0"/>
                <a:cs typeface="Verdana" panose="020B0604030504040204" pitchFamily="34" charset="0"/>
              </a:rPr>
              <a:t>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a:latin typeface="Verdana" panose="020B0604030504040204" pitchFamily="34" charset="0"/>
                <a:ea typeface="Verdana" panose="020B0604030504040204" pitchFamily="34" charset="0"/>
                <a:cs typeface="Verdana" panose="020B0604030504040204" pitchFamily="34" charset="0"/>
              </a:rPr>
              <a:t> je da se </a:t>
            </a:r>
            <a:r>
              <a:rPr lang="en-US" dirty="0" err="1">
                <a:latin typeface="Verdana" panose="020B0604030504040204" pitchFamily="34" charset="0"/>
                <a:ea typeface="Verdana" panose="020B0604030504040204" pitchFamily="34" charset="0"/>
                <a:cs typeface="Verdana" panose="020B0604030504040204" pitchFamily="34" charset="0"/>
              </a:rPr>
              <a:t>osetljivi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izlažu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direktno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smeštati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bazu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sr-Latn-RS" dirty="0" smtClean="0">
                <a:latin typeface="Verdana" panose="020B0604030504040204" pitchFamily="34" charset="0"/>
                <a:ea typeface="Verdana" panose="020B0604030504040204" pitchFamily="34" charset="0"/>
                <a:cs typeface="Verdana" panose="020B0604030504040204" pitchFamily="34" charset="0"/>
              </a:rPr>
              <a:t>, kao i digitalno potpisati</a:t>
            </a:r>
            <a:r>
              <a:rPr lang="en-US" dirty="0" smtClean="0">
                <a:latin typeface="Verdana" panose="020B0604030504040204" pitchFamily="34" charset="0"/>
                <a:ea typeface="Verdana" panose="020B0604030504040204" pitchFamily="34" charset="0"/>
                <a:cs typeface="Verdana" panose="020B0604030504040204" pitchFamily="34" charset="0"/>
              </a:rPr>
              <a:t>.  Tre</a:t>
            </a:r>
            <a:r>
              <a:rPr lang="sr-Latn-RS" dirty="0" smtClean="0">
                <a:latin typeface="Verdana" panose="020B0604030504040204" pitchFamily="34" charset="0"/>
                <a:ea typeface="Verdana" panose="020B0604030504040204" pitchFamily="34" charset="0"/>
                <a:cs typeface="Verdana" panose="020B0604030504040204" pitchFamily="34" charset="0"/>
              </a:rPr>
              <a:t>b</a:t>
            </a:r>
            <a:r>
              <a:rPr lang="en-US" dirty="0" smtClean="0">
                <a:latin typeface="Verdana" panose="020B0604030504040204" pitchFamily="34" charset="0"/>
                <a:ea typeface="Verdana" panose="020B0604030504040204" pitchFamily="34" charset="0"/>
                <a:cs typeface="Verdana" panose="020B0604030504040204" pitchFamily="34" charset="0"/>
              </a:rPr>
              <a:t>a </a:t>
            </a:r>
            <a:r>
              <a:rPr lang="en-US" dirty="0" err="1">
                <a:latin typeface="Verdana" panose="020B0604030504040204" pitchFamily="34" charset="0"/>
                <a:ea typeface="Verdana" panose="020B0604030504040204" pitchFamily="34" charset="0"/>
                <a:cs typeface="Verdana" panose="020B0604030504040204" pitchFamily="34" charset="0"/>
              </a:rPr>
              <a:t>podatke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prikupljaju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formi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validirati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se ne bi </a:t>
            </a:r>
            <a:r>
              <a:rPr lang="en-US" dirty="0" err="1">
                <a:latin typeface="Verdana" panose="020B0604030504040204" pitchFamily="34" charset="0"/>
                <a:ea typeface="Verdana" panose="020B0604030504040204" pitchFamily="34" charset="0"/>
                <a:cs typeface="Verdana" panose="020B0604030504040204" pitchFamily="34" charset="0"/>
              </a:rPr>
              <a:t>mogli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878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766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Tree>
    <p:extLst>
      <p:ext uri="{BB962C8B-B14F-4D97-AF65-F5344CB8AC3E}">
        <p14:creationId xmlns:p14="http://schemas.microsoft.com/office/powerpoint/2010/main" val="3393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586690" cy="5909310"/>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Primeri</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za</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našu</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 </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povlači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povuče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on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uradio</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on </a:t>
            </a:r>
            <a:r>
              <a:rPr lang="en-US" dirty="0" err="1" smtClean="0">
                <a:latin typeface="Verdana" panose="020B0604030504040204" pitchFamily="34" charset="0"/>
                <a:ea typeface="Verdana" panose="020B0604030504040204" pitchFamily="34" charset="0"/>
                <a:cs typeface="Verdana" panose="020B0604030504040204" pitchFamily="34" charset="0"/>
              </a:rPr>
              <a:t>odradio</a:t>
            </a:r>
            <a:r>
              <a:rPr lang="en-US" dirty="0" smtClean="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715304" cy="3970318"/>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vi-VN"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Odbrana od ove vrste napada je stroga provera identiteta. Pored toga, trebalo bi koristiti praćenje revizije i evidencije aktivnosti na Web serveru i serveru baze, kao i serveru 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(ukoliko postoji). Takođe, vođenje </a:t>
            </a:r>
            <a:r>
              <a:rPr lang="en-US" dirty="0" smtClean="0">
                <a:latin typeface="Verdana" panose="020B0604030504040204" pitchFamily="34" charset="0"/>
                <a:ea typeface="Verdana" panose="020B0604030504040204" pitchFamily="34" charset="0"/>
                <a:cs typeface="Verdana" panose="020B0604030504040204" pitchFamily="34" charset="0"/>
              </a:rPr>
              <a:t>e</a:t>
            </a:r>
            <a:r>
              <a:rPr lang="vi-VN" dirty="0" smtClean="0">
                <a:latin typeface="Verdana" panose="020B0604030504040204" pitchFamily="34" charset="0"/>
                <a:ea typeface="Verdana" panose="020B0604030504040204" pitchFamily="34" charset="0"/>
                <a:cs typeface="Verdana" panose="020B0604030504040204" pitchFamily="34" charset="0"/>
              </a:rPr>
              <a:t>videncije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(pamćenje na nekom mestu) ključnih događaja kao što su prijave na sistem, transakcije i odjave sa sistema. Ovim bi se omogućilo postojanje nepobitnih dokaza ko je i kada tačno pristupao kojim podacima. Takođe, korišćenje digitalnog potpisivanja omogućuje neporecivost i pomaže u odbrani od ove vrste napada.</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47176"/>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425286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Tree>
    <p:extLst>
      <p:ext uri="{BB962C8B-B14F-4D97-AF65-F5344CB8AC3E}">
        <p14:creationId xmlns:p14="http://schemas.microsoft.com/office/powerpoint/2010/main" val="305398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8194878" cy="6463308"/>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smtClean="0">
              <a:latin typeface="Verdana" panose="020B0604030504040204" pitchFamily="34" charset="0"/>
              <a:ea typeface="Verdana" panose="020B0604030504040204" pitchFamily="34" charset="0"/>
              <a:cs typeface="Verdana" panose="020B0604030504040204" pitchFamily="34" charset="0"/>
            </a:endParaRPr>
          </a:p>
          <a:p>
            <a:r>
              <a:rPr lang="vi-VN" b="1" dirty="0" smtClean="0">
                <a:latin typeface="Verdana" panose="020B0604030504040204" pitchFamily="34" charset="0"/>
                <a:ea typeface="Verdana" panose="020B0604030504040204" pitchFamily="34" charset="0"/>
                <a:cs typeface="Verdana" panose="020B0604030504040204" pitchFamily="34" charset="0"/>
              </a:rPr>
              <a:t> </a:t>
            </a: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listu direktorijuma i tako steći uvid u strukturu naše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web aplikacije</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a:t>
            </a: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listu direktorijuma pri čemu se među njima nalazi i fajl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backupnaše web aplikacije.</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listu direktorijuma pri čemu se među njima nalazi i log  fajl.</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Može doći do SQL Injection-a prilikom unosa(popunjavanje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određene forme, npr. logovanja, pretrage itd.)</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može saznati određene informacije putem grešaka koje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dobija(prilikom prijave na sistem dobija informaciju da je dobro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uneo email, ali ne i lozinku)</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6186309"/>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Kako bi se izbegao ovaj napad, neophodno je pravilno konfigurisanje web servera od strane administratora, kao i onemogućiti izlistavanja svih fajlova u folderu ukoliko ne postoji index stranica što bi bila direktna posledica prethodno navedenog problema. Dakle, index stranica mora postojati. Pored toga, prilikom svakog unosa od strane korisnika neophodno je validirati taj unos kako ne bismo imali SQL Injection (ukoliko je neophodan unos email adrese, omogućiti unos samo u tom formatu, ukoliko je neophodan unos npr. određenog broja onemogućiti unos svih ostalih karaktera osim cifara). Takođe, trebalo bi voditi računa o načinu obaveštavanja putem grešaka(prilikom prijave na sistem, ukoliko se pogrešno unese email ili lozinka ili i jedno i drugo, ispisati istu grešku-npr. “Neuspešna prijava na sistem.”). Naravno, pored svega navedenog, neophodno je korišćenje pouzdanog web servera koji nema ovakve propuste.</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Tree>
    <p:extLst>
      <p:ext uri="{BB962C8B-B14F-4D97-AF65-F5344CB8AC3E}">
        <p14:creationId xmlns:p14="http://schemas.microsoft.com/office/powerpoint/2010/main" val="128530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632311"/>
          </a:xfrm>
          <a:prstGeom prst="rect">
            <a:avLst/>
          </a:prstGeom>
          <a:noFill/>
        </p:spPr>
        <p:txBody>
          <a:bodyPr wrap="square" rtlCol="0">
            <a:spAutoFit/>
          </a:bodyPr>
          <a:lstStyle/>
          <a:p>
            <a:r>
              <a:rPr lang="sr-Latn-RS" b="1" dirty="0" smtClean="0">
                <a:latin typeface="Verdana" panose="020B0604030504040204" pitchFamily="34" charset="0"/>
                <a:ea typeface="Verdana" panose="020B0604030504040204" pitchFamily="34" charset="0"/>
                <a:cs typeface="Verdana" panose="020B0604030504040204" pitchFamily="34" charset="0"/>
              </a:rPr>
              <a:t>Deni</a:t>
            </a:r>
            <a:r>
              <a:rPr lang="en-US" b="1" dirty="0" smtClean="0">
                <a:latin typeface="Verdana" panose="020B0604030504040204" pitchFamily="34" charset="0"/>
                <a:ea typeface="Verdana" panose="020B0604030504040204" pitchFamily="34" charset="0"/>
                <a:cs typeface="Verdana" panose="020B0604030504040204" pitchFamily="34" charset="0"/>
              </a:rPr>
              <a:t>a</a:t>
            </a:r>
            <a:r>
              <a:rPr lang="sr-Latn-RS" b="1" dirty="0" smtClean="0">
                <a:latin typeface="Verdana" panose="020B0604030504040204" pitchFamily="34" charset="0"/>
                <a:ea typeface="Verdana" panose="020B0604030504040204" pitchFamily="34" charset="0"/>
                <a:cs typeface="Verdana" panose="020B0604030504040204" pitchFamily="34" charset="0"/>
              </a:rPr>
              <a:t>l </a:t>
            </a:r>
            <a:r>
              <a:rPr lang="sr-Latn-RS" b="1" dirty="0">
                <a:latin typeface="Verdana" panose="020B0604030504040204" pitchFamily="34" charset="0"/>
                <a:ea typeface="Verdana" panose="020B0604030504040204" pitchFamily="34" charset="0"/>
                <a:cs typeface="Verdana" panose="020B0604030504040204" pitchFamily="34" charset="0"/>
              </a:rPr>
              <a:t>of service </a:t>
            </a:r>
            <a:r>
              <a:rPr lang="sr-Latn-RS" dirty="0">
                <a:latin typeface="Verdana" panose="020B0604030504040204" pitchFamily="34" charset="0"/>
                <a:ea typeface="Verdana" panose="020B0604030504040204" pitchFamily="34" charset="0"/>
                <a:cs typeface="Verdana" panose="020B0604030504040204" pitchFamily="34" charset="0"/>
              </a:rPr>
              <a:t>(</a:t>
            </a:r>
            <a:r>
              <a:rPr lang="sr-Latn-RS" i="1" dirty="0">
                <a:latin typeface="Verdana" panose="020B0604030504040204" pitchFamily="34" charset="0"/>
                <a:ea typeface="Verdana" panose="020B0604030504040204" pitchFamily="34" charset="0"/>
                <a:cs typeface="Verdana" panose="020B0604030504040204" pitchFamily="34" charset="0"/>
              </a:rPr>
              <a:t>DoS</a:t>
            </a:r>
            <a:r>
              <a:rPr lang="sr-Latn-R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pokušava da optereti sistem na aplikativnom nivou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(HTTP) tako što šalje veliki broj legalnih GET zahteva za</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nekim resursema kao što su spisak akata i amandmana ili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pojedinačni akti odnosno amandmani.</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Prilikom razvoja aplikacije može se slučajno zaboraviti da je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neophodno zatvaranja konekcije sa bazom podataka, koja se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otvara da bi se izvršila određena komunikacija. Napadač to</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može iskoristiti da pokrene veći broj istih radnji i time otvori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veliki broj konekcija, pri čemu te veze nikad korektno neće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biti zatvorene.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Prilikom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razvoja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kači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količina</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 pa se </a:t>
            </a:r>
            <a:r>
              <a:rPr lang="en-US" dirty="0" err="1" smtClean="0">
                <a:latin typeface="Verdana" panose="020B0604030504040204" pitchFamily="34" charset="0"/>
                <a:ea typeface="Verdana" panose="020B0604030504040204" pitchFamily="34" charset="0"/>
                <a:cs typeface="Verdana" panose="020B0604030504040204" pitchFamily="34" charset="0"/>
              </a:rPr>
              <a:t>količina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koja</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čuva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sesiji</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povećava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usled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velikog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broja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a:t>
            </a:r>
            <a:r>
              <a:rPr lang="en-US" dirty="0" smtClean="0">
                <a:latin typeface="Verdana" panose="020B0604030504040204" pitchFamily="34" charset="0"/>
                <a:ea typeface="Verdana" panose="020B0604030504040204" pitchFamily="34" charset="0"/>
                <a:cs typeface="Verdana" panose="020B0604030504040204" pitchFamily="34" charset="0"/>
              </a:rPr>
              <a:t> se time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usporava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139321"/>
          </a:xfrm>
          <a:prstGeom prst="rect">
            <a:avLst/>
          </a:prstGeom>
          <a:noFill/>
        </p:spPr>
        <p:txBody>
          <a:bodyPr wrap="square" rtlCol="0">
            <a:spAutoFit/>
          </a:bodyPr>
          <a:lstStyle/>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koristeći UDP neprestano šalje zahteve ka svim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mogućim portovima čime primorava server da nazad,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napadaču, šalje ICMP poruke. Ukoliko napadač šalje veliki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broj UDP paketa sistem će biti primoran da šalje veliku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količinu podataka nazad.</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koristi SYN DDoS (SYN flood DoS) napad i time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preopterećuje TCP prenosni nivo tako što neprestano šalje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SYN zahteve ciljnom sistemu, pokušavajući da ga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preoptereti, i sistem ne uspeva da odgovori na legitimni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saobraćaj.</a:t>
            </a: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9831590"/>
              </p:ext>
            </p:extLst>
          </p:nvPr>
        </p:nvGraphicFramePr>
        <p:xfrm>
          <a:off x="1039660" y="685800"/>
          <a:ext cx="7288061" cy="5983849"/>
        </p:xfrm>
        <a:graphic>
          <a:graphicData uri="http://schemas.openxmlformats.org/drawingml/2006/table">
            <a:tbl>
              <a:tblPr firstRow="1" bandRow="1">
                <a:tableStyleId>{5C22544A-7EE6-4342-B048-85BDC9FD1C3A}</a:tableStyleId>
              </a:tblPr>
              <a:tblGrid>
                <a:gridCol w="724586"/>
                <a:gridCol w="1610474"/>
                <a:gridCol w="222139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HTTPS port</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Skupstine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biće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dostupan</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TLS-a.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Glavna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strana WEB aplikacije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Počena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6" name="TextBox 5"/>
          <p:cNvSpPr txBox="1"/>
          <p:nvPr/>
        </p:nvSpPr>
        <p:spPr>
          <a:xfrm>
            <a:off x="1039660" y="266403"/>
            <a:ext cx="4038600" cy="646331"/>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3. Ulazne i izlazne tačke</a:t>
            </a:r>
            <a:endParaRPr lang="sr-Latn-RS" u="sng"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16414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63231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Odbrana</a:t>
            </a:r>
            <a:r>
              <a:rPr lang="en-US" b="1" dirty="0" smtClean="0">
                <a:latin typeface="Verdana" panose="020B0604030504040204" pitchFamily="34" charset="0"/>
                <a:ea typeface="Verdana" panose="020B0604030504040204" pitchFamily="34" charset="0"/>
                <a:cs typeface="Verdana" panose="020B0604030504040204" pitchFamily="34" charset="0"/>
              </a:rPr>
              <a:t>:</a:t>
            </a: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Koristiti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hardvere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će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registrovati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neuobičajne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radnje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suspendovati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sumnjiv</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sistemu</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Stalna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analiza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testiranje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performansi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sistema</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odnosno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izdržljivosti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veličinu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dokumenta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poslati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server.</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Obezbediti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veći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protok</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Rezultate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pretrage</a:t>
            </a:r>
            <a:r>
              <a:rPr lang="en-US" dirty="0" smtClean="0">
                <a:latin typeface="Verdana" panose="020B0604030504040204" pitchFamily="34" charset="0"/>
                <a:ea typeface="Verdana" panose="020B0604030504040204" pitchFamily="34" charset="0"/>
                <a:cs typeface="Verdana" panose="020B0604030504040204" pitchFamily="34" charset="0"/>
              </a:rPr>
              <a:t> ne </a:t>
            </a:r>
            <a:r>
              <a:rPr lang="en-US" dirty="0" err="1" smtClean="0">
                <a:latin typeface="Verdana" panose="020B0604030504040204" pitchFamily="34" charset="0"/>
                <a:ea typeface="Verdana" panose="020B0604030504040204" pitchFamily="34" charset="0"/>
                <a:cs typeface="Verdana" panose="020B0604030504040204" pitchFamily="34" charset="0"/>
              </a:rPr>
              <a:t>kačiti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broj</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rezultata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pretrage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isporučuju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korisniku</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jednoj</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interakciji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Isključiti</a:t>
            </a:r>
            <a:r>
              <a:rPr lang="en-US" dirty="0" smtClean="0">
                <a:latin typeface="Verdana" panose="020B0604030504040204" pitchFamily="34" charset="0"/>
                <a:ea typeface="Verdana" panose="020B0604030504040204" pitchFamily="34" charset="0"/>
                <a:cs typeface="Verdana" panose="020B0604030504040204" pitchFamily="34" charset="0"/>
              </a:rPr>
              <a:t> UDP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portove</a:t>
            </a:r>
            <a:r>
              <a:rPr lang="en-US" dirty="0" smtClean="0">
                <a:latin typeface="Verdana" panose="020B0604030504040204" pitchFamily="34" charset="0"/>
                <a:ea typeface="Verdana" panose="020B0604030504040204" pitchFamily="34" charset="0"/>
                <a:cs typeface="Verdana" panose="020B0604030504040204" pitchFamily="34" charset="0"/>
              </a:rPr>
              <a:t> server </a:t>
            </a:r>
            <a:r>
              <a:rPr lang="en-US" dirty="0" err="1" smtClean="0">
                <a:latin typeface="Verdana" panose="020B0604030504040204" pitchFamily="34" charset="0"/>
                <a:ea typeface="Verdana" panose="020B0604030504040204" pitchFamily="34" charset="0"/>
                <a:cs typeface="Verdana" panose="020B0604030504040204" pitchFamily="34" charset="0"/>
              </a:rPr>
              <a:t>radi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Validirati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unete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podatke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
        <p:nvSpPr>
          <p:cNvPr id="9" name="TextBox 8"/>
          <p:cNvSpPr txBox="1"/>
          <p:nvPr/>
        </p:nvSpPr>
        <p:spPr>
          <a:xfrm>
            <a:off x="1219200" y="57912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E</a:t>
            </a:r>
            <a:r>
              <a:rPr lang="en-US" sz="2000" u="sng" dirty="0" smtClean="0">
                <a:latin typeface="Verdana" panose="020B0604030504040204" pitchFamily="34" charset="0"/>
                <a:ea typeface="Verdana" panose="020B0604030504040204" pitchFamily="34" charset="0"/>
                <a:cs typeface="Verdana" panose="020B0604030504040204" pitchFamily="34" charset="0"/>
              </a:rPr>
              <a:t>levation of privilege</a:t>
            </a:r>
            <a:endParaRPr lang="sr-Latn-RS" dirty="0"/>
          </a:p>
        </p:txBody>
      </p:sp>
    </p:spTree>
    <p:extLst>
      <p:ext uri="{BB962C8B-B14F-4D97-AF65-F5344CB8AC3E}">
        <p14:creationId xmlns:p14="http://schemas.microsoft.com/office/powerpoint/2010/main" val="127889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50039"/>
            <a:ext cx="7162800" cy="4247317"/>
          </a:xfrm>
          <a:prstGeom prst="rect">
            <a:avLst/>
          </a:prstGeom>
          <a:noFill/>
        </p:spPr>
        <p:txBody>
          <a:bodyPr wrap="square" rtlCol="0">
            <a:spAutoFit/>
          </a:bodyPr>
          <a:lstStyle/>
          <a:p>
            <a:pPr algn="just"/>
            <a:r>
              <a:rPr lang="en-US" b="1" u="sng" dirty="0" err="1">
                <a:latin typeface="Verdana" panose="020B0604030504040204" pitchFamily="34" charset="0"/>
                <a:ea typeface="Verdana" panose="020B0604030504040204" pitchFamily="34" charset="0"/>
                <a:cs typeface="Verdana" panose="020B0604030504040204" pitchFamily="34" charset="0"/>
              </a:rPr>
              <a:t>Narušavanje</a:t>
            </a:r>
            <a:r>
              <a:rPr lang="en-US" b="1" u="sng" dirty="0">
                <a:latin typeface="Verdana" panose="020B0604030504040204" pitchFamily="34" charset="0"/>
                <a:ea typeface="Verdana" panose="020B0604030504040204" pitchFamily="34" charset="0"/>
                <a:cs typeface="Verdana" panose="020B0604030504040204" pitchFamily="34" charset="0"/>
              </a:rPr>
              <a:t> </a:t>
            </a:r>
            <a:r>
              <a:rPr lang="en-US" b="1" u="sng" dirty="0" err="1">
                <a:latin typeface="Verdana" panose="020B0604030504040204" pitchFamily="34" charset="0"/>
                <a:ea typeface="Verdana" panose="020B0604030504040204" pitchFamily="34" charset="0"/>
                <a:cs typeface="Verdana" panose="020B0604030504040204" pitchFamily="34" charset="0"/>
              </a:rPr>
              <a:t>povlastica</a:t>
            </a:r>
            <a:r>
              <a:rPr lang="sr-Latn-RS" u="sng" dirty="0">
                <a:latin typeface="Verdana" panose="020B0604030504040204" pitchFamily="34" charset="0"/>
                <a:ea typeface="Verdana" panose="020B0604030504040204" pitchFamily="34" charset="0"/>
                <a:cs typeface="Verdana" panose="020B0604030504040204" pitchFamily="34" charset="0"/>
              </a:rPr>
              <a:t>(</a:t>
            </a:r>
            <a:r>
              <a:rPr lang="sr-Latn-RS" i="1" u="sng" dirty="0">
                <a:latin typeface="Verdana" panose="020B0604030504040204" pitchFamily="34" charset="0"/>
                <a:ea typeface="Verdana" panose="020B0604030504040204" pitchFamily="34" charset="0"/>
                <a:cs typeface="Verdana" panose="020B0604030504040204" pitchFamily="34" charset="0"/>
              </a:rPr>
              <a:t>elevation of privilege </a:t>
            </a:r>
            <a:r>
              <a:rPr lang="sr-Latn-RS" u="sng" dirty="0">
                <a:latin typeface="Verdana" panose="020B0604030504040204" pitchFamily="34" charset="0"/>
                <a:ea typeface="Verdana" panose="020B0604030504040204" pitchFamily="34" charset="0"/>
                <a:cs typeface="Verdana" panose="020B0604030504040204" pitchFamily="34" charset="0"/>
              </a:rPr>
              <a:t>ili </a:t>
            </a:r>
            <a:r>
              <a:rPr lang="en-US" i="1" u="sng" dirty="0">
                <a:latin typeface="Verdana" panose="020B0604030504040204" pitchFamily="34" charset="0"/>
                <a:ea typeface="Verdana" panose="020B0604030504040204" pitchFamily="34" charset="0"/>
                <a:cs typeface="Verdana" panose="020B0604030504040204" pitchFamily="34" charset="0"/>
              </a:rPr>
              <a:t>privilege escalation</a:t>
            </a:r>
            <a:r>
              <a:rPr lang="sr-Latn-RS" u="sng"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Narušavanje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javlja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dva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oblika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en-US" b="1" dirty="0" smtClean="0">
                <a:latin typeface="Verdana" panose="020B0604030504040204" pitchFamily="34" charset="0"/>
                <a:ea typeface="Verdana" panose="020B0604030504040204" pitchFamily="34" charset="0"/>
                <a:cs typeface="Verdana" panose="020B0604030504040204" pitchFamily="34" charset="0"/>
              </a:rPr>
              <a:t>1. </a:t>
            </a:r>
            <a:r>
              <a:rPr lang="en-US" b="1" dirty="0" err="1" smtClean="0">
                <a:latin typeface="Verdana" panose="020B0604030504040204" pitchFamily="34" charset="0"/>
                <a:ea typeface="Verdana" panose="020B0604030504040204" pitchFamily="34" charset="0"/>
                <a:cs typeface="Verdana" panose="020B0604030504040204" pitchFamily="34" charset="0"/>
              </a:rPr>
              <a:t>Vertikalno</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Vertical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u="dotted"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privilege elevation</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0" algn="just"/>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Kao </a:t>
            </a:r>
            <a:r>
              <a:rPr lang="en-US" dirty="0">
                <a:latin typeface="Verdana" panose="020B0604030504040204" pitchFamily="34" charset="0"/>
                <a:ea typeface="Verdana" panose="020B0604030504040204" pitchFamily="34" charset="0"/>
                <a:cs typeface="Verdana" panose="020B0604030504040204" pitchFamily="34" charset="0"/>
              </a:rPr>
              <a:t>primer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ovakav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slučaj</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običan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dakle</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pristupi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koje</a:t>
            </a:r>
            <a:r>
              <a:rPr lang="en-US" dirty="0">
                <a:latin typeface="Verdana" panose="020B0604030504040204" pitchFamily="34" charset="0"/>
                <a:ea typeface="Verdana" panose="020B0604030504040204" pitchFamily="34" charset="0"/>
                <a:cs typeface="Verdana" panose="020B0604030504040204" pitchFamily="34" charset="0"/>
              </a:rPr>
              <a:t> on </a:t>
            </a:r>
            <a:r>
              <a:rPr lang="en-US" dirty="0" err="1">
                <a:latin typeface="Verdana" panose="020B0604030504040204" pitchFamily="34" charset="0"/>
                <a:ea typeface="Verdana" panose="020B0604030504040204" pitchFamily="34" charset="0"/>
                <a:cs typeface="Verdana" panose="020B0604030504040204" pitchFamily="34" charset="0"/>
              </a:rPr>
              <a:t>nema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odobrena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istih</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a:t> </a:t>
            </a:r>
            <a:endParaRPr lang="sr-Latn-RS" dirty="0"/>
          </a:p>
          <a:p>
            <a:r>
              <a:rPr lang="en-US" dirty="0"/>
              <a:t>    </a:t>
            </a:r>
            <a:endParaRPr lang="sr-Latn-RS" dirty="0"/>
          </a:p>
        </p:txBody>
      </p:sp>
    </p:spTree>
    <p:extLst>
      <p:ext uri="{BB962C8B-B14F-4D97-AF65-F5344CB8AC3E}">
        <p14:creationId xmlns:p14="http://schemas.microsoft.com/office/powerpoint/2010/main" val="320806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332656"/>
            <a:ext cx="6477000" cy="6155531"/>
          </a:xfrm>
          <a:prstGeom prst="rect">
            <a:avLst/>
          </a:prstGeom>
          <a:noFill/>
        </p:spPr>
        <p:txBody>
          <a:bodyPr wrap="square" rtlCol="0">
            <a:spAutoFit/>
          </a:bodyPr>
          <a:lstStyle/>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i="1" u="sng" dirty="0">
                <a:latin typeface="Verdana" panose="020B0604030504040204" pitchFamily="34" charset="0"/>
                <a:ea typeface="Verdana" panose="020B0604030504040204" pitchFamily="34" charset="0"/>
                <a:cs typeface="Verdana" panose="020B0604030504040204" pitchFamily="34" charset="0"/>
                <a:hlinkClick r:id="rId2"/>
              </a:rPr>
              <a:t>Principle of least privilege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koga</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ideja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svaki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modul</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koriste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one </a:t>
            </a:r>
            <a:r>
              <a:rPr lang="en-US" dirty="0" err="1">
                <a:latin typeface="Verdana" panose="020B0604030504040204" pitchFamily="34" charset="0"/>
                <a:ea typeface="Verdana" panose="020B0604030504040204" pitchFamily="34" charset="0"/>
                <a:cs typeface="Verdana" panose="020B0604030504040204" pitchFamily="34" charset="0"/>
              </a:rPr>
              <a:t>resurse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potrebni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normalan</a:t>
            </a:r>
            <a:r>
              <a:rPr lang="en-US" dirty="0">
                <a:latin typeface="Verdana" panose="020B0604030504040204" pitchFamily="34" charset="0"/>
                <a:ea typeface="Verdana" panose="020B0604030504040204" pitchFamily="34" charset="0"/>
                <a:cs typeface="Verdana" panose="020B0604030504040204" pitchFamily="34" charset="0"/>
              </a:rPr>
              <a:t> rad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Omogućiti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odradti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klijentskoj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serverskoj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odnosno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potvrda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primaju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šalju</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Shell injection</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Onemogućiti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korišćenje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skripti</a:t>
            </a:r>
            <a:r>
              <a:rPr lang="en-US" dirty="0">
                <a:latin typeface="Verdana" panose="020B0604030504040204" pitchFamily="34" charset="0"/>
                <a:ea typeface="Verdana" panose="020B0604030504040204" pitchFamily="34" charset="0"/>
                <a:cs typeface="Verdana" panose="020B0604030504040204" pitchFamily="34" charset="0"/>
              </a:rPr>
              <a:t> web </a:t>
            </a:r>
            <a:r>
              <a:rPr lang="en-US" dirty="0" err="1">
                <a:latin typeface="Verdana" panose="020B0604030504040204" pitchFamily="34" charset="0"/>
                <a:ea typeface="Verdana" panose="020B0604030504040204" pitchFamily="34" charset="0"/>
                <a:cs typeface="Verdana" panose="020B0604030504040204" pitchFamily="34" charset="0"/>
              </a:rPr>
              <a:t>pretraživača</a:t>
            </a:r>
            <a:r>
              <a:rPr lang="en-US" dirty="0">
                <a:latin typeface="Verdana" panose="020B0604030504040204" pitchFamily="34" charset="0"/>
                <a:ea typeface="Verdana" panose="020B0604030504040204" pitchFamily="34" charset="0"/>
                <a:cs typeface="Verdana" panose="020B0604030504040204" pitchFamily="34" charset="0"/>
              </a:rPr>
              <a:t>  pre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napisane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omogućavaju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 bez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kakvih</a:t>
            </a:r>
            <a:r>
              <a:rPr lang="en-US"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client-side-scripts</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anose="05000000000000000000" pitchFamily="2" charset="2"/>
              <a:buChar char="Ø"/>
            </a:pPr>
            <a:r>
              <a:rPr lang="en-US" i="1" dirty="0">
                <a:latin typeface="Verdana" panose="020B0604030504040204" pitchFamily="34" charset="0"/>
                <a:ea typeface="Verdana" panose="020B0604030504040204" pitchFamily="34" charset="0"/>
                <a:cs typeface="Verdana" panose="020B0604030504040204" pitchFamily="34" charset="0"/>
              </a:rPr>
              <a:t>WEB application firewall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određena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pravila</a:t>
            </a:r>
            <a:r>
              <a:rPr lang="en-US" dirty="0">
                <a:latin typeface="Verdana" panose="020B0604030504040204" pitchFamily="34" charset="0"/>
                <a:ea typeface="Verdana" panose="020B0604030504040204" pitchFamily="34" charset="0"/>
                <a:cs typeface="Verdana" panose="020B0604030504040204" pitchFamily="34" charset="0"/>
              </a:rPr>
              <a:t> u HTTP </a:t>
            </a:r>
            <a:r>
              <a:rPr lang="en-US" dirty="0" err="1">
                <a:latin typeface="Verdana" panose="020B0604030504040204" pitchFamily="34" charset="0"/>
                <a:ea typeface="Verdana" panose="020B0604030504040204" pitchFamily="34" charset="0"/>
                <a:cs typeface="Verdana" panose="020B0604030504040204" pitchFamily="34" charset="0"/>
              </a:rPr>
              <a:t>konverzaciji</a:t>
            </a:r>
            <a:r>
              <a:rPr lang="en-US" dirty="0">
                <a:latin typeface="Verdana" panose="020B0604030504040204" pitchFamily="34" charset="0"/>
                <a:ea typeface="Verdana" panose="020B0604030504040204" pitchFamily="34" charset="0"/>
                <a:cs typeface="Verdana" panose="020B0604030504040204" pitchFamily="34" charset="0"/>
              </a:rPr>
              <a:t>. Na </a:t>
            </a:r>
            <a:r>
              <a:rPr lang="en-US" dirty="0" err="1">
                <a:latin typeface="Verdana" panose="020B0604030504040204" pitchFamily="34" charset="0"/>
                <a:ea typeface="Verdana" panose="020B0604030504040204" pitchFamily="34" charset="0"/>
                <a:cs typeface="Verdana" panose="020B0604030504040204" pitchFamily="34" charset="0"/>
              </a:rPr>
              <a:t>ovaj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način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konfigurisan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blokirati</a:t>
            </a:r>
            <a:r>
              <a:rPr lang="en-US" dirty="0">
                <a:latin typeface="Verdana" panose="020B0604030504040204" pitchFamily="34" charset="0"/>
                <a:ea typeface="Verdana" panose="020B0604030504040204" pitchFamily="34" charset="0"/>
                <a:cs typeface="Verdana" panose="020B0604030504040204" pitchFamily="34" charset="0"/>
              </a:rPr>
              <a:t> XSS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se ide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dalje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omogućavajući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prepoznaju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uočavaju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šabloni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sz="1600" dirty="0">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5099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762000"/>
            <a:ext cx="6477000" cy="4801314"/>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2</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Horizontalno</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u="dotted" dirty="0">
                <a:latin typeface="Verdana" panose="020B0604030504040204" pitchFamily="34" charset="0"/>
                <a:ea typeface="Verdana" panose="020B0604030504040204" pitchFamily="34" charset="0"/>
                <a:cs typeface="Verdana" panose="020B0604030504040204" pitchFamily="34" charset="0"/>
              </a:rPr>
              <a:t>Horizontal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Kao primer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način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preuzme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kontrolu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čime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dobija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dodatne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manipluaciju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barem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maštovit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upotrebiti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neka</a:t>
            </a:r>
            <a:r>
              <a:rPr lang="en-US" dirty="0">
                <a:latin typeface="Verdana" panose="020B0604030504040204" pitchFamily="34" charset="0"/>
                <a:ea typeface="Verdana" panose="020B0604030504040204" pitchFamily="34" charset="0"/>
                <a:cs typeface="Verdana" panose="020B0604030504040204" pitchFamily="34" charset="0"/>
              </a:rPr>
              <a:t> od </a:t>
            </a:r>
            <a:r>
              <a:rPr lang="en-US" u="sng" dirty="0" err="1">
                <a:latin typeface="Verdana" panose="020B0604030504040204" pitchFamily="34" charset="0"/>
                <a:ea typeface="Verdana" panose="020B0604030504040204" pitchFamily="34" charset="0"/>
                <a:cs typeface="Verdana" panose="020B0604030504040204" pitchFamily="34" charset="0"/>
                <a:hlinkClick r:id="rId2"/>
              </a:rPr>
              <a:t>pravila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u="sng" dirty="0" err="1">
                <a:latin typeface="Verdana" panose="020B0604030504040204" pitchFamily="34" charset="0"/>
                <a:ea typeface="Verdana" panose="020B0604030504040204" pitchFamily="34" charset="0"/>
                <a:cs typeface="Verdana" panose="020B0604030504040204" pitchFamily="34" charset="0"/>
                <a:hlinkClick r:id="rId3"/>
              </a:rPr>
              <a:t>merenje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jačine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TLS </a:t>
            </a: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HTTP </a:t>
            </a:r>
            <a:r>
              <a:rPr lang="en-US" dirty="0" err="1">
                <a:latin typeface="Verdana" panose="020B0604030504040204" pitchFamily="34" charset="0"/>
                <a:ea typeface="Verdana" panose="020B0604030504040204" pitchFamily="34" charset="0"/>
                <a:cs typeface="Verdana" panose="020B0604030504040204" pitchFamily="34" charset="0"/>
              </a:rPr>
              <a:t>komunikacije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Istražiti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postojeća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proverena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rešenja</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0018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40912015"/>
              </p:ext>
            </p:extLst>
          </p:nvPr>
        </p:nvGraphicFramePr>
        <p:xfrm>
          <a:off x="755577" y="476672"/>
          <a:ext cx="7704859" cy="5444414"/>
        </p:xfrm>
        <a:graphic>
          <a:graphicData uri="http://schemas.openxmlformats.org/drawingml/2006/table">
            <a:tbl>
              <a:tblPr firstRow="1" bandRow="1">
                <a:tableStyleId>{5C22544A-7EE6-4342-B048-85BDC9FD1C3A}</a:tableStyleId>
              </a:tblPr>
              <a:tblGrid>
                <a:gridCol w="1296143"/>
                <a:gridCol w="2756040"/>
                <a:gridCol w="1826338"/>
                <a:gridCol w="1826338"/>
              </a:tblGrid>
              <a:tr h="818101">
                <a:tc>
                  <a:txBody>
                    <a:bodyPr/>
                    <a:lstStyle/>
                    <a:p>
                      <a:pPr algn="ct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6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Tehnike</a:t>
                      </a:r>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a:t>
                      </a: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šavanja</a:t>
                      </a:r>
                    </a:p>
                    <a:p>
                      <a:endParaRPr lang="sr-Latn-R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rešenja</a:t>
                      </a:r>
                      <a:r>
                        <a:rPr lang="sr-Latn-RS" sz="16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pretnje</a:t>
                      </a:r>
                      <a:endPar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Strategije</a:t>
                      </a:r>
                      <a:endPar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1042739">
                <a:tc>
                  <a:txBody>
                    <a:bodyPr/>
                    <a:lstStyle/>
                    <a:p>
                      <a:pPr algn="ctr"/>
                      <a:r>
                        <a:rPr lang="sr-Latn-RS" sz="1400" dirty="0" smtClean="0">
                          <a:latin typeface="Verdana" panose="020B0604030504040204" pitchFamily="34" charset="0"/>
                          <a:ea typeface="Verdana" panose="020B0604030504040204" pitchFamily="34" charset="0"/>
                          <a:cs typeface="Verdana" panose="020B0604030504040204" pitchFamily="34" charset="0"/>
                        </a:rPr>
                        <a:t>Spoofing</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1. Obučavanje ljudi</a:t>
                      </a:r>
                    </a:p>
                    <a:p>
                      <a:pPr algn="l"/>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2</a:t>
                      </a:r>
                      <a:r>
                        <a:rPr lang="sr-Latn-RS" sz="1400" dirty="0" smtClean="0">
                          <a:latin typeface="Verdana" panose="020B0604030504040204" pitchFamily="34" charset="0"/>
                          <a:ea typeface="Verdana" panose="020B0604030504040204" pitchFamily="34" charset="0"/>
                          <a:cs typeface="Verdana" panose="020B0604030504040204" pitchFamily="34" charset="0"/>
                        </a:rPr>
                        <a:t>. Enkripcija</a:t>
                      </a:r>
                    </a:p>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3. Autentifikacija</a:t>
                      </a:r>
                    </a:p>
                  </a:txBody>
                  <a:tcPr/>
                </a:tc>
                <a:tc>
                  <a:txBody>
                    <a:bodyPr/>
                    <a:lstStyle/>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Informisati o riziku</a:t>
                      </a:r>
                    </a:p>
                    <a:p>
                      <a:pPr marL="342900" lvl="0" indent="-342900">
                        <a:buFont typeface="+mj-lt"/>
                        <a:buAutoNum type="arabicPeriod"/>
                      </a:pP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r h="947472">
                <a:tc>
                  <a:txBody>
                    <a:bodyPr/>
                    <a:lstStyle/>
                    <a:p>
                      <a:pPr algn="ct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Tampering with data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 Enkripcija</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Validiranje formi na front-end</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i back-end </a:t>
                      </a:r>
                      <a:endPar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 Digitalno potpisivanje</a:t>
                      </a:r>
                      <a:endPar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endParaRPr lang="sr-Latn-RS" sz="1400" baseline="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indent="0" algn="l">
                        <a:buNone/>
                      </a:pP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r h="1363501">
                <a:tc>
                  <a:txBody>
                    <a:bodyPr/>
                    <a:lstStyle/>
                    <a:p>
                      <a:pPr algn="ct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Repudation</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 Provera identiteta</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en-US" sz="1600" kern="1200" dirty="0" smtClean="0">
                          <a:solidFill>
                            <a:schemeClr val="dk1"/>
                          </a:solidFill>
                          <a:effectLst/>
                          <a:latin typeface="+mn-lt"/>
                          <a:ea typeface="+mn-ea"/>
                          <a:cs typeface="+mn-cs"/>
                        </a:rPr>
                        <a:t> </a:t>
                      </a: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raćenje</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revizije</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evidencije</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aktivnosti</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serveru</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serveru</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baze</a:t>
                      </a:r>
                      <a:endPar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 D</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igitalno</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potpisivanj</a:t>
                      </a: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a:t>
                      </a:r>
                      <a:endParaRPr kumimoji="0" lang="sr-Latn-RS" sz="12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Nije rešeno</a:t>
                      </a:r>
                    </a:p>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400" dirty="0" smtClean="0">
                          <a:latin typeface="Verdana" panose="020B0604030504040204" pitchFamily="34" charset="0"/>
                          <a:ea typeface="Verdana" panose="020B0604030504040204" pitchFamily="34" charset="0"/>
                          <a:cs typeface="Verdana" panose="020B0604030504040204" pitchFamily="34" charset="0"/>
                        </a:rPr>
                        <a:t>2.   Prihvatiti</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rizik</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r h="1272601">
                <a:tc>
                  <a:txBody>
                    <a:bodyPr/>
                    <a:lstStyle/>
                    <a:p>
                      <a:pPr algn="ctr"/>
                      <a:r>
                        <a:rPr lang="sr-Latn-RS" sz="1400" dirty="0" smtClean="0">
                          <a:latin typeface="Verdana" panose="020B0604030504040204" pitchFamily="34" charset="0"/>
                          <a:ea typeface="Verdana" panose="020B0604030504040204" pitchFamily="34" charset="0"/>
                          <a:cs typeface="Verdana" panose="020B0604030504040204" pitchFamily="34" charset="0"/>
                        </a:rPr>
                        <a:t>Information</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disclosure</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1. </a:t>
                      </a:r>
                      <a:r>
                        <a:rPr kumimoji="0" lang="sr-Latn-R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onfigurisanje</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servera</a:t>
                      </a:r>
                      <a:r>
                        <a:rPr kumimoji="0"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2. Validacija unosa</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3. Povratne informacije</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4. Pouzdani</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Web server</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Nije rešeno</a:t>
                      </a: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Ne</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raditi ništa</a:t>
                      </a:r>
                    </a:p>
                    <a:p>
                      <a:pPr marL="342900" indent="-342900" algn="l">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400" dirty="0" smtClean="0">
                          <a:latin typeface="Verdana" panose="020B0604030504040204" pitchFamily="34" charset="0"/>
                          <a:ea typeface="Verdana" panose="020B0604030504040204" pitchFamily="34" charset="0"/>
                          <a:cs typeface="Verdana" panose="020B0604030504040204" pitchFamily="34" charset="0"/>
                        </a:rPr>
                        <a:t>3.   Delegirati rizik</a:t>
                      </a:r>
                    </a:p>
                    <a:p>
                      <a:pPr marL="342900" indent="-342900" algn="l">
                        <a:buAutoNum type="arabicPeriod"/>
                      </a:pP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640838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3366626"/>
              </p:ext>
            </p:extLst>
          </p:nvPr>
        </p:nvGraphicFramePr>
        <p:xfrm>
          <a:off x="755577" y="476672"/>
          <a:ext cx="7704859" cy="3988021"/>
        </p:xfrm>
        <a:graphic>
          <a:graphicData uri="http://schemas.openxmlformats.org/drawingml/2006/table">
            <a:tbl>
              <a:tblPr firstRow="1" bandRow="1">
                <a:tableStyleId>{5C22544A-7EE6-4342-B048-85BDC9FD1C3A}</a:tableStyleId>
              </a:tblPr>
              <a:tblGrid>
                <a:gridCol w="1141460"/>
                <a:gridCol w="2910723"/>
                <a:gridCol w="1826338"/>
                <a:gridCol w="1826338"/>
              </a:tblGrid>
              <a:tr h="818101">
                <a:tc>
                  <a:txBody>
                    <a:bodyPr/>
                    <a:lstStyle/>
                    <a:p>
                      <a:pPr algn="ct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6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Tehnike</a:t>
                      </a:r>
                      <a:r>
                        <a:rPr lang="en-U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a:t>
                      </a: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šavanja</a:t>
                      </a:r>
                    </a:p>
                    <a:p>
                      <a:endParaRPr lang="sr-Latn-R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rešenja</a:t>
                      </a:r>
                      <a:r>
                        <a:rPr lang="sr-Latn-RS" sz="16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pretnje</a:t>
                      </a:r>
                      <a:endPar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Strategije</a:t>
                      </a:r>
                      <a:endPar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1042739">
                <a:tc>
                  <a:txBody>
                    <a:bodyPr/>
                    <a:lstStyle/>
                    <a:p>
                      <a:pPr algn="ctr"/>
                      <a:r>
                        <a:rPr lang="sr-Latn-RS" sz="1400" u="none" dirty="0" smtClean="0">
                          <a:latin typeface="Verdana" panose="020B0604030504040204" pitchFamily="34" charset="0"/>
                          <a:ea typeface="Verdana" panose="020B0604030504040204" pitchFamily="34" charset="0"/>
                          <a:cs typeface="Verdana" panose="020B0604030504040204" pitchFamily="34" charset="0"/>
                        </a:rPr>
                        <a:t>D</a:t>
                      </a:r>
                      <a:r>
                        <a:rPr lang="en-US" sz="1400" u="none" dirty="0" err="1" smtClean="0">
                          <a:latin typeface="Verdana" panose="020B0604030504040204" pitchFamily="34" charset="0"/>
                          <a:ea typeface="Verdana" panose="020B0604030504040204" pitchFamily="34" charset="0"/>
                          <a:cs typeface="Verdana" panose="020B0604030504040204" pitchFamily="34" charset="0"/>
                        </a:rPr>
                        <a:t>enial</a:t>
                      </a:r>
                      <a:r>
                        <a:rPr lang="en-US" sz="1400" u="none" dirty="0" smtClean="0">
                          <a:latin typeface="Verdana" panose="020B0604030504040204" pitchFamily="34" charset="0"/>
                          <a:ea typeface="Verdana" panose="020B0604030504040204" pitchFamily="34" charset="0"/>
                          <a:cs typeface="Verdana" panose="020B0604030504040204" pitchFamily="34" charset="0"/>
                        </a:rPr>
                        <a:t> of </a:t>
                      </a:r>
                      <a:r>
                        <a:rPr lang="en-US" sz="1400" u="none"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sz="1400" u="none" dirty="0"/>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1. Pouzdan hardver</a:t>
                      </a:r>
                    </a:p>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2. Analiza koda i testiranje performansi</a:t>
                      </a:r>
                    </a:p>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3.</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Rezultate ne kačiti na sesiju</a:t>
                      </a:r>
                    </a:p>
                    <a:p>
                      <a:pPr algn="l"/>
                      <a:r>
                        <a:rPr lang="sr-Latn-RS" sz="1400" baseline="0" dirty="0" smtClean="0">
                          <a:latin typeface="Verdana" panose="020B0604030504040204" pitchFamily="34" charset="0"/>
                          <a:ea typeface="Verdana" panose="020B0604030504040204" pitchFamily="34" charset="0"/>
                          <a:cs typeface="Verdana" panose="020B0604030504040204" pitchFamily="34" charset="0"/>
                        </a:rPr>
                        <a:t>4. Validirati unete podatke</a:t>
                      </a:r>
                    </a:p>
                    <a:p>
                      <a:pPr algn="l"/>
                      <a:r>
                        <a:rPr lang="sr-Latn-RS" sz="1400" baseline="0" dirty="0" smtClean="0">
                          <a:latin typeface="Verdana" panose="020B0604030504040204" pitchFamily="34" charset="0"/>
                          <a:ea typeface="Verdana" panose="020B0604030504040204" pitchFamily="34" charset="0"/>
                          <a:cs typeface="Verdana" panose="020B0604030504040204" pitchFamily="34" charset="0"/>
                        </a:rPr>
                        <a:t>5. Ograničiti veličinu dokumenta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Delimično </a:t>
                      </a: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Nije 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Prihvatiti rizik</a:t>
                      </a:r>
                    </a:p>
                    <a:p>
                      <a:pPr marL="342900" lvl="0" indent="-342900">
                        <a:buFont typeface="+mj-lt"/>
                        <a:buAutoNum type="arabicPeriod"/>
                      </a:pPr>
                      <a:r>
                        <a:rPr lang="sr-Latn-RS" sz="1400" dirty="0" smtClean="0">
                          <a:latin typeface="Verdana" panose="020B0604030504040204" pitchFamily="34" charset="0"/>
                          <a:ea typeface="Verdana" panose="020B0604030504040204" pitchFamily="34" charset="0"/>
                          <a:cs typeface="Verdana" panose="020B0604030504040204" pitchFamily="34" charset="0"/>
                        </a:rPr>
                        <a:t>Informisati o riziku</a:t>
                      </a:r>
                    </a:p>
                    <a:p>
                      <a:pPr marL="342900" lvl="0" indent="-342900">
                        <a:buFont typeface="+mj-lt"/>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r>
                        <a:rPr lang="sr-Latn-RS" sz="1400" dirty="0" smtClean="0">
                          <a:latin typeface="Verdana" panose="020B0604030504040204" pitchFamily="34" charset="0"/>
                          <a:ea typeface="Verdana" panose="020B0604030504040204" pitchFamily="34" charset="0"/>
                          <a:cs typeface="Verdana" panose="020B0604030504040204" pitchFamily="34" charset="0"/>
                        </a:rPr>
                        <a:t>5.   Prihvatiti</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rizik</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r h="947472">
                <a:tc>
                  <a:txBody>
                    <a:bodyPr/>
                    <a:lstStyle/>
                    <a:p>
                      <a:pPr algn="ctr"/>
                      <a:r>
                        <a:rPr kumimoji="0" lang="en-US" sz="1400" u="none"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Elevation of privilege</a:t>
                      </a:r>
                      <a:endParaRPr kumimoji="0" lang="en-US" sz="1400" u="none"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 Princip privilegije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Validiranje formi na front-end</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i back-end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 Zabrana izvršavanja skripti</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Korišćenje TLS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Kontrolisati jačinu lozinke</a:t>
                      </a:r>
                      <a:endPar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endParaRPr lang="sr-Latn-RS" sz="1400" baseline="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baseline="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baseline="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149424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20688"/>
            <a:ext cx="7200800" cy="400110"/>
          </a:xfrm>
          <a:prstGeom prst="rect">
            <a:avLst/>
          </a:prstGeom>
          <a:noFill/>
        </p:spPr>
        <p:txBody>
          <a:bodyPr wrap="square" rtlCol="0">
            <a:spAutoFit/>
          </a:bodyPr>
          <a:lstStyle/>
          <a:p>
            <a:r>
              <a:rPr lang="sr-Latn-RS" sz="2000" dirty="0" smtClean="0">
                <a:latin typeface="Verdana" panose="020B0604030504040204" pitchFamily="34" charset="0"/>
                <a:ea typeface="Verdana" panose="020B0604030504040204" pitchFamily="34" charset="0"/>
                <a:cs typeface="Verdana" panose="020B0604030504040204" pitchFamily="34" charset="0"/>
              </a:rPr>
              <a:t>Za rangiranje pretnji koristimo </a:t>
            </a:r>
            <a:r>
              <a:rPr lang="sr-Latn-RS" sz="2000" b="1" dirty="0" smtClean="0">
                <a:latin typeface="Verdana" panose="020B0604030504040204" pitchFamily="34" charset="0"/>
                <a:ea typeface="Verdana" panose="020B0604030504040204" pitchFamily="34" charset="0"/>
                <a:cs typeface="Verdana" panose="020B0604030504040204" pitchFamily="34" charset="0"/>
              </a:rPr>
              <a:t>DREAD</a:t>
            </a:r>
            <a:r>
              <a:rPr lang="sr-Latn-RS" sz="2000" dirty="0" smtClean="0">
                <a:latin typeface="Verdana" panose="020B0604030504040204" pitchFamily="34" charset="0"/>
                <a:ea typeface="Verdana" panose="020B0604030504040204" pitchFamily="34" charset="0"/>
                <a:cs typeface="Verdana" panose="020B0604030504040204" pitchFamily="34" charset="0"/>
              </a:rPr>
              <a:t>.</a:t>
            </a:r>
            <a:r>
              <a:rPr lang="sr-Latn-RS" b="1" dirty="0" smtClean="0">
                <a:latin typeface="Verdana" panose="020B0604030504040204" pitchFamily="34" charset="0"/>
                <a:ea typeface="Verdana" panose="020B0604030504040204" pitchFamily="34" charset="0"/>
                <a:cs typeface="Verdana" panose="020B0604030504040204" pitchFamily="34" charset="0"/>
              </a:rPr>
              <a:t> </a:t>
            </a:r>
            <a:endParaRPr lang="en-US"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92660516"/>
              </p:ext>
            </p:extLst>
          </p:nvPr>
        </p:nvGraphicFramePr>
        <p:xfrm>
          <a:off x="395536" y="1397000"/>
          <a:ext cx="8568952" cy="3307080"/>
        </p:xfrm>
        <a:graphic>
          <a:graphicData uri="http://schemas.openxmlformats.org/drawingml/2006/table">
            <a:tbl>
              <a:tblPr firstRow="1" bandRow="1">
                <a:tableStyleId>{5C22544A-7EE6-4342-B048-85BDC9FD1C3A}</a:tableStyleId>
              </a:tblPr>
              <a:tblGrid>
                <a:gridCol w="1296144"/>
                <a:gridCol w="936104"/>
                <a:gridCol w="1584176"/>
                <a:gridCol w="1368152"/>
                <a:gridCol w="936104"/>
                <a:gridCol w="1512168"/>
                <a:gridCol w="936104"/>
              </a:tblGrid>
              <a:tr h="370840">
                <a:tc>
                  <a:txBody>
                    <a:bodyPr/>
                    <a:lstStyle/>
                    <a:p>
                      <a:pPr algn="ctr"/>
                      <a:r>
                        <a:rPr lang="sr-Latn-RS"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Type</a:t>
                      </a:r>
                      <a:endParaRPr lang="en-US"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Damage</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Reproducibility</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Exploitability</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Affected</a:t>
                      </a:r>
                      <a:r>
                        <a:rPr kumimoji="0" lang="en-US" sz="1400" b="0" i="0" u="none" strike="noStrike" kern="1200" baseline="0" dirty="0" smtClean="0">
                          <a:solidFill>
                            <a:schemeClr val="lt1"/>
                          </a:solidFill>
                          <a:latin typeface="Verdana" panose="020B0604030504040204" pitchFamily="34" charset="0"/>
                          <a:ea typeface="Verdana" panose="020B0604030504040204" pitchFamily="34" charset="0"/>
                          <a:cs typeface="Verdana" panose="020B0604030504040204" pitchFamily="34" charset="0"/>
                        </a:rPr>
                        <a:t> </a:t>
                      </a: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users</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400" b="0" i="0" u="none" strike="noStrike" kern="12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Discoverability</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Sum</a:t>
                      </a:r>
                      <a:endParaRPr lang="en-US"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ctr"/>
                      <a:r>
                        <a:rPr lang="sr-Latn-RS" sz="1400" dirty="0" smtClean="0">
                          <a:latin typeface="Verdana" panose="020B0604030504040204" pitchFamily="34" charset="0"/>
                          <a:ea typeface="Verdana" panose="020B0604030504040204" pitchFamily="34" charset="0"/>
                          <a:cs typeface="Verdana" panose="020B0604030504040204" pitchFamily="34" charset="0"/>
                        </a:rPr>
                        <a:t>Spoofing</a:t>
                      </a:r>
                      <a:endParaRPr lang="en-US"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t>9</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9.4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u="none" dirty="0" smtClean="0">
                          <a:latin typeface="Verdana" panose="020B0604030504040204" pitchFamily="34" charset="0"/>
                          <a:ea typeface="Verdana" panose="020B0604030504040204" pitchFamily="34" charset="0"/>
                          <a:cs typeface="Verdana" panose="020B0604030504040204" pitchFamily="34" charset="0"/>
                        </a:rPr>
                        <a:t>T</a:t>
                      </a:r>
                      <a:r>
                        <a:rPr lang="en-US" sz="1400" u="none" dirty="0" smtClean="0">
                          <a:latin typeface="Verdana" panose="020B0604030504040204" pitchFamily="34" charset="0"/>
                          <a:ea typeface="Verdana" panose="020B0604030504040204" pitchFamily="34" charset="0"/>
                          <a:cs typeface="Verdana" panose="020B0604030504040204" pitchFamily="34" charset="0"/>
                        </a:rPr>
                        <a:t>ampering</a:t>
                      </a:r>
                      <a:endParaRPr lang="sr-Latn-RS" sz="1400" u="none"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t>10</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9</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8.6</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dirty="0" err="1" smtClean="0">
                          <a:latin typeface="Verdana" panose="020B0604030504040204" pitchFamily="34" charset="0"/>
                          <a:ea typeface="Verdana" panose="020B0604030504040204" pitchFamily="34" charset="0"/>
                          <a:cs typeface="Verdana" panose="020B0604030504040204" pitchFamily="34" charset="0"/>
                        </a:rPr>
                        <a:t>Repudation</a:t>
                      </a:r>
                      <a:endParaRPr lang="sr-Latn-RS" sz="1400" u="none" dirty="0" smtClean="0"/>
                    </a:p>
                  </a:txBody>
                  <a:tcPr/>
                </a:tc>
                <a:tc>
                  <a:txBody>
                    <a:bodyPr/>
                    <a:lstStyle/>
                    <a:p>
                      <a:pPr algn="ctr"/>
                      <a:r>
                        <a:rPr lang="sr-Latn-RS" dirty="0" smtClean="0"/>
                        <a:t>10</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9</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7</a:t>
                      </a:r>
                      <a:endParaRPr lang="en-US" dirty="0"/>
                    </a:p>
                  </a:txBody>
                  <a:tcPr/>
                </a:tc>
                <a:tc>
                  <a:txBody>
                    <a:bodyPr/>
                    <a:lstStyle/>
                    <a:p>
                      <a:pPr algn="ctr"/>
                      <a:r>
                        <a:rPr lang="sr-Latn-RS" dirty="0" smtClean="0"/>
                        <a:t>8.8</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dirty="0" smtClean="0">
                          <a:latin typeface="Verdana" panose="020B0604030504040204" pitchFamily="34" charset="0"/>
                          <a:ea typeface="Verdana" panose="020B0604030504040204" pitchFamily="34" charset="0"/>
                          <a:cs typeface="Verdana" panose="020B0604030504040204" pitchFamily="34" charset="0"/>
                        </a:rPr>
                        <a:t>Information</a:t>
                      </a:r>
                      <a:r>
                        <a:rPr lang="en-US" sz="1800" u="sng" dirty="0" smtClean="0">
                          <a:latin typeface="Verdana" panose="020B0604030504040204" pitchFamily="34" charset="0"/>
                          <a:ea typeface="Verdana" panose="020B0604030504040204" pitchFamily="34" charset="0"/>
                          <a:cs typeface="Verdana" panose="020B0604030504040204" pitchFamily="34" charset="0"/>
                        </a:rPr>
                        <a:t> </a:t>
                      </a:r>
                      <a:r>
                        <a:rPr lang="en-US" sz="1400" u="none" dirty="0" smtClean="0">
                          <a:latin typeface="Verdana" panose="020B0604030504040204" pitchFamily="34" charset="0"/>
                          <a:ea typeface="Verdana" panose="020B0604030504040204" pitchFamily="34" charset="0"/>
                          <a:cs typeface="Verdana" panose="020B0604030504040204" pitchFamily="34" charset="0"/>
                        </a:rPr>
                        <a:t>disclosure</a:t>
                      </a:r>
                      <a:endParaRPr lang="sr-Latn-RS" sz="1400" u="none" dirty="0" smtClean="0"/>
                    </a:p>
                  </a:txBody>
                  <a:tcPr/>
                </a:tc>
                <a:tc>
                  <a:txBody>
                    <a:bodyPr/>
                    <a:lstStyle/>
                    <a:p>
                      <a:pPr algn="ctr"/>
                      <a:r>
                        <a:rPr lang="sr-Latn-RS" dirty="0" smtClean="0"/>
                        <a:t>10</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9</a:t>
                      </a:r>
                      <a:endParaRPr lang="en-US" dirty="0"/>
                    </a:p>
                  </a:txBody>
                  <a:tcPr/>
                </a:tc>
                <a:tc>
                  <a:txBody>
                    <a:bodyPr/>
                    <a:lstStyle/>
                    <a:p>
                      <a:pPr algn="ctr"/>
                      <a:r>
                        <a:rPr lang="sr-Latn-RS" dirty="0" smtClean="0"/>
                        <a:t>7</a:t>
                      </a:r>
                      <a:endParaRPr lang="en-US" dirty="0"/>
                    </a:p>
                  </a:txBody>
                  <a:tcPr/>
                </a:tc>
                <a:tc>
                  <a:txBody>
                    <a:bodyPr/>
                    <a:lstStyle/>
                    <a:p>
                      <a:pPr algn="ctr"/>
                      <a:r>
                        <a:rPr lang="sr-Latn-RS" dirty="0" smtClean="0"/>
                        <a:t>8.4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dirty="0" smtClean="0">
                          <a:latin typeface="Verdana" panose="020B0604030504040204" pitchFamily="34" charset="0"/>
                          <a:ea typeface="Verdana" panose="020B0604030504040204" pitchFamily="34" charset="0"/>
                          <a:cs typeface="Verdana" panose="020B0604030504040204" pitchFamily="34" charset="0"/>
                        </a:rPr>
                        <a:t>Denial</a:t>
                      </a:r>
                      <a:r>
                        <a:rPr lang="en-US" sz="1800" u="none" dirty="0" smtClean="0">
                          <a:latin typeface="Verdana" panose="020B0604030504040204" pitchFamily="34" charset="0"/>
                          <a:ea typeface="Verdana" panose="020B0604030504040204" pitchFamily="34" charset="0"/>
                          <a:cs typeface="Verdana" panose="020B0604030504040204" pitchFamily="34" charset="0"/>
                        </a:rPr>
                        <a:t> </a:t>
                      </a:r>
                      <a:r>
                        <a:rPr lang="en-US" sz="1400" u="none" dirty="0" smtClean="0">
                          <a:latin typeface="Verdana" panose="020B0604030504040204" pitchFamily="34" charset="0"/>
                          <a:ea typeface="Verdana" panose="020B0604030504040204" pitchFamily="34" charset="0"/>
                          <a:cs typeface="Verdana" panose="020B0604030504040204" pitchFamily="34" charset="0"/>
                        </a:rPr>
                        <a:t>of</a:t>
                      </a:r>
                      <a:r>
                        <a:rPr lang="en-US" sz="1800" u="none" dirty="0" smtClean="0">
                          <a:latin typeface="Verdana" panose="020B0604030504040204" pitchFamily="34" charset="0"/>
                          <a:ea typeface="Verdana" panose="020B0604030504040204" pitchFamily="34" charset="0"/>
                          <a:cs typeface="Verdana" panose="020B0604030504040204" pitchFamily="34" charset="0"/>
                        </a:rPr>
                        <a:t> </a:t>
                      </a:r>
                      <a:r>
                        <a:rPr lang="en-US" sz="1400" u="none"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sz="1400" u="none" dirty="0" smtClean="0"/>
                    </a:p>
                  </a:txBody>
                  <a:tcPr/>
                </a:tc>
                <a:tc>
                  <a:txBody>
                    <a:bodyPr/>
                    <a:lstStyle/>
                    <a:p>
                      <a:pPr algn="ctr"/>
                      <a:r>
                        <a:rPr lang="sr-Latn-RS" dirty="0" smtClean="0"/>
                        <a:t>9</a:t>
                      </a:r>
                      <a:endParaRPr lang="en-US" dirty="0"/>
                    </a:p>
                  </a:txBody>
                  <a:tcPr/>
                </a:tc>
                <a:tc>
                  <a:txBody>
                    <a:bodyPr/>
                    <a:lstStyle/>
                    <a:p>
                      <a:pPr algn="ctr"/>
                      <a:r>
                        <a:rPr lang="sr-Latn-RS" dirty="0" smtClean="0"/>
                        <a:t>7</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10</a:t>
                      </a:r>
                      <a:endParaRPr lang="en-US" dirty="0"/>
                    </a:p>
                  </a:txBody>
                  <a:tcPr/>
                </a:tc>
                <a:tc>
                  <a:txBody>
                    <a:bodyPr/>
                    <a:lstStyle/>
                    <a:p>
                      <a:pPr algn="ctr"/>
                      <a:r>
                        <a:rPr lang="sr-Latn-RS" dirty="0" smtClean="0"/>
                        <a:t>9</a:t>
                      </a:r>
                      <a:endParaRPr lang="en-US" dirty="0"/>
                    </a:p>
                  </a:txBody>
                  <a:tcPr/>
                </a:tc>
                <a:tc>
                  <a:txBody>
                    <a:bodyPr/>
                    <a:lstStyle/>
                    <a:p>
                      <a:pPr algn="ctr"/>
                      <a:r>
                        <a:rPr lang="sr-Latn-RS" dirty="0" smtClean="0"/>
                        <a:t>8.6</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dirty="0" smtClean="0">
                          <a:latin typeface="Verdana" panose="020B0604030504040204" pitchFamily="34" charset="0"/>
                          <a:ea typeface="Verdana" panose="020B0604030504040204" pitchFamily="34" charset="0"/>
                          <a:cs typeface="Verdana" panose="020B0604030504040204" pitchFamily="34" charset="0"/>
                        </a:rPr>
                        <a:t>Elevation of privilege</a:t>
                      </a:r>
                      <a:endParaRPr lang="sr-Latn-RS" sz="1400" u="none" dirty="0" smtClean="0"/>
                    </a:p>
                  </a:txBody>
                  <a:tcPr/>
                </a:tc>
                <a:tc>
                  <a:txBody>
                    <a:bodyPr/>
                    <a:lstStyle/>
                    <a:p>
                      <a:pPr algn="ctr"/>
                      <a:r>
                        <a:rPr lang="sr-Latn-RS" dirty="0" smtClean="0"/>
                        <a:t>9</a:t>
                      </a:r>
                      <a:endParaRPr lang="en-US" dirty="0"/>
                    </a:p>
                  </a:txBody>
                  <a:tcPr/>
                </a:tc>
                <a:tc>
                  <a:txBody>
                    <a:bodyPr/>
                    <a:lstStyle/>
                    <a:p>
                      <a:pPr algn="ctr"/>
                      <a:r>
                        <a:rPr lang="sr-Latn-RS" dirty="0" smtClean="0"/>
                        <a:t>7</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c>
                  <a:txBody>
                    <a:bodyPr/>
                    <a:lstStyle/>
                    <a:p>
                      <a:pPr algn="ctr"/>
                      <a:r>
                        <a:rPr lang="sr-Latn-RS" dirty="0" smtClean="0"/>
                        <a:t>8</a:t>
                      </a:r>
                      <a:endParaRPr lang="en-US" dirty="0"/>
                    </a:p>
                  </a:txBody>
                  <a:tcPr/>
                </a:tc>
              </a:tr>
            </a:tbl>
          </a:graphicData>
        </a:graphic>
      </p:graphicFrame>
    </p:spTree>
    <p:extLst>
      <p:ext uri="{BB962C8B-B14F-4D97-AF65-F5344CB8AC3E}">
        <p14:creationId xmlns:p14="http://schemas.microsoft.com/office/powerpoint/2010/main" val="88208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0800421"/>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664754"/>
                <a:gridCol w="21671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1.2</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bi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dobili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odredjene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preuzima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iz</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forme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upoređuje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ih</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podacima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nalaze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u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bazi</a:t>
                      </a:r>
                      <a:r>
                        <a:rPr kumimoji="0" lang="en-US" sz="1800" kern="1200" dirty="0" smtClean="0">
                          <a:solidFill>
                            <a:schemeClr val="dk1"/>
                          </a:solidFill>
                          <a:effectLst/>
                          <a:latin typeface="+mn-lt"/>
                          <a:ea typeface="+mn-ea"/>
                          <a:cs typeface="+mn-cs"/>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117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6529205"/>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za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pretragu</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akata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a:t>
                      </a:r>
                      <a:r>
                        <a:rPr lang="en-U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preuzima kredencijale iz forme i na osnovu tih podataka traži akte ili amandmane.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44613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96828542"/>
              </p:ext>
            </p:extLst>
          </p:nvPr>
        </p:nvGraphicFramePr>
        <p:xfrm>
          <a:off x="1039660" y="670561"/>
          <a:ext cx="7288061" cy="5730240"/>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 za predlaga</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nj</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predlaganja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će na osnovu podataka iz forme napraviti validan akt ili amandman i poslati ga na prihvatanje ili odbijanje.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povlačenje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3134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852025"/>
              </p:ext>
            </p:extLst>
          </p:nvPr>
        </p:nvGraphicFramePr>
        <p:xfrm>
          <a:off x="1039660" y="670561"/>
          <a:ext cx="7288061" cy="541680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povlačenje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poništavanje istih.</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prihvatanje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prihvatanje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prihvatanje istih.</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0672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576</TotalTime>
  <Words>2885</Words>
  <Application>Microsoft Office PowerPoint</Application>
  <PresentationFormat>On-screen Show (4:3)</PresentationFormat>
  <Paragraphs>668</Paragraphs>
  <Slides>57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Aharoni</vt:lpstr>
      <vt:lpstr>Book Antiqua</vt:lpstr>
      <vt:lpstr>Calibri</vt:lpstr>
      <vt:lpstr>Century Schoolbook</vt:lpstr>
      <vt:lpstr>Lucida Sans</vt:lpstr>
      <vt:lpstr>Times New Roman</vt:lpstr>
      <vt:lpstr>Verdana</vt:lpstr>
      <vt:lpstr>Wingdings</vt:lpstr>
      <vt:lpstr>Wingdings 2</vt:lpstr>
      <vt:lpstr>Wingdings 3</vt:lpstr>
      <vt:lpstr>Apex</vt:lpstr>
      <vt:lpstr>Model Pretnji  </vt:lpstr>
      <vt:lpstr>Dekomponavanje aplikacije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Pretnji</dc:title>
  <dc:creator>Marko</dc:creator>
  <cp:lastModifiedBy>Shuca</cp:lastModifiedBy>
  <cp:revision>376</cp:revision>
  <dcterms:created xsi:type="dcterms:W3CDTF">2006-08-16T00:00:00Z</dcterms:created>
  <dcterms:modified xsi:type="dcterms:W3CDTF">2016-06-10T13:09:14Z</dcterms:modified>
</cp:coreProperties>
</file>