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60" r:id="rId3"/>
    <p:sldId id="304" r:id="rId4"/>
    <p:sldId id="296" r:id="rId5"/>
    <p:sldId id="306" r:id="rId6"/>
    <p:sldId id="298" r:id="rId7"/>
    <p:sldId id="307" r:id="rId8"/>
    <p:sldId id="308" r:id="rId9"/>
    <p:sldId id="297" r:id="rId10"/>
    <p:sldId id="299" r:id="rId11"/>
    <p:sldId id="300" r:id="rId12"/>
    <p:sldId id="301" r:id="rId13"/>
    <p:sldId id="309" r:id="rId14"/>
    <p:sldId id="310" r:id="rId15"/>
    <p:sldId id="302" r:id="rId16"/>
    <p:sldId id="275" r:id="rId17"/>
  </p:sldIdLst>
  <p:sldSz cx="9144000" cy="5143500" type="screen16x9"/>
  <p:notesSz cx="6858000" cy="9144000"/>
  <p:embeddedFontLst>
    <p:embeddedFont>
      <p:font typeface="Cairo" pitchFamily="2" charset="-78"/>
      <p:regular r:id="rId19"/>
      <p:bold r:id="rId20"/>
    </p:embeddedFont>
    <p:embeddedFont>
      <p:font typeface="Cambria Math" panose="02040503050406030204" pitchFamily="18" charset="0"/>
      <p:regular r:id="rId21"/>
    </p:embeddedFont>
    <p:embeddedFont>
      <p:font typeface="Nunito Light" panose="020F0302020204030204" pitchFamily="34" charset="0"/>
      <p:regular r:id="rId22"/>
      <p:italic r:id="rId23"/>
    </p:embeddedFont>
    <p:embeddedFont>
      <p:font typeface="Space Grotesk" pitchFamily="2" charset="77"/>
      <p:regular r:id="rId24"/>
      <p:bold r:id="rId25"/>
    </p:embeddedFont>
    <p:embeddedFont>
      <p:font typeface="Space Grotesk Medium" pitchFamily="2" charset="77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6BF7EF-F753-483B-886A-4D24F68F30DB}">
  <a:tblStyle styleId="{416BF7EF-F753-483B-886A-4D24F68F30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4BB9B2-8743-4FFE-9D41-A8306761CD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41" d="100"/>
          <a:sy n="141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7833A75-3CAC-D616-7184-15B7DCAC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>
            <a:extLst>
              <a:ext uri="{FF2B5EF4-FFF2-40B4-BE49-F238E27FC236}">
                <a16:creationId xmlns:a16="http://schemas.microsoft.com/office/drawing/2014/main" id="{9A7A9B4E-4368-BC85-1006-1C83BABA8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>
            <a:extLst>
              <a:ext uri="{FF2B5EF4-FFF2-40B4-BE49-F238E27FC236}">
                <a16:creationId xmlns:a16="http://schemas.microsoft.com/office/drawing/2014/main" id="{93DF8234-7271-64FB-FE67-BABA66EF4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EA579BB-84EE-9213-652A-D7CA0CDF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>
            <a:extLst>
              <a:ext uri="{FF2B5EF4-FFF2-40B4-BE49-F238E27FC236}">
                <a16:creationId xmlns:a16="http://schemas.microsoft.com/office/drawing/2014/main" id="{157F38A6-6C02-5AD1-CD71-707336FA7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>
            <a:extLst>
              <a:ext uri="{FF2B5EF4-FFF2-40B4-BE49-F238E27FC236}">
                <a16:creationId xmlns:a16="http://schemas.microsoft.com/office/drawing/2014/main" id="{7119C039-5669-D886-F9A0-A6C8B0F834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93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 b="1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s.columbia.edu/~sedwards/classes/2020/4995-fall/reports/Bellman-Ford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128589" y="2185838"/>
            <a:ext cx="6794856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>
                <a:solidFill>
                  <a:schemeClr val="dk1"/>
                </a:solidFill>
              </a:rPr>
              <a:t>Paralelizacija Bellman-Ford algoritma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216157" y="3832098"/>
            <a:ext cx="4008795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Algoritam za najkraće puteve iz jednog čvora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2F05-D047-A193-79A2-4A75E5B5D9C0}"/>
              </a:ext>
            </a:extLst>
          </p:cNvPr>
          <p:cNvSpPr txBox="1"/>
          <p:nvPr/>
        </p:nvSpPr>
        <p:spPr>
          <a:xfrm>
            <a:off x="128589" y="4456353"/>
            <a:ext cx="7858124" cy="53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Latn-ME" sz="1000" dirty="0">
                <a:solidFill>
                  <a:schemeClr val="tx1">
                    <a:lumMod val="50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Profesor: Dr Igor Jovančević                                               Studentkinje: Dejana Vukčević 1/24 </a:t>
            </a:r>
          </a:p>
          <a:p>
            <a:pPr>
              <a:lnSpc>
                <a:spcPct val="150000"/>
              </a:lnSpc>
            </a:pPr>
            <a:r>
              <a:rPr lang="sr-Latn-ME" sz="1000" dirty="0">
                <a:solidFill>
                  <a:schemeClr val="tx1">
                    <a:lumMod val="50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Predmet: Paralelni algoritmi                                                                           Itana Radičević 8/24   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2563C-60D5-D478-B504-032E1932E111}"/>
              </a:ext>
            </a:extLst>
          </p:cNvPr>
          <p:cNvSpPr txBox="1"/>
          <p:nvPr/>
        </p:nvSpPr>
        <p:spPr>
          <a:xfrm>
            <a:off x="1204111" y="17111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EBB3227-7BC1-CA15-5DB8-3B6B8DBE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>
            <a:extLst>
              <a:ext uri="{FF2B5EF4-FFF2-40B4-BE49-F238E27FC236}">
                <a16:creationId xmlns:a16="http://schemas.microsoft.com/office/drawing/2014/main" id="{757D17A5-89D6-B726-F21B-0FCAA48D24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>
            <a:extLst>
              <a:ext uri="{FF2B5EF4-FFF2-40B4-BE49-F238E27FC236}">
                <a16:creationId xmlns:a16="http://schemas.microsoft.com/office/drawing/2014/main" id="{B1D050EB-739C-76EC-D0A2-0C4535F41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8230" y="2400884"/>
            <a:ext cx="4740949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Rezultati</a:t>
            </a:r>
            <a:br>
              <a:rPr lang="sr-Latn-ME" dirty="0"/>
            </a:br>
            <a:r>
              <a:rPr lang="sr-Latn-ME" dirty="0"/>
              <a:t>eksperimenta</a:t>
            </a:r>
            <a:endParaRPr dirty="0"/>
          </a:p>
        </p:txBody>
      </p:sp>
      <p:sp>
        <p:nvSpPr>
          <p:cNvPr id="294" name="Google Shape;294;p33">
            <a:extLst>
              <a:ext uri="{FF2B5EF4-FFF2-40B4-BE49-F238E27FC236}">
                <a16:creationId xmlns:a16="http://schemas.microsoft.com/office/drawing/2014/main" id="{CE5D8253-1434-307E-6566-1868B79B18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ME" dirty="0"/>
              <a:t>3</a:t>
            </a:r>
            <a:endParaRPr dirty="0"/>
          </a:p>
        </p:txBody>
      </p:sp>
      <p:grpSp>
        <p:nvGrpSpPr>
          <p:cNvPr id="295" name="Google Shape;295;p33">
            <a:extLst>
              <a:ext uri="{FF2B5EF4-FFF2-40B4-BE49-F238E27FC236}">
                <a16:creationId xmlns:a16="http://schemas.microsoft.com/office/drawing/2014/main" id="{F1FC10A3-E634-2EB6-F9C1-ED2EA91D9CCC}"/>
              </a:ext>
            </a:extLst>
          </p:cNvPr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>
              <a:extLst>
                <a:ext uri="{FF2B5EF4-FFF2-40B4-BE49-F238E27FC236}">
                  <a16:creationId xmlns:a16="http://schemas.microsoft.com/office/drawing/2014/main" id="{298BC518-A53F-1688-F3AF-C37DA0AE74EE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>
              <a:extLst>
                <a:ext uri="{FF2B5EF4-FFF2-40B4-BE49-F238E27FC236}">
                  <a16:creationId xmlns:a16="http://schemas.microsoft.com/office/drawing/2014/main" id="{1256809A-1E1E-80B2-CDDA-4111835E9679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317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7F05-9C3D-1866-D4DC-E6EAF6CD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Performanse na grafovima sa </a:t>
            </a:r>
            <a:r>
              <a:rPr lang="sr-Latn-ME" b="1" dirty="0"/>
              <a:t>50</a:t>
            </a:r>
            <a:r>
              <a:rPr lang="sr-Latn-ME" dirty="0"/>
              <a:t> 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0106-71ED-CE0E-878D-D337BC55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0228"/>
            <a:ext cx="7704000" cy="117291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400" dirty="0" err="1"/>
              <a:t>Testiran</a:t>
            </a:r>
            <a:r>
              <a:rPr lang="sr-Latn-ME" sz="1400" dirty="0"/>
              <a:t>o je 50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50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5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b="1" dirty="0"/>
              <a:t> (V1)</a:t>
            </a:r>
            <a:r>
              <a:rPr lang="en-US" sz="1400" dirty="0"/>
              <a:t>: </a:t>
            </a:r>
            <a:r>
              <a:rPr lang="en-US" sz="1400" b="1" dirty="0"/>
              <a:t>0.0275s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V1 </a:t>
            </a:r>
            <a:r>
              <a:rPr lang="en-US" sz="1400" b="1" dirty="0" err="1"/>
              <a:t>na</a:t>
            </a:r>
            <a:r>
              <a:rPr lang="en-US" sz="1400" b="1" dirty="0"/>
              <a:t> 2 </a:t>
            </a:r>
            <a:r>
              <a:rPr lang="en-US" sz="1400" b="1" dirty="0" err="1"/>
              <a:t>jezgra</a:t>
            </a:r>
            <a:r>
              <a:rPr lang="en-US" sz="1400" dirty="0"/>
              <a:t> (1.11x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endParaRPr lang="en-US" dirty="0"/>
          </a:p>
        </p:txBody>
      </p:sp>
      <p:graphicFrame>
        <p:nvGraphicFramePr>
          <p:cNvPr id="5" name="Google Shape;439;p41">
            <a:extLst>
              <a:ext uri="{FF2B5EF4-FFF2-40B4-BE49-F238E27FC236}">
                <a16:creationId xmlns:a16="http://schemas.microsoft.com/office/drawing/2014/main" id="{A7BD009E-2450-3707-89B9-DABF29E8C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768401"/>
              </p:ext>
            </p:extLst>
          </p:nvPr>
        </p:nvGraphicFramePr>
        <p:xfrm>
          <a:off x="720000" y="2571750"/>
          <a:ext cx="7948710" cy="128012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0.0248s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0.0258</a:t>
                      </a:r>
                      <a:r>
                        <a:rPr lang="sr-Latn-ME" sz="1200" dirty="0"/>
                        <a:t>s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0.0327s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0.0293s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0.0272s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4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0.0261s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/>
                        <a:t>0.</a:t>
                      </a:r>
                      <a:r>
                        <a:rPr lang="en-US" sz="1200" dirty="0"/>
                        <a:t>0264s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0.0280s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0.0276s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0.0276s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66FF-9D10-1B0B-B0CF-A598647E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88720" cy="572700"/>
          </a:xfrm>
        </p:spPr>
        <p:txBody>
          <a:bodyPr/>
          <a:lstStyle/>
          <a:p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grafovima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500</a:t>
            </a:r>
            <a:r>
              <a:rPr lang="en-US" dirty="0"/>
              <a:t> </a:t>
            </a:r>
            <a:r>
              <a:rPr lang="sr-Latn-ME" dirty="0"/>
              <a:t>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5F36-9A5F-16FB-CA46-D7A8CB31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80" y="1097848"/>
            <a:ext cx="8671560" cy="10205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r-Latn-ME" sz="1400" dirty="0"/>
              <a:t>Testirano je 20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500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50.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dirty="0"/>
              <a:t>: </a:t>
            </a:r>
            <a:r>
              <a:rPr lang="en-US" sz="1400" b="1" dirty="0"/>
              <a:t>34.487s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V1 </a:t>
            </a:r>
            <a:r>
              <a:rPr lang="en-US" sz="1400" b="1" dirty="0" err="1"/>
              <a:t>na</a:t>
            </a:r>
            <a:r>
              <a:rPr lang="en-US" sz="1400" b="1" dirty="0"/>
              <a:t> 8 </a:t>
            </a:r>
            <a:r>
              <a:rPr lang="en-US" sz="1400" b="1" dirty="0" err="1"/>
              <a:t>jezgara</a:t>
            </a:r>
            <a:r>
              <a:rPr lang="en-US" sz="1400" dirty="0"/>
              <a:t> (5.45x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pPr marL="152400" indent="0">
              <a:buNone/>
            </a:pPr>
            <a:endParaRPr lang="en-US" dirty="0"/>
          </a:p>
        </p:txBody>
      </p:sp>
      <p:graphicFrame>
        <p:nvGraphicFramePr>
          <p:cNvPr id="4" name="Google Shape;439;p41">
            <a:extLst>
              <a:ext uri="{FF2B5EF4-FFF2-40B4-BE49-F238E27FC236}">
                <a16:creationId xmlns:a16="http://schemas.microsoft.com/office/drawing/2014/main" id="{3B964C04-4E50-6F66-01D8-61AF40400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876907"/>
              </p:ext>
            </p:extLst>
          </p:nvPr>
        </p:nvGraphicFramePr>
        <p:xfrm>
          <a:off x="720000" y="2567940"/>
          <a:ext cx="7948710" cy="128012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20.026s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23.080s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25.460s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26.149s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23.687s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21.967s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4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11.096s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12.554s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13.742s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14.097s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12.830s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11.935s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6.326s </a:t>
                      </a:r>
                      <a:endParaRPr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7.746s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8.650s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9.026s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7.493s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7.063s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F3A4B6-8D5D-033A-90CC-0672D9B51688}"/>
              </a:ext>
            </a:extLst>
          </p:cNvPr>
          <p:cNvSpPr txBox="1"/>
          <p:nvPr/>
        </p:nvSpPr>
        <p:spPr>
          <a:xfrm>
            <a:off x="720000" y="4114800"/>
            <a:ext cx="808872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Latn-ME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Zaključak:</a:t>
            </a:r>
            <a:r>
              <a:rPr lang="sr-Latn-ME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sr-Latn-ME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Na manjim garfovima verzija V1 je najbolja jer dodatni slojevi paralelizacije u drugim verzijama uvode preveliki overhead, što smanjuje ubrzanje.</a:t>
            </a:r>
            <a:endParaRPr lang="en-US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237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8E2C-9F5C-8D78-8C19-8443AA80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AAB2-F6BF-818D-3D2A-B25B67D5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88720" cy="572700"/>
          </a:xfrm>
        </p:spPr>
        <p:txBody>
          <a:bodyPr/>
          <a:lstStyle/>
          <a:p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grafovima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1000</a:t>
            </a:r>
            <a:r>
              <a:rPr lang="en-US" dirty="0"/>
              <a:t> </a:t>
            </a:r>
            <a:r>
              <a:rPr lang="sr-Latn-ME" dirty="0"/>
              <a:t>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2F32C-A008-7A46-EC45-D27B56ED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80" y="1414059"/>
            <a:ext cx="8671560" cy="10205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r-Latn-ME" sz="1400" dirty="0"/>
              <a:t>Testirano je 10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1000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100.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dirty="0"/>
              <a:t>: </a:t>
            </a:r>
            <a:r>
              <a:rPr lang="en-US" sz="1400" b="1" dirty="0"/>
              <a:t>340.125s.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V1 </a:t>
            </a:r>
            <a:r>
              <a:rPr lang="en-US" sz="1400" b="1" dirty="0" err="1"/>
              <a:t>na</a:t>
            </a:r>
            <a:r>
              <a:rPr lang="en-US" sz="1400" b="1" dirty="0"/>
              <a:t> 8 </a:t>
            </a:r>
            <a:r>
              <a:rPr lang="en-US" sz="1400" b="1" dirty="0" err="1"/>
              <a:t>jezgara</a:t>
            </a:r>
            <a:r>
              <a:rPr lang="en-US" sz="1400" dirty="0"/>
              <a:t> (6.19x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pPr marL="152400" indent="0">
              <a:buNone/>
            </a:pPr>
            <a:endParaRPr lang="en-US" dirty="0"/>
          </a:p>
        </p:txBody>
      </p:sp>
      <p:graphicFrame>
        <p:nvGraphicFramePr>
          <p:cNvPr id="4" name="Google Shape;439;p41">
            <a:extLst>
              <a:ext uri="{FF2B5EF4-FFF2-40B4-BE49-F238E27FC236}">
                <a16:creationId xmlns:a16="http://schemas.microsoft.com/office/drawing/2014/main" id="{A73566AF-51CF-9937-15EE-5BE325F6C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176348"/>
              </p:ext>
            </p:extLst>
          </p:nvPr>
        </p:nvGraphicFramePr>
        <p:xfrm>
          <a:off x="720000" y="2567940"/>
          <a:ext cx="7948710" cy="128012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182.087s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201.616s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222.537s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230.242s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199.271s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183.265s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4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95.238s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108.844s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117.880s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122.676s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107.271s </a:t>
                      </a:r>
                      <a:r>
                        <a:rPr lang="en-US" sz="1200" dirty="0"/>
                        <a:t>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98.333s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54.976s </a:t>
                      </a:r>
                      <a:endParaRPr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64.715s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70.613s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81.488s</a:t>
                      </a:r>
                      <a:r>
                        <a:rPr lang="en-US" sz="1200" dirty="0"/>
                        <a:t>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62.018s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56.704s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9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B4D5E-7FDD-8BA2-40F0-403D857B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F658-981B-6B4C-7EFB-649336B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88720" cy="572700"/>
          </a:xfrm>
        </p:spPr>
        <p:txBody>
          <a:bodyPr/>
          <a:lstStyle/>
          <a:p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grafovima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2000</a:t>
            </a:r>
            <a:r>
              <a:rPr lang="en-US" dirty="0"/>
              <a:t> </a:t>
            </a:r>
            <a:r>
              <a:rPr lang="sr-Latn-ME" dirty="0"/>
              <a:t>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087F-BDF2-4BB2-190C-8F75E9F3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80" y="1414059"/>
            <a:ext cx="8671560" cy="10205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r-Latn-ME" sz="1400" dirty="0"/>
              <a:t>Testirano je 5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2000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200.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dirty="0"/>
              <a:t>: </a:t>
            </a:r>
            <a:r>
              <a:rPr lang="en-US" sz="1400" b="1" dirty="0"/>
              <a:t>previse </a:t>
            </a:r>
            <a:r>
              <a:rPr lang="en-US" sz="1400" b="1" dirty="0" err="1"/>
              <a:t>vremena</a:t>
            </a:r>
            <a:r>
              <a:rPr lang="en-US" sz="1400" b="1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 ne </a:t>
            </a:r>
            <a:r>
              <a:rPr lang="en-US" sz="1400" b="1" dirty="0" err="1"/>
              <a:t>završi</a:t>
            </a:r>
            <a:endParaRPr lang="en-US" sz="14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V3-vector (8 </a:t>
            </a:r>
            <a:r>
              <a:rPr lang="en-US" sz="1400" b="1" dirty="0" err="1"/>
              <a:t>jezgara</a:t>
            </a:r>
            <a:r>
              <a:rPr lang="en-US" sz="1400" b="1" dirty="0"/>
              <a:t>)  </a:t>
            </a:r>
            <a:r>
              <a:rPr lang="en-US" sz="1400" dirty="0"/>
              <a:t>(1.1x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pPr marL="152400" indent="0">
              <a:buNone/>
            </a:pPr>
            <a:endParaRPr lang="en-US" dirty="0"/>
          </a:p>
        </p:txBody>
      </p:sp>
      <p:graphicFrame>
        <p:nvGraphicFramePr>
          <p:cNvPr id="4" name="Google Shape;439;p41">
            <a:extLst>
              <a:ext uri="{FF2B5EF4-FFF2-40B4-BE49-F238E27FC236}">
                <a16:creationId xmlns:a16="http://schemas.microsoft.com/office/drawing/2014/main" id="{627C26B6-8537-0279-B061-BB39911B3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824153"/>
              </p:ext>
            </p:extLst>
          </p:nvPr>
        </p:nvGraphicFramePr>
        <p:xfrm>
          <a:off x="720000" y="2567940"/>
          <a:ext cx="7948710" cy="64006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580.242s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638.057s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773.990s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711.130s</a:t>
                      </a:r>
                      <a:r>
                        <a:rPr lang="en-US" sz="1200" dirty="0"/>
                        <a:t>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590.045s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531.204s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0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FEF6-BEBD-BEB0-7306-8AF6129C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Uticaj parametra </a:t>
            </a:r>
            <a:r>
              <a:rPr lang="sr-Latn-ME" b="1" dirty="0"/>
              <a:t>depth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3282-A22E-31A7-9CEA-E1FCCC7C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0228"/>
            <a:ext cx="8111580" cy="1401511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400" dirty="0"/>
              <a:t>Depth </a:t>
            </a:r>
            <a:r>
              <a:rPr lang="en-US" sz="1400" dirty="0" err="1"/>
              <a:t>određuje</a:t>
            </a:r>
            <a:r>
              <a:rPr lang="en-US" sz="1400" dirty="0"/>
              <a:t> </a:t>
            </a:r>
            <a:r>
              <a:rPr lang="en-US" sz="1400" dirty="0" err="1"/>
              <a:t>koliko</a:t>
            </a:r>
            <a:r>
              <a:rPr lang="en-US" sz="1400" dirty="0"/>
              <a:t> </a:t>
            </a:r>
            <a:r>
              <a:rPr lang="en-US" sz="1400" dirty="0" err="1"/>
              <a:t>slojeva</a:t>
            </a:r>
            <a:r>
              <a:rPr lang="en-US" sz="1400" dirty="0"/>
              <a:t> </a:t>
            </a:r>
            <a:r>
              <a:rPr lang="en-US" sz="1400" dirty="0" err="1"/>
              <a:t>grafa</a:t>
            </a:r>
            <a:r>
              <a:rPr lang="en-US" sz="1400" dirty="0"/>
              <a:t> se </a:t>
            </a:r>
            <a:r>
              <a:rPr lang="en-US" sz="1400" dirty="0" err="1"/>
              <a:t>obrađuje</a:t>
            </a:r>
            <a:r>
              <a:rPr lang="en-US" sz="1400" dirty="0"/>
              <a:t> </a:t>
            </a:r>
            <a:r>
              <a:rPr lang="en-US" sz="1400" dirty="0" err="1"/>
              <a:t>paralelno</a:t>
            </a:r>
            <a:r>
              <a:rPr lang="en-US" sz="1400" dirty="0"/>
              <a:t> pr</a:t>
            </a:r>
            <a:r>
              <a:rPr lang="sr-Latn-ME" sz="1400" dirty="0"/>
              <a:t>ij</a:t>
            </a:r>
            <a:r>
              <a:rPr lang="en-US" sz="1400" dirty="0"/>
              <a:t>e </a:t>
            </a:r>
            <a:r>
              <a:rPr lang="en-US" sz="1400" dirty="0" err="1"/>
              <a:t>povratka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sekvencijalnu</a:t>
            </a:r>
            <a:r>
              <a:rPr lang="en-US" sz="1400" dirty="0"/>
              <a:t> </a:t>
            </a:r>
            <a:r>
              <a:rPr lang="en-US" sz="1400" dirty="0" err="1"/>
              <a:t>obradu</a:t>
            </a:r>
            <a:r>
              <a:rPr lang="en-US" sz="1400" dirty="0"/>
              <a:t>.</a:t>
            </a:r>
            <a:endParaRPr lang="sr-Latn-ME" sz="1400" dirty="0"/>
          </a:p>
          <a:p>
            <a:pPr marL="152400" indent="0">
              <a:lnSpc>
                <a:spcPct val="150000"/>
              </a:lnSpc>
              <a:buNone/>
            </a:pPr>
            <a:r>
              <a:rPr lang="sr-Latn-ME" sz="1400" dirty="0"/>
              <a:t>Algoritam V3-vector je testiran na dva potpuna grafa sa 1000 čvorova i negativnim ciklusom dužine 100, kao i na dva potpuna grafa sa 2000 čvorova i negativnim ciklusom dužine 200.</a:t>
            </a:r>
          </a:p>
          <a:p>
            <a:pPr>
              <a:lnSpc>
                <a:spcPct val="150000"/>
              </a:lnSpc>
            </a:pPr>
            <a:r>
              <a:rPr lang="sr-Latn-ME" sz="1400" dirty="0"/>
              <a:t>Optimalne vrijednosti:</a:t>
            </a:r>
          </a:p>
          <a:p>
            <a:pPr lvl="1">
              <a:lnSpc>
                <a:spcPct val="150000"/>
              </a:lnSpc>
            </a:pPr>
            <a:r>
              <a:rPr lang="sr-Latn-ME" sz="1400" dirty="0"/>
              <a:t>Za 1000 čvorova najbolje performanse su pri depth = 6</a:t>
            </a:r>
          </a:p>
          <a:p>
            <a:pPr lvl="1">
              <a:lnSpc>
                <a:spcPct val="150000"/>
              </a:lnSpc>
            </a:pPr>
            <a:r>
              <a:rPr lang="sr-Latn-ME" sz="1400" dirty="0"/>
              <a:t>Za 2000 čvorova najbolje performanse su pri depth = 8</a:t>
            </a:r>
          </a:p>
          <a:p>
            <a:endParaRPr lang="en-US" dirty="0"/>
          </a:p>
        </p:txBody>
      </p:sp>
      <p:graphicFrame>
        <p:nvGraphicFramePr>
          <p:cNvPr id="6" name="Google Shape;439;p41">
            <a:extLst>
              <a:ext uri="{FF2B5EF4-FFF2-40B4-BE49-F238E27FC236}">
                <a16:creationId xmlns:a16="http://schemas.microsoft.com/office/drawing/2014/main" id="{566C55A0-5109-AD28-08D5-6FF9C161A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806346"/>
              </p:ext>
            </p:extLst>
          </p:nvPr>
        </p:nvGraphicFramePr>
        <p:xfrm>
          <a:off x="1017180" y="3258036"/>
          <a:ext cx="6813180" cy="96009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Čvor/Dubina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4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6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8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10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1000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62.849s 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58.786s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54.881s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59.448s 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60.205s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2000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589.686s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558.092s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569.507s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543.906s</a:t>
                      </a:r>
                      <a:r>
                        <a:rPr lang="en-US" sz="1200" dirty="0"/>
                        <a:t> </a:t>
                      </a:r>
                      <a:endParaRPr sz="11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618.661s </a:t>
                      </a:r>
                      <a:endParaRPr sz="11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031E0D-1D38-C07A-7DF2-51ABB7ED877B}"/>
              </a:ext>
            </a:extLst>
          </p:cNvPr>
          <p:cNvSpPr txBox="1"/>
          <p:nvPr/>
        </p:nvSpPr>
        <p:spPr>
          <a:xfrm>
            <a:off x="937170" y="4272690"/>
            <a:ext cx="808872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Latn-ME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Zaključak</a:t>
            </a:r>
            <a:r>
              <a:rPr lang="sr-Latn-ME" dirty="0">
                <a:solidFill>
                  <a:schemeClr val="tx1">
                    <a:lumMod val="60000"/>
                    <a:lumOff val="40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: </a:t>
            </a:r>
            <a:r>
              <a:rPr lang="sr-Latn-ME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Ne utiče značajno na performanse jer koraci pronalaženja minimuma zauzimaju mali dio ukupnog vremena. </a:t>
            </a:r>
            <a:endParaRPr lang="en-US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133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713224" y="747263"/>
            <a:ext cx="5817115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Hvala na pažnji!</a:t>
            </a:r>
            <a:endParaRPr dirty="0"/>
          </a:p>
        </p:txBody>
      </p:sp>
      <p:sp>
        <p:nvSpPr>
          <p:cNvPr id="542" name="Google Shape;542;p48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687328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</a:t>
            </a:r>
            <a:r>
              <a:rPr lang="sr-Latn-ME" sz="1800" b="1" dirty="0"/>
              <a:t>a li imate neka pitanja</a:t>
            </a:r>
            <a:r>
              <a:rPr lang="en" sz="1800" b="1" dirty="0"/>
              <a:t>?</a:t>
            </a:r>
            <a:endParaRPr lang="sr-Latn-ME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ME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M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M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b="1" dirty="0"/>
              <a:t>Referenca: </a:t>
            </a:r>
            <a:r>
              <a:rPr lang="en-US" dirty="0">
                <a:hlinkClick r:id="rId4"/>
              </a:rPr>
              <a:t>Microsoft Word - COMS 4995 report.docx</a:t>
            </a:r>
            <a:endParaRPr lang="sr-Latn-ME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Uvod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E7E5-7CE6-1535-0B8C-4220D3DE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3A3C-3898-8E43-37B9-B01BAFF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76594"/>
          </a:xfrm>
        </p:spPr>
        <p:txBody>
          <a:bodyPr/>
          <a:lstStyle/>
          <a:p>
            <a:r>
              <a:rPr lang="sr-Latn-ME" dirty="0"/>
              <a:t>Bellman-Ford Algoritam: detekcija negativnih ciklusa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D433B0-1950-7A54-A5BF-BE1108C4659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678781"/>
                <a:ext cx="8233500" cy="3464719"/>
              </a:xfrm>
            </p:spPr>
            <p:txBody>
              <a:bodyPr/>
              <a:lstStyle/>
              <a:p>
                <a:pPr marL="285750" indent="-285750"/>
                <a:r>
                  <a:rPr lang="en-ME" b="1" dirty="0"/>
                  <a:t>Rješava problem nalaženja najkraćeg puta u težinskom digrafu </a:t>
                </a:r>
              </a:p>
              <a:p>
                <a:pPr marL="0" indent="0">
                  <a:buNone/>
                </a:pPr>
                <a:endParaRPr lang="en-ME" b="1" dirty="0"/>
              </a:p>
              <a:p>
                <a:pPr marL="0" indent="0">
                  <a:buNone/>
                </a:pPr>
                <a:endParaRPr lang="en-ME" b="1" dirty="0"/>
              </a:p>
              <a:p>
                <a:pPr marL="285750" indent="-285750"/>
                <a:r>
                  <a:rPr lang="en-ME" b="1" dirty="0"/>
                  <a:t>Detektuje negativni ciklus u grafu</a:t>
                </a:r>
              </a:p>
              <a:p>
                <a:pPr marL="742950" lvl="1" indent="-285750"/>
                <a:r>
                  <a:rPr lang="en-ME" dirty="0"/>
                  <a:t>Ako postoji negativni ciklus onda nema najjeftinijeg puta</a:t>
                </a:r>
              </a:p>
              <a:p>
                <a:pPr marL="457200" lvl="1" indent="0">
                  <a:buNone/>
                </a:pPr>
                <a:br>
                  <a:rPr lang="en-ME" dirty="0"/>
                </a:br>
                <a:endParaRPr lang="en-ME" dirty="0"/>
              </a:p>
              <a:p>
                <a:pPr marL="285750" indent="-285750"/>
                <a:r>
                  <a:rPr lang="en-ME" b="1" dirty="0"/>
                  <a:t>Vremenska složenost sekvencijalnog Bellman-Ford algoritma  je O(nm)</a:t>
                </a:r>
              </a:p>
              <a:p>
                <a:pPr marL="742950" lvl="1" indent="-285750"/>
                <a:r>
                  <a:rPr lang="en-ME" dirty="0"/>
                  <a:t>Nepotpuni graf – slična vremenska složenost slična Dijkstrinom</a:t>
                </a:r>
              </a:p>
              <a:p>
                <a:pPr marL="742950" lvl="1" indent="-285750"/>
                <a:r>
                  <a:rPr lang="en-ME" dirty="0"/>
                  <a:t>Potpuni graf  ima vremensku složenost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E" dirty="0"/>
                  <a:t> </a:t>
                </a:r>
              </a:p>
              <a:p>
                <a:pPr marL="742950" lvl="1" indent="-285750"/>
                <a:r>
                  <a:rPr lang="en-GB" dirty="0" err="1"/>
                  <a:t>Algoritam</a:t>
                </a:r>
                <a:r>
                  <a:rPr lang="en-GB" dirty="0"/>
                  <a:t> mora da </a:t>
                </a:r>
                <a:r>
                  <a:rPr lang="en-GB" dirty="0" err="1"/>
                  <a:t>pregleda</a:t>
                </a:r>
                <a:r>
                  <a:rPr lang="en-GB" dirty="0"/>
                  <a:t> </a:t>
                </a:r>
                <a:r>
                  <a:rPr lang="en-GB" dirty="0" err="1"/>
                  <a:t>sve</a:t>
                </a:r>
                <a:r>
                  <a:rPr lang="en-GB" dirty="0"/>
                  <a:t> </a:t>
                </a:r>
                <a:r>
                  <a:rPr lang="en-GB" dirty="0" err="1"/>
                  <a:t>grane</a:t>
                </a:r>
                <a:r>
                  <a:rPr lang="en-GB" dirty="0"/>
                  <a:t> u </a:t>
                </a:r>
                <a:r>
                  <a:rPr lang="en-GB" dirty="0" err="1"/>
                  <a:t>grafu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ažurira</a:t>
                </a:r>
                <a:r>
                  <a:rPr lang="en-GB" dirty="0"/>
                  <a:t> </a:t>
                </a:r>
                <a:r>
                  <a:rPr lang="en-GB" dirty="0" err="1"/>
                  <a:t>udaljenosti</a:t>
                </a:r>
                <a:r>
                  <a:rPr lang="en-GB" dirty="0"/>
                  <a:t> od </a:t>
                </a:r>
                <a:r>
                  <a:rPr lang="en-GB" dirty="0" err="1"/>
                  <a:t>početnog</a:t>
                </a:r>
                <a:r>
                  <a:rPr lang="en-GB" dirty="0"/>
                  <a:t> </a:t>
                </a:r>
                <a:r>
                  <a:rPr lang="en-GB" dirty="0" err="1"/>
                  <a:t>čvora</a:t>
                </a:r>
                <a:r>
                  <a:rPr lang="en-GB" dirty="0"/>
                  <a:t> </a:t>
                </a:r>
                <a:r>
                  <a:rPr lang="en-GB" dirty="0" err="1"/>
                  <a:t>prema</a:t>
                </a:r>
                <a:r>
                  <a:rPr lang="en-GB" dirty="0"/>
                  <a:t> </a:t>
                </a:r>
                <a:r>
                  <a:rPr lang="en-GB" dirty="0" err="1"/>
                  <a:t>drugim</a:t>
                </a:r>
                <a:r>
                  <a:rPr lang="en-GB" dirty="0"/>
                  <a:t> </a:t>
                </a:r>
                <a:r>
                  <a:rPr lang="en-GB" dirty="0" err="1"/>
                  <a:t>čvorovima</a:t>
                </a:r>
                <a:endParaRPr lang="en-GB" dirty="0"/>
              </a:p>
              <a:p>
                <a:pPr marL="457200" lvl="1" indent="0">
                  <a:buNone/>
                </a:pPr>
                <a:endParaRPr lang="en-ME" dirty="0"/>
              </a:p>
              <a:p>
                <a:pPr marL="457200" lvl="1" indent="0">
                  <a:buNone/>
                </a:pPr>
                <a:endParaRPr lang="en-ME" dirty="0"/>
              </a:p>
              <a:p>
                <a:pPr marL="285750" indent="-285750"/>
                <a:r>
                  <a:rPr lang="en-ME" b="1" dirty="0"/>
                  <a:t>Sporiji od Dijsktrinog</a:t>
                </a:r>
              </a:p>
              <a:p>
                <a:pPr marL="742950" lvl="1" indent="-285750"/>
                <a:r>
                  <a:rPr lang="en-GB" dirty="0"/>
                  <a:t>Dijkstra je </a:t>
                </a:r>
                <a:r>
                  <a:rPr lang="en-GB" dirty="0" err="1"/>
                  <a:t>efikasniji</a:t>
                </a:r>
                <a:r>
                  <a:rPr lang="en-GB" dirty="0"/>
                  <a:t> u </a:t>
                </a:r>
                <a:r>
                  <a:rPr lang="en-GB" dirty="0" err="1"/>
                  <a:t>slučaju</a:t>
                </a:r>
                <a:r>
                  <a:rPr lang="en-GB" dirty="0"/>
                  <a:t> </a:t>
                </a:r>
                <a:r>
                  <a:rPr lang="en-GB" dirty="0" err="1"/>
                  <a:t>kada</a:t>
                </a:r>
                <a:r>
                  <a:rPr lang="en-GB" dirty="0"/>
                  <a:t> </a:t>
                </a:r>
                <a:r>
                  <a:rPr lang="en-GB" dirty="0" err="1"/>
                  <a:t>nema</a:t>
                </a:r>
                <a:r>
                  <a:rPr lang="en-GB" dirty="0"/>
                  <a:t> </a:t>
                </a:r>
                <a:r>
                  <a:rPr lang="en-GB" dirty="0" err="1"/>
                  <a:t>negativnih</a:t>
                </a:r>
                <a:r>
                  <a:rPr lang="en-GB" dirty="0"/>
                  <a:t> </a:t>
                </a:r>
                <a:r>
                  <a:rPr lang="en-GB" dirty="0" err="1"/>
                  <a:t>težina</a:t>
                </a:r>
                <a:r>
                  <a:rPr lang="en-GB" dirty="0"/>
                  <a:t>, </a:t>
                </a:r>
                <a:r>
                  <a:rPr lang="en-GB" dirty="0" err="1"/>
                  <a:t>ali</a:t>
                </a:r>
                <a:r>
                  <a:rPr lang="en-GB" dirty="0"/>
                  <a:t> Bellman-Ford </a:t>
                </a:r>
                <a:r>
                  <a:rPr lang="en-GB" dirty="0" err="1"/>
                  <a:t>može</a:t>
                </a:r>
                <a:r>
                  <a:rPr lang="en-GB" dirty="0"/>
                  <a:t> da </a:t>
                </a:r>
                <a:r>
                  <a:rPr lang="en-GB" dirty="0" err="1"/>
                  <a:t>detektuje</a:t>
                </a:r>
                <a:r>
                  <a:rPr lang="en-GB" dirty="0"/>
                  <a:t> </a:t>
                </a:r>
                <a:r>
                  <a:rPr lang="en-GB" dirty="0" err="1"/>
                  <a:t>negativne</a:t>
                </a:r>
                <a:r>
                  <a:rPr lang="en-GB" dirty="0"/>
                  <a:t> </a:t>
                </a:r>
                <a:r>
                  <a:rPr lang="en-GB" dirty="0" err="1"/>
                  <a:t>cikluse</a:t>
                </a:r>
                <a:endParaRPr lang="en-M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D433B0-1950-7A54-A5BF-BE1108C4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678781"/>
                <a:ext cx="8233500" cy="34647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4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D74A-6C1F-BCA0-43CD-D5C163C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76594"/>
          </a:xfrm>
        </p:spPr>
        <p:txBody>
          <a:bodyPr/>
          <a:lstStyle/>
          <a:p>
            <a:r>
              <a:rPr lang="sr-Latn-ME" dirty="0"/>
              <a:t>I</a:t>
            </a:r>
            <a:r>
              <a:rPr lang="en-US" dirty="0" err="1"/>
              <a:t>zazovi</a:t>
            </a:r>
            <a:r>
              <a:rPr lang="en-US" dirty="0"/>
              <a:t> </a:t>
            </a:r>
            <a:r>
              <a:rPr lang="en-US" dirty="0" err="1"/>
              <a:t>sekvencijalnog</a:t>
            </a:r>
            <a:r>
              <a:rPr lang="en-US" dirty="0"/>
              <a:t> Bellman-Ford </a:t>
            </a:r>
            <a:r>
              <a:rPr lang="en-US" dirty="0" err="1"/>
              <a:t>algoritma</a:t>
            </a:r>
            <a:r>
              <a:rPr lang="sr-Latn-ME" dirty="0"/>
              <a:t> i paralelizacija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513C-AC76-5DBF-E786-246D2AF1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8750"/>
            <a:ext cx="8233500" cy="3464719"/>
          </a:xfrm>
        </p:spPr>
        <p:txBody>
          <a:bodyPr/>
          <a:lstStyle/>
          <a:p>
            <a:pPr marL="359850" indent="-171450">
              <a:lnSpc>
                <a:spcPct val="150000"/>
              </a:lnSpc>
            </a:pPr>
            <a:r>
              <a:rPr lang="sr-Latn-ME" b="1" dirty="0"/>
              <a:t>   </a:t>
            </a:r>
            <a:r>
              <a:rPr lang="en-US" b="1" dirty="0"/>
              <a:t>Problem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sekvencijalnim</a:t>
            </a:r>
            <a:r>
              <a:rPr lang="en-US" b="1" dirty="0"/>
              <a:t> </a:t>
            </a:r>
            <a:r>
              <a:rPr lang="en-US" b="1" dirty="0" err="1"/>
              <a:t>algoritmom</a:t>
            </a:r>
            <a:r>
              <a:rPr lang="en-US" dirty="0"/>
              <a:t>:</a:t>
            </a:r>
            <a:endParaRPr lang="sr-Latn-ME" dirty="0"/>
          </a:p>
          <a:p>
            <a:pPr marL="817050" lvl="1" indent="-171450">
              <a:lnSpc>
                <a:spcPct val="150000"/>
              </a:lnSpc>
            </a:pPr>
            <a:r>
              <a:rPr lang="sr-Latn-ME" dirty="0"/>
              <a:t>    V</a:t>
            </a:r>
            <a:r>
              <a:rPr lang="en-US" dirty="0" err="1"/>
              <a:t>remensk</a:t>
            </a:r>
            <a:r>
              <a:rPr lang="sr-Latn-ME" dirty="0"/>
              <a:t>a</a:t>
            </a:r>
            <a:r>
              <a:rPr lang="en-US" dirty="0"/>
              <a:t> </a:t>
            </a:r>
            <a:r>
              <a:rPr lang="en-US" dirty="0" err="1"/>
              <a:t>složenost</a:t>
            </a:r>
            <a:r>
              <a:rPr lang="en-US" dirty="0"/>
              <a:t> </a:t>
            </a:r>
            <a:r>
              <a:rPr lang="en-US" b="1" dirty="0"/>
              <a:t>O(</a:t>
            </a:r>
            <a:r>
              <a:rPr lang="en-US" b="1" dirty="0" err="1"/>
              <a:t>n⋅m</a:t>
            </a:r>
            <a:r>
              <a:rPr lang="en-US" b="1" dirty="0"/>
              <a:t>)</a:t>
            </a:r>
            <a:r>
              <a:rPr lang="sr-Latn-ME" dirty="0"/>
              <a:t> gdje je n broj čvorova a m broj grana</a:t>
            </a:r>
          </a:p>
          <a:p>
            <a:pPr marL="817050" lvl="1" indent="-171450">
              <a:lnSpc>
                <a:spcPct val="150000"/>
              </a:lnSpc>
            </a:pPr>
            <a:r>
              <a:rPr lang="sr-Latn-ME" dirty="0"/>
              <a:t>    V</a:t>
            </a:r>
            <a:r>
              <a:rPr lang="en-US" dirty="0" err="1"/>
              <a:t>eoma</a:t>
            </a:r>
            <a:r>
              <a:rPr lang="en-US" dirty="0"/>
              <a:t> </a:t>
            </a:r>
            <a:r>
              <a:rPr lang="en-US" dirty="0" err="1"/>
              <a:t>spor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grafova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hiljadama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en-US" dirty="0"/>
              <a:t>)</a:t>
            </a:r>
            <a:endParaRPr lang="sr-Latn-ME" dirty="0"/>
          </a:p>
          <a:p>
            <a:pPr marL="645600" lvl="1" indent="0">
              <a:lnSpc>
                <a:spcPct val="150000"/>
              </a:lnSpc>
              <a:buNone/>
            </a:pPr>
            <a:endParaRPr lang="sr-Latn-ME" dirty="0"/>
          </a:p>
          <a:p>
            <a:pPr marL="493200">
              <a:lnSpc>
                <a:spcPct val="150000"/>
              </a:lnSpc>
            </a:pPr>
            <a:r>
              <a:rPr lang="en-US" b="1" dirty="0" err="1"/>
              <a:t>Potreba</a:t>
            </a:r>
            <a:r>
              <a:rPr lang="en-US" b="1" dirty="0"/>
              <a:t> za </a:t>
            </a:r>
            <a:r>
              <a:rPr lang="en-US" b="1" dirty="0" err="1"/>
              <a:t>paralelizacijom</a:t>
            </a:r>
            <a:r>
              <a:rPr lang="en-US" dirty="0"/>
              <a:t>: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sr-Latn-ME" dirty="0"/>
              <a:t>Istovremeno 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rastojanja</a:t>
            </a:r>
            <a:r>
              <a:rPr lang="en-US" dirty="0"/>
              <a:t> za </a:t>
            </a:r>
            <a:r>
              <a:rPr lang="en-US" dirty="0" err="1"/>
              <a:t>čvorove</a:t>
            </a:r>
            <a:r>
              <a:rPr lang="en-US" dirty="0"/>
              <a:t> 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en-US" dirty="0" err="1"/>
              <a:t>Paralelni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jezgara</a:t>
            </a:r>
            <a:r>
              <a:rPr lang="en-US" dirty="0"/>
              <a:t> </a:t>
            </a:r>
            <a:r>
              <a:rPr lang="en-US" dirty="0" err="1"/>
              <a:t>računara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simultano</a:t>
            </a:r>
            <a:r>
              <a:rPr lang="en-US" dirty="0"/>
              <a:t> </a:t>
            </a:r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rastojanja</a:t>
            </a:r>
            <a:r>
              <a:rPr lang="en-US" dirty="0"/>
              <a:t> za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sr-Latn-ME" dirty="0"/>
              <a:t> </a:t>
            </a:r>
          </a:p>
          <a:p>
            <a:pPr marL="950400" lvl="1">
              <a:lnSpc>
                <a:spcPct val="150000"/>
              </a:lnSpc>
            </a:pPr>
            <a:r>
              <a:rPr lang="sr-Latn-ME" dirty="0"/>
              <a:t>Ubrzava vrijeme izvršavanja pogotovo za velike grafove</a:t>
            </a:r>
          </a:p>
          <a:p>
            <a:pPr marL="493200">
              <a:lnSpc>
                <a:spcPct val="150000"/>
              </a:lnSpc>
            </a:pPr>
            <a:endParaRPr lang="sr-Latn-ME" dirty="0"/>
          </a:p>
          <a:p>
            <a:pPr marL="493200">
              <a:lnSpc>
                <a:spcPct val="150000"/>
              </a:lnSpc>
            </a:pPr>
            <a:r>
              <a:rPr lang="en-US" b="1" dirty="0" err="1"/>
              <a:t>Detekcija</a:t>
            </a:r>
            <a:r>
              <a:rPr lang="en-US" b="1" dirty="0"/>
              <a:t> </a:t>
            </a:r>
            <a:r>
              <a:rPr lang="en-US" b="1" dirty="0" err="1"/>
              <a:t>negativnih</a:t>
            </a:r>
            <a:r>
              <a:rPr lang="en-US" b="1" dirty="0"/>
              <a:t> </a:t>
            </a:r>
            <a:r>
              <a:rPr lang="en-US" b="1" dirty="0" err="1"/>
              <a:t>ciklusa</a:t>
            </a:r>
            <a:r>
              <a:rPr lang="en-US" dirty="0"/>
              <a:t>: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sr-Latn-ME" dirty="0"/>
              <a:t>P</a:t>
            </a:r>
            <a:r>
              <a:rPr lang="en-US" dirty="0" err="1"/>
              <a:t>oboljšava</a:t>
            </a:r>
            <a:r>
              <a:rPr lang="sr-Latn-ME" dirty="0"/>
              <a:t> se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en-US" dirty="0"/>
              <a:t> u </a:t>
            </a:r>
            <a:r>
              <a:rPr lang="en-US" dirty="0" err="1"/>
              <a:t>detekciji</a:t>
            </a:r>
            <a:r>
              <a:rPr lang="en-US" dirty="0"/>
              <a:t> </a:t>
            </a:r>
            <a:r>
              <a:rPr lang="en-US" dirty="0" err="1"/>
              <a:t>negativnih</a:t>
            </a:r>
            <a:r>
              <a:rPr lang="en-US" dirty="0"/>
              <a:t> </a:t>
            </a:r>
            <a:r>
              <a:rPr lang="en-US" dirty="0" err="1"/>
              <a:t>ciklusa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sr-Latn-ME" dirty="0"/>
              <a:t>V</a:t>
            </a:r>
            <a:r>
              <a:rPr lang="en-US" dirty="0" err="1"/>
              <a:t>ažno</a:t>
            </a:r>
            <a:r>
              <a:rPr lang="en-US" dirty="0"/>
              <a:t> za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arbitraža</a:t>
            </a:r>
            <a:r>
              <a:rPr lang="en-US" dirty="0"/>
              <a:t>, </a:t>
            </a:r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rutiranja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mnogi</a:t>
            </a:r>
            <a:r>
              <a:rPr lang="sr-Latn-ME" dirty="0"/>
              <a:t> drugi</a:t>
            </a:r>
            <a:r>
              <a:rPr lang="en-US" dirty="0"/>
              <a:t> </a:t>
            </a:r>
            <a:r>
              <a:rPr lang="en-US" dirty="0" err="1"/>
              <a:t>optimizacioni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91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BCB12-325E-9EEA-2F30-43072A19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F490-833E-F77A-7CB8-FD0F76A1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76594"/>
          </a:xfrm>
        </p:spPr>
        <p:txBody>
          <a:bodyPr/>
          <a:lstStyle/>
          <a:p>
            <a:r>
              <a:rPr lang="en-US" dirty="0" err="1"/>
              <a:t>Opšti</a:t>
            </a:r>
            <a:r>
              <a:rPr lang="en-US" dirty="0"/>
              <a:t> problem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potproblem</a:t>
            </a:r>
            <a:r>
              <a:rPr lang="en-US" dirty="0"/>
              <a:t> </a:t>
            </a:r>
            <a:r>
              <a:rPr lang="en-US" dirty="0" err="1"/>
              <a:t>traženja</a:t>
            </a:r>
            <a:r>
              <a:rPr lang="en-US" dirty="0"/>
              <a:t> </a:t>
            </a:r>
            <a:r>
              <a:rPr lang="en-US" dirty="0" err="1"/>
              <a:t>najkraćeg</a:t>
            </a:r>
            <a:r>
              <a:rPr lang="en-US" dirty="0"/>
              <a:t> puta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E7AA00-8692-9B7D-BBD4-E6DA4A362C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428750"/>
                <a:ext cx="8233500" cy="3464719"/>
              </a:xfrm>
            </p:spPr>
            <p:txBody>
              <a:bodyPr/>
              <a:lstStyle/>
              <a:p>
                <a:r>
                  <a:rPr lang="en-GB" sz="1400" b="1" dirty="0" err="1"/>
                  <a:t>Potproblem</a:t>
                </a:r>
                <a:r>
                  <a:rPr lang="en-GB" sz="1400" dirty="0"/>
                  <a:t>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𝑠h𝑜𝑟𝑡𝑒𝑠𝑡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𝑢𝑠𝑖𝑛𝑔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𝑚𝑜𝑠𝑡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𝑒𝑑𝑔𝑒𝑠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sz="1400" b="1" dirty="0" err="1"/>
                  <a:t>Opšti</a:t>
                </a:r>
                <a:r>
                  <a:rPr lang="en-GB" sz="1400" b="1" dirty="0"/>
                  <a:t> problem</a:t>
                </a:r>
                <a:r>
                  <a:rPr lang="en-GB" sz="1400" dirty="0"/>
                  <a:t>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=0,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  <m:d>
                                      <m:dPr>
                                        <m:begChr m:val="["/>
                                        <m:endChr m:val="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−1, 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]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sr-Latn-RS" sz="1400" b="0" dirty="0"/>
              </a:p>
              <a:p>
                <a:endParaRPr lang="sr-Latn-RS" sz="1400" b="0" dirty="0"/>
              </a:p>
              <a:p>
                <a:r>
                  <a:rPr lang="en-US" sz="1400" dirty="0"/>
                  <a:t>Ovaj </a:t>
                </a:r>
                <a:r>
                  <a:rPr lang="en-US" sz="1400" dirty="0" err="1"/>
                  <a:t>algoritam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principu</a:t>
                </a:r>
                <a:r>
                  <a:rPr lang="en-US" sz="1400" dirty="0"/>
                  <a:t> </a:t>
                </a:r>
                <a:r>
                  <a:rPr lang="en-US" sz="1400" b="1" dirty="0" err="1"/>
                  <a:t>relaksacije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ivica</a:t>
                </a:r>
                <a:endParaRPr lang="en-US" sz="1400" b="1" dirty="0"/>
              </a:p>
              <a:p>
                <a:pPr lvl="1"/>
                <a:r>
                  <a:rPr lang="en-US" sz="1400" dirty="0" err="1"/>
                  <a:t>Osnovna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operacija</a:t>
                </a:r>
                <a:r>
                  <a:rPr lang="en-US" sz="1400" dirty="0"/>
                  <a:t> u Bellman-Ford </a:t>
                </a:r>
                <a:r>
                  <a:rPr lang="en-US" sz="1400" dirty="0" err="1"/>
                  <a:t>algoritmu</a:t>
                </a:r>
                <a:endParaRPr lang="en-US" sz="1400" dirty="0"/>
              </a:p>
              <a:p>
                <a:pPr lvl="1"/>
                <a:r>
                  <a:rPr lang="en-US" sz="1400" dirty="0"/>
                  <a:t>Radi </a:t>
                </a:r>
                <a:r>
                  <a:rPr lang="en-US" sz="1400" dirty="0" err="1"/>
                  <a:t>koristeći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rekurziju</a:t>
                </a:r>
                <a:r>
                  <a:rPr lang="en-US" sz="1400" dirty="0"/>
                  <a:t> </a:t>
                </a:r>
              </a:p>
              <a:p>
                <a:pPr lvl="1"/>
                <a:endParaRPr lang="en-US" sz="1400" dirty="0"/>
              </a:p>
              <a:p>
                <a:r>
                  <a:rPr lang="en-US" sz="1400" dirty="0"/>
                  <a:t>Da bi </a:t>
                </a:r>
                <a:r>
                  <a:rPr lang="en-US" sz="1400" dirty="0" err="1"/>
                  <a:t>detektovao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negativni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ciklus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algoritam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izvodi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dodatnu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relaksaciju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nakon</a:t>
                </a:r>
                <a:r>
                  <a:rPr lang="en-US" sz="1400" dirty="0"/>
                  <a:t> n – 1 </a:t>
                </a:r>
                <a:r>
                  <a:rPr lang="en-US" sz="1400" dirty="0" err="1"/>
                  <a:t>izvedenih</a:t>
                </a:r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 err="1"/>
                  <a:t>Negativni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ciklus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postoji</a:t>
                </a:r>
                <a:r>
                  <a:rPr lang="en-US" sz="1400" dirty="0"/>
                  <a:t> u </a:t>
                </a:r>
                <a:r>
                  <a:rPr lang="en-US" sz="1400" dirty="0" err="1"/>
                  <a:t>grafu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ako</a:t>
                </a:r>
                <a:r>
                  <a:rPr lang="en-US" sz="1400" dirty="0"/>
                  <a:t> je </a:t>
                </a:r>
                <a:r>
                  <a:rPr lang="en-US" sz="1400" dirty="0" err="1"/>
                  <a:t>pronađeno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manje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rastojanje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izmmeđu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izvornog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čvora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konačnog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čvora</a:t>
                </a:r>
                <a:r>
                  <a:rPr lang="en-US" sz="1400" dirty="0"/>
                  <a:t> u </a:t>
                </a:r>
                <a:r>
                  <a:rPr lang="en-US" sz="1400" dirty="0" err="1"/>
                  <a:t>dodatnoj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relaksaciji</a:t>
                </a:r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E7AA00-8692-9B7D-BBD4-E6DA4A362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428750"/>
                <a:ext cx="8233500" cy="3464719"/>
              </a:xfrm>
              <a:blipFill>
                <a:blip r:embed="rId2"/>
                <a:stretch>
                  <a:fillRect t="-45255" b="-8394"/>
                </a:stretch>
              </a:blipFill>
            </p:spPr>
            <p:txBody>
              <a:bodyPr/>
              <a:lstStyle/>
              <a:p>
                <a:r>
                  <a:rPr lang="en-M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12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133F098-C31B-1F3C-E112-ADAC3C24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>
            <a:extLst>
              <a:ext uri="{FF2B5EF4-FFF2-40B4-BE49-F238E27FC236}">
                <a16:creationId xmlns:a16="http://schemas.microsoft.com/office/drawing/2014/main" id="{53A2E8DD-F26E-2BCB-5EC8-3095F6007D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>
            <a:extLst>
              <a:ext uri="{FF2B5EF4-FFF2-40B4-BE49-F238E27FC236}">
                <a16:creationId xmlns:a16="http://schemas.microsoft.com/office/drawing/2014/main" id="{0EF108BF-1C73-3DB4-B213-82B3FEA4D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8230" y="2400884"/>
            <a:ext cx="4740949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Paralelna implementacija</a:t>
            </a:r>
            <a:endParaRPr dirty="0"/>
          </a:p>
        </p:txBody>
      </p:sp>
      <p:sp>
        <p:nvSpPr>
          <p:cNvPr id="294" name="Google Shape;294;p33">
            <a:extLst>
              <a:ext uri="{FF2B5EF4-FFF2-40B4-BE49-F238E27FC236}">
                <a16:creationId xmlns:a16="http://schemas.microsoft.com/office/drawing/2014/main" id="{1806CCEF-783C-A173-4F90-FB68B4F7C8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ME" dirty="0"/>
              <a:t>2</a:t>
            </a:r>
            <a:endParaRPr dirty="0"/>
          </a:p>
        </p:txBody>
      </p:sp>
      <p:grpSp>
        <p:nvGrpSpPr>
          <p:cNvPr id="295" name="Google Shape;295;p33">
            <a:extLst>
              <a:ext uri="{FF2B5EF4-FFF2-40B4-BE49-F238E27FC236}">
                <a16:creationId xmlns:a16="http://schemas.microsoft.com/office/drawing/2014/main" id="{6348FB79-ADE0-97E1-F433-E7F86EB04B7E}"/>
              </a:ext>
            </a:extLst>
          </p:cNvPr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>
              <a:extLst>
                <a:ext uri="{FF2B5EF4-FFF2-40B4-BE49-F238E27FC236}">
                  <a16:creationId xmlns:a16="http://schemas.microsoft.com/office/drawing/2014/main" id="{F9566D49-7AF1-1100-B970-56B0808B0E41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>
              <a:extLst>
                <a:ext uri="{FF2B5EF4-FFF2-40B4-BE49-F238E27FC236}">
                  <a16:creationId xmlns:a16="http://schemas.microsoft.com/office/drawing/2014/main" id="{4BD75B10-F265-1E7F-EDC6-3FBA11E1B898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AF88-47DE-27AF-D9A4-FDF93C6B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928B-9586-B511-7579-88D7C8EB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696" y="538812"/>
            <a:ext cx="8233500" cy="3464719"/>
          </a:xfrm>
        </p:spPr>
        <p:txBody>
          <a:bodyPr/>
          <a:lstStyle/>
          <a:p>
            <a:r>
              <a:rPr lang="en-US" sz="1400" dirty="0"/>
              <a:t>6 </a:t>
            </a:r>
            <a:r>
              <a:rPr lang="en-US" sz="1400" dirty="0" err="1"/>
              <a:t>različitih</a:t>
            </a:r>
            <a:r>
              <a:rPr lang="en-US" sz="1400" dirty="0"/>
              <a:t> </a:t>
            </a:r>
            <a:r>
              <a:rPr lang="en-US" sz="1400" dirty="0" err="1"/>
              <a:t>verzija</a:t>
            </a:r>
            <a:r>
              <a:rPr lang="en-US" sz="1400" dirty="0"/>
              <a:t> </a:t>
            </a:r>
            <a:r>
              <a:rPr lang="en-US" sz="1400" dirty="0" err="1"/>
              <a:t>paralelnog</a:t>
            </a:r>
            <a:r>
              <a:rPr lang="en-US" sz="1400" dirty="0"/>
              <a:t> Bellman-Ford </a:t>
            </a:r>
            <a:r>
              <a:rPr lang="en-US" sz="1400" dirty="0" err="1"/>
              <a:t>algoritma</a:t>
            </a:r>
            <a:endParaRPr lang="en-US" sz="1400" dirty="0"/>
          </a:p>
          <a:p>
            <a:r>
              <a:rPr lang="en-US" sz="1400" dirty="0"/>
              <a:t>Prva </a:t>
            </a:r>
            <a:r>
              <a:rPr lang="en-US" sz="1400" dirty="0" err="1"/>
              <a:t>verzija</a:t>
            </a:r>
            <a:r>
              <a:rPr lang="en-US" sz="1400" dirty="0"/>
              <a:t> (V1) </a:t>
            </a:r>
            <a:r>
              <a:rPr lang="en-US" sz="1400" dirty="0" err="1"/>
              <a:t>koristi</a:t>
            </a:r>
            <a:r>
              <a:rPr lang="en-US" sz="1400" dirty="0"/>
              <a:t> </a:t>
            </a:r>
            <a:r>
              <a:rPr lang="en-US" sz="1400" dirty="0" err="1"/>
              <a:t>jedan</a:t>
            </a:r>
            <a:r>
              <a:rPr lang="en-US" sz="1400" dirty="0"/>
              <a:t> </a:t>
            </a:r>
            <a:r>
              <a:rPr lang="en-US" sz="1400" dirty="0" err="1"/>
              <a:t>nivo</a:t>
            </a:r>
            <a:r>
              <a:rPr lang="en-US" sz="1400" dirty="0"/>
              <a:t> </a:t>
            </a:r>
            <a:r>
              <a:rPr lang="en-US" sz="1400" dirty="0" err="1"/>
              <a:t>paralelizacije</a:t>
            </a:r>
            <a:r>
              <a:rPr lang="en-US" sz="1400" dirty="0"/>
              <a:t>, </a:t>
            </a:r>
            <a:r>
              <a:rPr lang="en-US" sz="1400" dirty="0" err="1"/>
              <a:t>dok</a:t>
            </a:r>
            <a:r>
              <a:rPr lang="en-US" sz="1400" dirty="0"/>
              <a:t> </a:t>
            </a:r>
            <a:r>
              <a:rPr lang="en-US" sz="1400" dirty="0" err="1"/>
              <a:t>drugih</a:t>
            </a:r>
            <a:r>
              <a:rPr lang="en-US" sz="1400" dirty="0"/>
              <a:t> 5 </a:t>
            </a:r>
            <a:r>
              <a:rPr lang="en-US" sz="1400" dirty="0" err="1"/>
              <a:t>verzija</a:t>
            </a:r>
            <a:r>
              <a:rPr lang="en-US" sz="1400" dirty="0"/>
              <a:t> </a:t>
            </a:r>
            <a:r>
              <a:rPr lang="en-US" sz="1400" dirty="0" err="1"/>
              <a:t>koristi</a:t>
            </a:r>
            <a:r>
              <a:rPr lang="en-US" sz="1400" dirty="0"/>
              <a:t> 2 </a:t>
            </a:r>
            <a:r>
              <a:rPr lang="en-US" sz="1400" dirty="0" err="1"/>
              <a:t>nivoa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778E39-A095-95BF-92FE-9A17F24D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39969"/>
            <a:ext cx="7704000" cy="572700"/>
          </a:xfrm>
        </p:spPr>
        <p:txBody>
          <a:bodyPr/>
          <a:lstStyle/>
          <a:p>
            <a:r>
              <a:rPr lang="en-ME" dirty="0"/>
              <a:t>  V1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40000D-0B35-3FA5-214C-74BEF1DC3282}"/>
              </a:ext>
            </a:extLst>
          </p:cNvPr>
          <p:cNvSpPr txBox="1">
            <a:spLocks/>
          </p:cNvSpPr>
          <p:nvPr/>
        </p:nvSpPr>
        <p:spPr>
          <a:xfrm>
            <a:off x="573696" y="1834212"/>
            <a:ext cx="8233500" cy="346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 lang="en-US" sz="1400" dirty="0"/>
          </a:p>
        </p:txBody>
      </p:sp>
      <p:pic>
        <p:nvPicPr>
          <p:cNvPr id="8" name="Picture 7" descr="A computer code with text&#10;&#10;AI-generated content may be incorrect.">
            <a:extLst>
              <a:ext uri="{FF2B5EF4-FFF2-40B4-BE49-F238E27FC236}">
                <a16:creationId xmlns:a16="http://schemas.microsoft.com/office/drawing/2014/main" id="{57577700-6728-9D1C-B971-804B28B0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6" y="1712669"/>
            <a:ext cx="3710650" cy="28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0DC-8165-6E73-D1C1-BE8212B0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V2, V2-list, V2-vector</a:t>
            </a:r>
            <a:endParaRPr lang="en-M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445D5-C0D0-4728-63F7-C93A697ED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E" sz="1400" dirty="0"/>
              <a:t>Koriste dva nivoa paralelizacije </a:t>
            </a:r>
          </a:p>
        </p:txBody>
      </p: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97E7C7E0-EBE1-1E98-C7B7-3281BD92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3" y="1511333"/>
            <a:ext cx="4582040" cy="30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DB8-49A9-82BE-79AF-366EFF64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V3-list </a:t>
            </a:r>
            <a:r>
              <a:rPr lang="en-US" dirty="0" err="1"/>
              <a:t>i</a:t>
            </a:r>
            <a:r>
              <a:rPr lang="en-US" dirty="0"/>
              <a:t> V3-vector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18DA-0F9B-1FC8-C480-27DA06F7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0228"/>
            <a:ext cx="7704000" cy="639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Ove </a:t>
            </a:r>
            <a:r>
              <a:rPr lang="en-US" sz="1400" dirty="0" err="1"/>
              <a:t>verzije</a:t>
            </a:r>
            <a:r>
              <a:rPr lang="en-US" sz="1400" dirty="0"/>
              <a:t> </a:t>
            </a:r>
            <a:r>
              <a:rPr lang="en-US" sz="1400" dirty="0" err="1"/>
              <a:t>donose</a:t>
            </a:r>
            <a:r>
              <a:rPr lang="en-US" sz="1400" dirty="0"/>
              <a:t> </a:t>
            </a:r>
            <a:r>
              <a:rPr lang="en-US" sz="1400" b="1" dirty="0" err="1"/>
              <a:t>dva</a:t>
            </a:r>
            <a:r>
              <a:rPr lang="en-US" sz="1400" b="1" dirty="0"/>
              <a:t> </a:t>
            </a:r>
            <a:r>
              <a:rPr lang="en-US" sz="1400" b="1" dirty="0" err="1"/>
              <a:t>nivoa</a:t>
            </a:r>
            <a:r>
              <a:rPr lang="en-US" sz="1400" b="1" dirty="0"/>
              <a:t> </a:t>
            </a:r>
            <a:r>
              <a:rPr lang="en-US" sz="1400" b="1" dirty="0" err="1"/>
              <a:t>paralelizacije</a:t>
            </a:r>
            <a:r>
              <a:rPr lang="en-US" sz="1400" dirty="0"/>
              <a:t>, </a:t>
            </a:r>
            <a:r>
              <a:rPr lang="en-US" sz="1400" dirty="0" err="1"/>
              <a:t>omogućavajući</a:t>
            </a:r>
            <a:r>
              <a:rPr lang="en-US" sz="1400" dirty="0"/>
              <a:t> </a:t>
            </a:r>
            <a:r>
              <a:rPr lang="en-US" sz="1400" dirty="0" err="1"/>
              <a:t>paralelno</a:t>
            </a:r>
            <a:r>
              <a:rPr lang="en-US" sz="1400" dirty="0"/>
              <a:t> </a:t>
            </a:r>
            <a:r>
              <a:rPr lang="en-US" sz="1400" dirty="0" err="1"/>
              <a:t>ažuriranje</a:t>
            </a:r>
            <a:r>
              <a:rPr lang="sr-Latn-ME" sz="1400" dirty="0"/>
              <a:t> rastojanja</a:t>
            </a:r>
            <a:r>
              <a:rPr lang="en-US" sz="1400" dirty="0"/>
              <a:t> </a:t>
            </a:r>
            <a:r>
              <a:rPr lang="en-US" sz="1400" dirty="0" err="1"/>
              <a:t>svih</a:t>
            </a:r>
            <a:r>
              <a:rPr lang="en-US" sz="1400" dirty="0"/>
              <a:t>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istovremeno</a:t>
            </a:r>
            <a:r>
              <a:rPr lang="en-US" sz="1400" dirty="0"/>
              <a:t> </a:t>
            </a:r>
            <a:r>
              <a:rPr lang="en-US" sz="1400" dirty="0" err="1"/>
              <a:t>pronalaženje</a:t>
            </a:r>
            <a:r>
              <a:rPr lang="en-US" sz="1400" dirty="0"/>
              <a:t> </a:t>
            </a:r>
            <a:r>
              <a:rPr lang="en-US" sz="1400" dirty="0" err="1"/>
              <a:t>minimuma</a:t>
            </a:r>
            <a:r>
              <a:rPr lang="en-US" sz="1400" dirty="0"/>
              <a:t>, </a:t>
            </a:r>
            <a:r>
              <a:rPr lang="en-US" sz="1400" dirty="0" err="1"/>
              <a:t>što</a:t>
            </a:r>
            <a:r>
              <a:rPr lang="en-US" sz="1400" dirty="0"/>
              <a:t> </a:t>
            </a:r>
            <a:r>
              <a:rPr lang="en-US" sz="1400" dirty="0" err="1"/>
              <a:t>čini</a:t>
            </a:r>
            <a:r>
              <a:rPr lang="en-US" sz="1400" dirty="0"/>
              <a:t> </a:t>
            </a:r>
            <a:r>
              <a:rPr lang="en-US" sz="1400" dirty="0" err="1"/>
              <a:t>ov</a:t>
            </a:r>
            <a:r>
              <a:rPr lang="sr-Latn-ME" sz="1400" dirty="0"/>
              <a:t>e</a:t>
            </a:r>
            <a:r>
              <a:rPr lang="en-US" sz="1400" dirty="0"/>
              <a:t> </a:t>
            </a:r>
            <a:r>
              <a:rPr lang="en-US" sz="1400" dirty="0" err="1"/>
              <a:t>verzije</a:t>
            </a:r>
            <a:r>
              <a:rPr lang="en-US" sz="1400" dirty="0"/>
              <a:t> </a:t>
            </a:r>
            <a:r>
              <a:rPr lang="en-US" sz="1400" dirty="0" err="1"/>
              <a:t>bržim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efikasnijim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9849E-EE37-2299-F0CA-59F6C293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63" y="1934673"/>
            <a:ext cx="4566797" cy="27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0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805</Words>
  <Application>Microsoft Macintosh PowerPoint</Application>
  <PresentationFormat>On-screen Show (16:9)</PresentationFormat>
  <Paragraphs>202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Cambria Math</vt:lpstr>
      <vt:lpstr>Nunito Light</vt:lpstr>
      <vt:lpstr>Space Grotesk Medium</vt:lpstr>
      <vt:lpstr>Space Grotesk</vt:lpstr>
      <vt:lpstr>Arial</vt:lpstr>
      <vt:lpstr>Cairo</vt:lpstr>
      <vt:lpstr>Data Migration Project Proposal by Slidesgo</vt:lpstr>
      <vt:lpstr>Paralelizacija Bellman-Ford algoritma</vt:lpstr>
      <vt:lpstr>Uvod</vt:lpstr>
      <vt:lpstr>Bellman-Ford Algoritam: detekcija negativnih ciklusa</vt:lpstr>
      <vt:lpstr>Izazovi sekvencijalnog Bellman-Ford algoritma i paralelizacija</vt:lpstr>
      <vt:lpstr>Opšti problem i potproblem traženja najkraćeg puta</vt:lpstr>
      <vt:lpstr>Paralelna implementacija</vt:lpstr>
      <vt:lpstr>  V1</vt:lpstr>
      <vt:lpstr>V2, V2-list, V2-vector</vt:lpstr>
      <vt:lpstr>V3-list i V3-vector</vt:lpstr>
      <vt:lpstr>Rezultati eksperimenta</vt:lpstr>
      <vt:lpstr>Performanse na grafovima sa 50 čvorova</vt:lpstr>
      <vt:lpstr>Performanse na grafovima sa 500 čvorova</vt:lpstr>
      <vt:lpstr>Performanse na grafovima sa 1000 čvorova</vt:lpstr>
      <vt:lpstr>Performanse na grafovima sa 2000 čvorova</vt:lpstr>
      <vt:lpstr>Uticaj parametra depth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Dejana Vukcevic</cp:lastModifiedBy>
  <cp:revision>7</cp:revision>
  <dcterms:modified xsi:type="dcterms:W3CDTF">2025-03-23T10:21:24Z</dcterms:modified>
</cp:coreProperties>
</file>