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259" r:id="rId4"/>
    <p:sldId id="260" r:id="rId5"/>
    <p:sldId id="262" r:id="rId6"/>
    <p:sldId id="263" r:id="rId7"/>
    <p:sldId id="264" r:id="rId8"/>
    <p:sldId id="265" r:id="rId9"/>
    <p:sldId id="266" r:id="rId10"/>
    <p:sldId id="268" r:id="rId11"/>
    <p:sldId id="269" r:id="rId12"/>
    <p:sldId id="258" r:id="rId13"/>
    <p:sldId id="270" r:id="rId14"/>
    <p:sldId id="271" r:id="rId15"/>
    <p:sldId id="272" r:id="rId16"/>
    <p:sldId id="274" r:id="rId17"/>
    <p:sldId id="275" r:id="rId18"/>
    <p:sldId id="276" r:id="rId19"/>
    <p:sldId id="278" r:id="rId20"/>
    <p:sldId id="280" r:id="rId21"/>
    <p:sldId id="281" r:id="rId22"/>
    <p:sldId id="282" r:id="rId23"/>
    <p:sldId id="283" r:id="rId24"/>
    <p:sldId id="284" r:id="rId25"/>
    <p:sldId id="285" r:id="rId26"/>
    <p:sldId id="286" r:id="rId27"/>
    <p:sldId id="287" r:id="rId28"/>
    <p:sldId id="279" r:id="rId29"/>
    <p:sldId id="288" r:id="rId30"/>
    <p:sldId id="289" r:id="rId31"/>
    <p:sldId id="290" r:id="rId32"/>
    <p:sldId id="294" r:id="rId33"/>
    <p:sldId id="291"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1270" y="0"/>
            <a:ext cx="12191365" cy="93853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KCA_UNIVERSITY_LOGO-removebg-preview"/>
          <p:cNvPicPr>
            <a:picLocks noChangeAspect="1"/>
          </p:cNvPicPr>
          <p:nvPr/>
        </p:nvPicPr>
        <p:blipFill>
          <a:blip r:embed="rId1"/>
          <a:stretch>
            <a:fillRect/>
          </a:stretch>
        </p:blipFill>
        <p:spPr>
          <a:xfrm>
            <a:off x="5387975" y="157480"/>
            <a:ext cx="1416685" cy="1416685"/>
          </a:xfrm>
          <a:prstGeom prst="rect">
            <a:avLst/>
          </a:prstGeom>
        </p:spPr>
      </p:pic>
      <p:sp>
        <p:nvSpPr>
          <p:cNvPr id="6" name="Text Box 5"/>
          <p:cNvSpPr txBox="1"/>
          <p:nvPr/>
        </p:nvSpPr>
        <p:spPr>
          <a:xfrm>
            <a:off x="4000500" y="1690370"/>
            <a:ext cx="4192270" cy="460375"/>
          </a:xfrm>
          <a:prstGeom prst="rect">
            <a:avLst/>
          </a:prstGeom>
          <a:noFill/>
        </p:spPr>
        <p:txBody>
          <a:bodyPr wrap="square" rtlCol="0" anchor="t">
            <a:spAutoFit/>
          </a:bodyPr>
          <a:p>
            <a:r>
              <a:rPr lang="en-US" sz="2400">
                <a:solidFill>
                  <a:schemeClr val="accent5">
                    <a:lumMod val="50000"/>
                  </a:schemeClr>
                </a:solidFill>
                <a:latin typeface="Aileron Bold" panose="00000800000000000000" charset="0"/>
                <a:cs typeface="Aileron Bold" panose="00000800000000000000" charset="0"/>
              </a:rPr>
              <a:t>SCHOOL OF </a:t>
            </a:r>
            <a:r>
              <a:rPr lang="en-US" sz="2400" b="1">
                <a:solidFill>
                  <a:schemeClr val="accent5">
                    <a:lumMod val="50000"/>
                  </a:schemeClr>
                </a:solidFill>
                <a:latin typeface="Aileron Bold" panose="00000800000000000000" charset="0"/>
                <a:cs typeface="Aileron Bold" panose="00000800000000000000" charset="0"/>
              </a:rPr>
              <a:t>TECHNOLOGY</a:t>
            </a:r>
            <a:endParaRPr lang="en-US" sz="2400" b="1">
              <a:solidFill>
                <a:schemeClr val="accent5">
                  <a:lumMod val="50000"/>
                </a:schemeClr>
              </a:solidFill>
              <a:latin typeface="Aileron Bold" panose="00000800000000000000" charset="0"/>
              <a:cs typeface="Aileron Bold" panose="00000800000000000000" charset="0"/>
            </a:endParaRPr>
          </a:p>
        </p:txBody>
      </p:sp>
      <p:sp>
        <p:nvSpPr>
          <p:cNvPr id="7" name="Text Box 6"/>
          <p:cNvSpPr txBox="1"/>
          <p:nvPr/>
        </p:nvSpPr>
        <p:spPr>
          <a:xfrm>
            <a:off x="4068445" y="2491105"/>
            <a:ext cx="4057015" cy="553085"/>
          </a:xfrm>
          <a:prstGeom prst="rect">
            <a:avLst/>
          </a:prstGeom>
          <a:noFill/>
        </p:spPr>
        <p:txBody>
          <a:bodyPr wrap="square" rtlCol="0" anchor="t">
            <a:spAutoFit/>
          </a:bodyPr>
          <a:p>
            <a:r>
              <a:rPr lang="en-US" sz="3000">
                <a:solidFill>
                  <a:schemeClr val="tx1"/>
                </a:solidFill>
                <a:latin typeface="Aileron Bold" panose="00000800000000000000" charset="0"/>
                <a:cs typeface="Aileron Bold" panose="00000800000000000000" charset="0"/>
              </a:rPr>
              <a:t>PROJECT PROPOSAL</a:t>
            </a:r>
            <a:endParaRPr lang="en-US" sz="3000" b="1">
              <a:solidFill>
                <a:schemeClr val="tx1"/>
              </a:solidFill>
              <a:latin typeface="Aileron Bold" panose="00000800000000000000" charset="0"/>
              <a:cs typeface="Aileron Bold" panose="00000800000000000000" charset="0"/>
            </a:endParaRPr>
          </a:p>
        </p:txBody>
      </p:sp>
      <p:sp>
        <p:nvSpPr>
          <p:cNvPr id="8" name="Text Box 7"/>
          <p:cNvSpPr txBox="1"/>
          <p:nvPr/>
        </p:nvSpPr>
        <p:spPr>
          <a:xfrm>
            <a:off x="569595" y="3488690"/>
            <a:ext cx="10639425" cy="953135"/>
          </a:xfrm>
          <a:prstGeom prst="rect">
            <a:avLst/>
          </a:prstGeom>
          <a:noFill/>
        </p:spPr>
        <p:txBody>
          <a:bodyPr wrap="square" rtlCol="0" anchor="t">
            <a:spAutoFit/>
          </a:bodyPr>
          <a:p>
            <a:pPr algn="ctr"/>
            <a:r>
              <a:rPr lang="en-US" sz="2800" b="1">
                <a:latin typeface="Arial" panose="020B0604020202020204" pitchFamily="34" charset="0"/>
                <a:cs typeface="Arial" panose="020B0604020202020204" pitchFamily="34" charset="0"/>
              </a:rPr>
              <a:t>TITLE</a:t>
            </a:r>
            <a:r>
              <a:rPr lang="en-US" sz="2800">
                <a:latin typeface="Arial" panose="020B0604020202020204" pitchFamily="34" charset="0"/>
                <a:cs typeface="Arial" panose="020B0604020202020204" pitchFamily="34" charset="0"/>
              </a:rPr>
              <a:t>: ST. JOSEPH MISSION HOSPITAL-MIGORI PATIENTS RECORD MANAGEMENT SYSTEM</a:t>
            </a:r>
            <a:endParaRPr lang="en-US" sz="2800">
              <a:latin typeface="Arial" panose="020B0604020202020204" pitchFamily="34" charset="0"/>
              <a:cs typeface="Arial" panose="020B0604020202020204" pitchFamily="34" charset="0"/>
            </a:endParaRPr>
          </a:p>
        </p:txBody>
      </p:sp>
      <p:sp>
        <p:nvSpPr>
          <p:cNvPr id="9" name="Text Box 8"/>
          <p:cNvSpPr txBox="1"/>
          <p:nvPr/>
        </p:nvSpPr>
        <p:spPr>
          <a:xfrm>
            <a:off x="935355" y="4596765"/>
            <a:ext cx="4730750" cy="429895"/>
          </a:xfrm>
          <a:prstGeom prst="rect">
            <a:avLst/>
          </a:prstGeom>
          <a:noFill/>
        </p:spPr>
        <p:txBody>
          <a:bodyPr wrap="square" rtlCol="0" anchor="t">
            <a:spAutoFit/>
          </a:bodyPr>
          <a:p>
            <a:r>
              <a:rPr lang="en-US" sz="2200" b="1"/>
              <a:t>NAME:</a:t>
            </a:r>
            <a:r>
              <a:rPr lang="en-US" sz="2200"/>
              <a:t> MAGIGE DEJAN ROBI</a:t>
            </a:r>
            <a:endParaRPr lang="en-US" sz="2200"/>
          </a:p>
        </p:txBody>
      </p:sp>
      <p:sp>
        <p:nvSpPr>
          <p:cNvPr id="10" name="Text Box 9"/>
          <p:cNvSpPr txBox="1"/>
          <p:nvPr/>
        </p:nvSpPr>
        <p:spPr>
          <a:xfrm>
            <a:off x="935355" y="5006975"/>
            <a:ext cx="4730750" cy="429895"/>
          </a:xfrm>
          <a:prstGeom prst="rect">
            <a:avLst/>
          </a:prstGeom>
          <a:noFill/>
        </p:spPr>
        <p:txBody>
          <a:bodyPr wrap="square" rtlCol="0" anchor="t">
            <a:spAutoFit/>
          </a:bodyPr>
          <a:p>
            <a:r>
              <a:rPr lang="en-US" sz="2200" b="1"/>
              <a:t>REG NO: </a:t>
            </a:r>
            <a:r>
              <a:rPr lang="en-US" sz="2200"/>
              <a:t>20/04451</a:t>
            </a:r>
            <a:endParaRPr lang="en-US" sz="2200"/>
          </a:p>
        </p:txBody>
      </p:sp>
      <p:sp>
        <p:nvSpPr>
          <p:cNvPr id="11" name="Text Box 10"/>
          <p:cNvSpPr txBox="1"/>
          <p:nvPr/>
        </p:nvSpPr>
        <p:spPr>
          <a:xfrm>
            <a:off x="935355" y="5483860"/>
            <a:ext cx="3314700" cy="429895"/>
          </a:xfrm>
          <a:prstGeom prst="rect">
            <a:avLst/>
          </a:prstGeom>
          <a:noFill/>
        </p:spPr>
        <p:txBody>
          <a:bodyPr wrap="square" rtlCol="0" anchor="t">
            <a:spAutoFit/>
          </a:bodyPr>
          <a:p>
            <a:r>
              <a:rPr lang="en-US" sz="2200" b="1"/>
              <a:t>PROJECT CODE:</a:t>
            </a:r>
            <a:r>
              <a:rPr lang="en-US" sz="2200"/>
              <a:t> BSD 2205</a:t>
            </a:r>
            <a:endParaRPr lang="en-US" sz="2200"/>
          </a:p>
        </p:txBody>
      </p:sp>
      <p:sp>
        <p:nvSpPr>
          <p:cNvPr id="12" name="Text Box 11"/>
          <p:cNvSpPr txBox="1"/>
          <p:nvPr/>
        </p:nvSpPr>
        <p:spPr>
          <a:xfrm>
            <a:off x="935355" y="5882640"/>
            <a:ext cx="7040245" cy="429895"/>
          </a:xfrm>
          <a:prstGeom prst="rect">
            <a:avLst/>
          </a:prstGeom>
          <a:noFill/>
        </p:spPr>
        <p:txBody>
          <a:bodyPr wrap="square" rtlCol="0" anchor="t">
            <a:spAutoFit/>
          </a:bodyPr>
          <a:p>
            <a:r>
              <a:rPr lang="en-US" sz="2200" b="1"/>
              <a:t>COURSE:</a:t>
            </a:r>
            <a:r>
              <a:rPr lang="en-US" sz="2200"/>
              <a:t> Bsc. SOFTWARE DEVELOPMENT</a:t>
            </a:r>
            <a:endParaRPr lang="en-US"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3400" y="338455"/>
            <a:ext cx="11124565" cy="5262245"/>
          </a:xfrm>
          <a:prstGeom prst="rect">
            <a:avLst/>
          </a:prstGeom>
          <a:noFill/>
        </p:spPr>
        <p:txBody>
          <a:bodyPr wrap="square" rtlCol="0">
            <a:spAutoFit/>
          </a:bodyPr>
          <a:p>
            <a:pPr>
              <a:lnSpc>
                <a:spcPct val="200000"/>
              </a:lnSpc>
            </a:pPr>
            <a:r>
              <a:rPr lang="en-US" sz="2400">
                <a:latin typeface="Arial" panose="020B0604020202020204" pitchFamily="34" charset="0"/>
                <a:cs typeface="Arial" panose="020B0604020202020204" pitchFamily="34" charset="0"/>
              </a:rPr>
              <a:t>Therefore, an automated system will enable the hospital to easily keep the patient’s records and their medical bills. The following are the reasons why the manual process should be replaced with an automated system. </a:t>
            </a:r>
            <a:endParaRPr lang="en-US" sz="2400">
              <a:latin typeface="Arial" panose="020B0604020202020204" pitchFamily="34" charset="0"/>
              <a:cs typeface="Arial" panose="020B0604020202020204" pitchFamily="34" charset="0"/>
            </a:endParaRPr>
          </a:p>
          <a:p>
            <a:pPr>
              <a:lnSpc>
                <a:spcPct val="200000"/>
              </a:lnSpc>
            </a:pPr>
            <a:endParaRPr lang="en-US" sz="2400">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The current process encounters various problems such as:</a:t>
            </a:r>
            <a:endParaRPr lang="en-US" sz="2400">
              <a:latin typeface="Arial" panose="020B0604020202020204" pitchFamily="34" charset="0"/>
              <a:cs typeface="Arial" panose="020B0604020202020204" pitchFamily="34" charset="0"/>
            </a:endParaRPr>
          </a:p>
          <a:p>
            <a:pPr>
              <a:lnSpc>
                <a:spcPct val="200000"/>
              </a:lnSpc>
            </a:pPr>
            <a:r>
              <a:rPr lang="en-US" sz="2400" b="1">
                <a:latin typeface="Arial" panose="020B0604020202020204" pitchFamily="34" charset="0"/>
                <a:cs typeface="Arial" panose="020B0604020202020204" pitchFamily="34" charset="0"/>
              </a:rPr>
              <a:t>I.Loss of patient’s records and files</a:t>
            </a:r>
            <a:r>
              <a:rPr lang="en-US" sz="2400">
                <a:latin typeface="Arial" panose="020B0604020202020204" pitchFamily="34" charset="0"/>
                <a:cs typeface="Arial" panose="020B0604020202020204" pitchFamily="34" charset="0"/>
              </a:rPr>
              <a:t> due to misplacement and various disasters e.g. fire outbreaks</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0730" y="454025"/>
            <a:ext cx="11000740" cy="4523105"/>
          </a:xfrm>
          <a:prstGeom prst="rect">
            <a:avLst/>
          </a:prstGeom>
          <a:noFill/>
        </p:spPr>
        <p:txBody>
          <a:bodyPr wrap="square" rtlCol="0" anchor="t">
            <a:spAutoFit/>
          </a:bodyPr>
          <a:p>
            <a:pPr>
              <a:lnSpc>
                <a:spcPct val="200000"/>
              </a:lnSpc>
            </a:pPr>
            <a:r>
              <a:rPr lang="en-US" sz="2400" b="1">
                <a:latin typeface="Arial" panose="020B0604020202020204" pitchFamily="34" charset="0"/>
                <a:cs typeface="Arial" panose="020B0604020202020204" pitchFamily="34" charset="0"/>
                <a:sym typeface="+mn-ea"/>
              </a:rPr>
              <a:t>II.Time consuming.</a:t>
            </a:r>
            <a:r>
              <a:rPr lang="en-US" sz="2400">
                <a:latin typeface="Arial" panose="020B0604020202020204" pitchFamily="34" charset="0"/>
                <a:cs typeface="Arial" panose="020B0604020202020204" pitchFamily="34" charset="0"/>
                <a:sym typeface="+mn-ea"/>
              </a:rPr>
              <a:t> The process of capturing, analyzing, verifying details about patients, scheduling their appointments takes a lot of time.</a:t>
            </a:r>
            <a:endParaRPr lang="en-US" sz="2400">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sym typeface="+mn-ea"/>
              </a:rPr>
              <a:t>III.The process is</a:t>
            </a:r>
            <a:r>
              <a:rPr lang="en-US" sz="2400" b="1">
                <a:latin typeface="Arial" panose="020B0604020202020204" pitchFamily="34" charset="0"/>
                <a:cs typeface="Arial" panose="020B0604020202020204" pitchFamily="34" charset="0"/>
                <a:sym typeface="+mn-ea"/>
              </a:rPr>
              <a:t> faced by human error </a:t>
            </a:r>
            <a:r>
              <a:rPr lang="en-US" sz="2400">
                <a:latin typeface="Arial" panose="020B0604020202020204" pitchFamily="34" charset="0"/>
                <a:cs typeface="Arial" panose="020B0604020202020204" pitchFamily="34" charset="0"/>
                <a:sym typeface="+mn-ea"/>
              </a:rPr>
              <a:t>caused by doctors in their prescription.</a:t>
            </a:r>
            <a:endParaRPr lang="en-US" sz="2400">
              <a:latin typeface="Arial" panose="020B0604020202020204" pitchFamily="34" charset="0"/>
              <a:cs typeface="Arial" panose="020B0604020202020204" pitchFamily="34" charset="0"/>
            </a:endParaRPr>
          </a:p>
          <a:p>
            <a:pPr>
              <a:lnSpc>
                <a:spcPct val="200000"/>
              </a:lnSpc>
            </a:pPr>
            <a:r>
              <a:rPr lang="en-US" sz="2400" b="1">
                <a:latin typeface="Arial" panose="020B0604020202020204" pitchFamily="34" charset="0"/>
                <a:cs typeface="Arial" panose="020B0604020202020204" pitchFamily="34" charset="0"/>
                <a:sym typeface="+mn-ea"/>
              </a:rPr>
              <a:t>IV.Expensive.</a:t>
            </a:r>
            <a:r>
              <a:rPr lang="en-US" sz="2400">
                <a:latin typeface="Arial" panose="020B0604020202020204" pitchFamily="34" charset="0"/>
                <a:cs typeface="Arial" panose="020B0604020202020204" pitchFamily="34" charset="0"/>
                <a:sym typeface="+mn-ea"/>
              </a:rPr>
              <a:t> High administrative costs are encountered e.g. high stationary costs, printing patient’s cards and  large storage spaces required for the large amount of data.</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5630" y="1536700"/>
            <a:ext cx="11000740" cy="3784600"/>
          </a:xfrm>
          <a:prstGeom prst="rect">
            <a:avLst/>
          </a:prstGeom>
          <a:noFill/>
        </p:spPr>
        <p:txBody>
          <a:bodyPr wrap="square" rtlCol="0" anchor="t">
            <a:spAutoFit/>
          </a:bodyPr>
          <a:p>
            <a:pPr>
              <a:lnSpc>
                <a:spcPct val="200000"/>
              </a:lnSpc>
            </a:pPr>
            <a:r>
              <a:rPr lang="en-US" sz="2400">
                <a:latin typeface="Arial" panose="020B0604020202020204" pitchFamily="34" charset="0"/>
                <a:cs typeface="Arial" panose="020B0604020202020204" pitchFamily="34" charset="0"/>
                <a:sym typeface="+mn-ea"/>
              </a:rPr>
              <a:t>According to Encarta Dictionaries, a need is a pressing requirement of something in order to achieve a certain goal(Encarta Dictionaries, 2008). St. Joseph’s Mission Hospital needs the proposed system in order to improve its service process. The system will enable the hospital to efficiently keep, track and retrieve the patient’s records.</a:t>
            </a:r>
            <a:endParaRPr lang="en-US" sz="2400">
              <a:latin typeface="Arial" panose="020B0604020202020204" pitchFamily="34" charset="0"/>
              <a:cs typeface="Arial" panose="020B0604020202020204" pitchFamily="34" charset="0"/>
              <a:sym typeface="+mn-ea"/>
            </a:endParaRPr>
          </a:p>
        </p:txBody>
      </p:sp>
      <p:sp>
        <p:nvSpPr>
          <p:cNvPr id="3" name="Text Box 2"/>
          <p:cNvSpPr txBox="1"/>
          <p:nvPr/>
        </p:nvSpPr>
        <p:spPr>
          <a:xfrm>
            <a:off x="509270" y="915670"/>
            <a:ext cx="8031480" cy="460375"/>
          </a:xfrm>
          <a:prstGeom prst="rect">
            <a:avLst/>
          </a:prstGeom>
          <a:noFill/>
        </p:spPr>
        <p:txBody>
          <a:bodyPr wrap="square" rtlCol="0">
            <a:spAutoFit/>
          </a:bodyPr>
          <a:p>
            <a:r>
              <a:rPr lang="en-US" sz="2400" b="1">
                <a:latin typeface="Arial" panose="020B0604020202020204" pitchFamily="34" charset="0"/>
                <a:cs typeface="Arial" panose="020B0604020202020204" pitchFamily="34" charset="0"/>
              </a:rPr>
              <a:t> The need for a Patients Record Management System</a:t>
            </a:r>
            <a:endParaRPr lang="en-US" sz="2400" b="1">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5630" y="932815"/>
            <a:ext cx="11000740" cy="6185535"/>
          </a:xfrm>
          <a:prstGeom prst="rect">
            <a:avLst/>
          </a:prstGeom>
          <a:noFill/>
        </p:spPr>
        <p:txBody>
          <a:bodyPr wrap="square" rtlCol="0" anchor="t">
            <a:spAutoFit/>
          </a:bodyPr>
          <a:p>
            <a:pPr>
              <a:lnSpc>
                <a:spcPct val="150000"/>
              </a:lnSpc>
            </a:pPr>
            <a:r>
              <a:rPr lang="en-US" sz="2400">
                <a:latin typeface="Arial" panose="020B0604020202020204" pitchFamily="34" charset="0"/>
                <a:cs typeface="Arial" panose="020B0604020202020204" pitchFamily="34" charset="0"/>
                <a:sym typeface="+mn-ea"/>
              </a:rPr>
              <a:t>These features include:</a:t>
            </a:r>
            <a:endParaRPr lang="en-US" sz="2400">
              <a:latin typeface="Arial" panose="020B0604020202020204" pitchFamily="34" charset="0"/>
              <a:cs typeface="Arial" panose="020B0604020202020204" pitchFamily="34" charset="0"/>
              <a:sym typeface="+mn-ea"/>
            </a:endParaRPr>
          </a:p>
          <a:p>
            <a:pPr>
              <a:lnSpc>
                <a:spcPct val="150000"/>
              </a:lnSpc>
            </a:pPr>
            <a:r>
              <a:rPr lang="en-US" sz="2400" b="1">
                <a:latin typeface="Arial" panose="020B0604020202020204" pitchFamily="34" charset="0"/>
                <a:cs typeface="Arial" panose="020B0604020202020204" pitchFamily="34" charset="0"/>
                <a:sym typeface="+mn-ea"/>
              </a:rPr>
              <a:t>i.Easy Usability</a:t>
            </a:r>
            <a:endParaRPr lang="en-US" sz="2400" b="1">
              <a:latin typeface="Arial" panose="020B0604020202020204" pitchFamily="34" charset="0"/>
              <a:cs typeface="Arial" panose="020B0604020202020204" pitchFamily="34" charset="0"/>
              <a:sym typeface="+mn-ea"/>
            </a:endParaRPr>
          </a:p>
          <a:p>
            <a:pPr>
              <a:lnSpc>
                <a:spcPct val="150000"/>
              </a:lnSpc>
            </a:pPr>
            <a:r>
              <a:rPr lang="en-US" sz="2400">
                <a:latin typeface="Arial" panose="020B0604020202020204" pitchFamily="34" charset="0"/>
                <a:cs typeface="Arial" panose="020B0604020202020204" pitchFamily="34" charset="0"/>
                <a:sym typeface="+mn-ea"/>
              </a:rPr>
              <a:t>This is the degree to which a given system assists the person using it to accomplish a specific task.</a:t>
            </a:r>
            <a:endParaRPr lang="en-US" sz="2400">
              <a:latin typeface="Arial" panose="020B0604020202020204" pitchFamily="34" charset="0"/>
              <a:cs typeface="Arial" panose="020B0604020202020204" pitchFamily="34" charset="0"/>
              <a:sym typeface="+mn-ea"/>
            </a:endParaRPr>
          </a:p>
          <a:p>
            <a:pPr>
              <a:lnSpc>
                <a:spcPct val="150000"/>
              </a:lnSpc>
            </a:pPr>
            <a:r>
              <a:rPr lang="en-US" sz="2400" b="1">
                <a:latin typeface="Arial" panose="020B0604020202020204" pitchFamily="34" charset="0"/>
                <a:cs typeface="Arial" panose="020B0604020202020204" pitchFamily="34" charset="0"/>
                <a:sym typeface="+mn-ea"/>
              </a:rPr>
              <a:t>ii.Reliability</a:t>
            </a:r>
            <a:endParaRPr lang="en-US" sz="2400" b="1">
              <a:latin typeface="Arial" panose="020B0604020202020204" pitchFamily="34" charset="0"/>
              <a:cs typeface="Arial" panose="020B0604020202020204" pitchFamily="34" charset="0"/>
              <a:sym typeface="+mn-ea"/>
            </a:endParaRPr>
          </a:p>
          <a:p>
            <a:pPr>
              <a:lnSpc>
                <a:spcPct val="150000"/>
              </a:lnSpc>
            </a:pPr>
            <a:r>
              <a:rPr lang="en-US" sz="2400">
                <a:latin typeface="Arial" panose="020B0604020202020204" pitchFamily="34" charset="0"/>
                <a:cs typeface="Arial" panose="020B0604020202020204" pitchFamily="34" charset="0"/>
                <a:sym typeface="+mn-ea"/>
              </a:rPr>
              <a:t>This is a measure of stability of a system</a:t>
            </a:r>
            <a:endParaRPr lang="en-US" sz="2400">
              <a:latin typeface="Arial" panose="020B0604020202020204" pitchFamily="34" charset="0"/>
              <a:cs typeface="Arial" panose="020B0604020202020204" pitchFamily="34" charset="0"/>
              <a:sym typeface="+mn-ea"/>
            </a:endParaRPr>
          </a:p>
          <a:p>
            <a:pPr>
              <a:lnSpc>
                <a:spcPct val="150000"/>
              </a:lnSpc>
            </a:pPr>
            <a:r>
              <a:rPr lang="en-US" sz="2400" b="1">
                <a:latin typeface="Arial" panose="020B0604020202020204" pitchFamily="34" charset="0"/>
                <a:cs typeface="Arial" panose="020B0604020202020204" pitchFamily="34" charset="0"/>
                <a:sym typeface="+mn-ea"/>
              </a:rPr>
              <a:t>iii.Programming Logic</a:t>
            </a:r>
            <a:endParaRPr lang="en-US" sz="2400" b="1">
              <a:latin typeface="Arial" panose="020B0604020202020204" pitchFamily="34" charset="0"/>
              <a:cs typeface="Arial" panose="020B0604020202020204" pitchFamily="34" charset="0"/>
              <a:sym typeface="+mn-ea"/>
            </a:endParaRPr>
          </a:p>
          <a:p>
            <a:pPr>
              <a:lnSpc>
                <a:spcPct val="150000"/>
              </a:lnSpc>
            </a:pPr>
            <a:r>
              <a:rPr lang="en-US" sz="2400">
                <a:latin typeface="Arial" panose="020B0604020202020204" pitchFamily="34" charset="0"/>
                <a:cs typeface="Arial" panose="020B0604020202020204" pitchFamily="34" charset="0"/>
                <a:sym typeface="+mn-ea"/>
              </a:rPr>
              <a:t>This consists of one server program, scripts used to validate data, perform calculations and navigate the users through the system. (Introduction to Programming Logic, 2009)</a:t>
            </a:r>
            <a:endParaRPr lang="en-US" sz="2400">
              <a:latin typeface="Arial" panose="020B0604020202020204" pitchFamily="34" charset="0"/>
              <a:cs typeface="Arial" panose="020B0604020202020204" pitchFamily="34" charset="0"/>
              <a:sym typeface="+mn-ea"/>
            </a:endParaRPr>
          </a:p>
          <a:p>
            <a:pPr>
              <a:lnSpc>
                <a:spcPct val="150000"/>
              </a:lnSpc>
            </a:pPr>
            <a:endParaRPr lang="en-US" sz="2400">
              <a:latin typeface="Arial" panose="020B0604020202020204" pitchFamily="34" charset="0"/>
              <a:cs typeface="Arial" panose="020B0604020202020204" pitchFamily="34" charset="0"/>
              <a:sym typeface="+mn-ea"/>
            </a:endParaRPr>
          </a:p>
        </p:txBody>
      </p:sp>
      <p:sp>
        <p:nvSpPr>
          <p:cNvPr id="3" name="Text Box 2"/>
          <p:cNvSpPr txBox="1"/>
          <p:nvPr/>
        </p:nvSpPr>
        <p:spPr>
          <a:xfrm>
            <a:off x="2080260" y="357505"/>
            <a:ext cx="8031480" cy="460375"/>
          </a:xfrm>
          <a:prstGeom prst="rect">
            <a:avLst/>
          </a:prstGeom>
          <a:noFill/>
        </p:spPr>
        <p:txBody>
          <a:bodyPr wrap="square" rtlCol="0">
            <a:spAutoFit/>
          </a:bodyPr>
          <a:p>
            <a:r>
              <a:rPr lang="en-US" sz="2400" b="1">
                <a:latin typeface="Arial" panose="020B0604020202020204" pitchFamily="34" charset="0"/>
                <a:cs typeface="Arial" panose="020B0604020202020204" pitchFamily="34" charset="0"/>
              </a:rPr>
              <a:t>Features of a Patient Record Management System</a:t>
            </a:r>
            <a:endParaRPr lang="en-US" sz="2400" b="1">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5630" y="602615"/>
            <a:ext cx="11000740" cy="5631180"/>
          </a:xfrm>
          <a:prstGeom prst="rect">
            <a:avLst/>
          </a:prstGeom>
          <a:noFill/>
        </p:spPr>
        <p:txBody>
          <a:bodyPr wrap="square" rtlCol="0" anchor="t">
            <a:spAutoFit/>
          </a:bodyPr>
          <a:p>
            <a:pPr>
              <a:lnSpc>
                <a:spcPct val="150000"/>
              </a:lnSpc>
            </a:pPr>
            <a:r>
              <a:rPr lang="en-US" sz="2400" b="1">
                <a:latin typeface="Arial" panose="020B0604020202020204" pitchFamily="34" charset="0"/>
                <a:cs typeface="Arial" panose="020B0604020202020204" pitchFamily="34" charset="0"/>
                <a:sym typeface="+mn-ea"/>
              </a:rPr>
              <a:t>iv.Database</a:t>
            </a:r>
            <a:endParaRPr lang="en-US" sz="2400" b="1">
              <a:latin typeface="Arial" panose="020B0604020202020204" pitchFamily="34" charset="0"/>
              <a:cs typeface="Arial" panose="020B0604020202020204" pitchFamily="34" charset="0"/>
              <a:sym typeface="+mn-ea"/>
            </a:endParaRPr>
          </a:p>
          <a:p>
            <a:pPr>
              <a:lnSpc>
                <a:spcPct val="150000"/>
              </a:lnSpc>
            </a:pPr>
            <a:r>
              <a:rPr lang="en-US" sz="2400">
                <a:latin typeface="Arial" panose="020B0604020202020204" pitchFamily="34" charset="0"/>
                <a:cs typeface="Arial" panose="020B0604020202020204" pitchFamily="34" charset="0"/>
                <a:sym typeface="+mn-ea"/>
              </a:rPr>
              <a:t>This is a shared collection of logically related data with their description designed to meet the needs of an organization.(Connolly &amp; Begg, 2004). The database may consist of database tables or a set of flat files.</a:t>
            </a:r>
            <a:endParaRPr lang="en-US" sz="2400">
              <a:latin typeface="Arial" panose="020B0604020202020204" pitchFamily="34" charset="0"/>
              <a:cs typeface="Arial" panose="020B0604020202020204" pitchFamily="34" charset="0"/>
              <a:sym typeface="+mn-ea"/>
            </a:endParaRPr>
          </a:p>
          <a:p>
            <a:pPr>
              <a:lnSpc>
                <a:spcPct val="150000"/>
              </a:lnSpc>
            </a:pPr>
            <a:endParaRPr lang="en-US" sz="2400">
              <a:latin typeface="Arial" panose="020B0604020202020204" pitchFamily="34" charset="0"/>
              <a:cs typeface="Arial" panose="020B0604020202020204" pitchFamily="34" charset="0"/>
              <a:sym typeface="+mn-ea"/>
            </a:endParaRPr>
          </a:p>
          <a:p>
            <a:pPr>
              <a:lnSpc>
                <a:spcPct val="150000"/>
              </a:lnSpc>
            </a:pPr>
            <a:r>
              <a:rPr lang="en-US" sz="2400" b="1">
                <a:latin typeface="Arial" panose="020B0604020202020204" pitchFamily="34" charset="0"/>
                <a:cs typeface="Arial" panose="020B0604020202020204" pitchFamily="34" charset="0"/>
                <a:sym typeface="+mn-ea"/>
              </a:rPr>
              <a:t>v.Secure user-login and management interface</a:t>
            </a:r>
            <a:endParaRPr lang="en-US" sz="2400" b="1">
              <a:latin typeface="Arial" panose="020B0604020202020204" pitchFamily="34" charset="0"/>
              <a:cs typeface="Arial" panose="020B0604020202020204" pitchFamily="34" charset="0"/>
              <a:sym typeface="+mn-ea"/>
            </a:endParaRPr>
          </a:p>
          <a:p>
            <a:pPr>
              <a:lnSpc>
                <a:spcPct val="150000"/>
              </a:lnSpc>
            </a:pPr>
            <a:r>
              <a:rPr lang="en-US" sz="2400">
                <a:latin typeface="Arial" panose="020B0604020202020204" pitchFamily="34" charset="0"/>
                <a:cs typeface="Arial" panose="020B0604020202020204" pitchFamily="34" charset="0"/>
                <a:sym typeface="+mn-ea"/>
              </a:rPr>
              <a:t>The system should ensure the integrity and security of the information captured by implementing restricted logins and rights to particular entities given according to St. Joseph’s Mission Hospital</a:t>
            </a:r>
            <a:endParaRPr lang="en-US" sz="2400">
              <a:latin typeface="Arial" panose="020B0604020202020204" pitchFamily="34" charset="0"/>
              <a:cs typeface="Arial" panose="020B0604020202020204" pitchFamily="34" charset="0"/>
              <a:sym typeface="+mn-ea"/>
            </a:endParaRPr>
          </a:p>
          <a:p>
            <a:pPr>
              <a:lnSpc>
                <a:spcPct val="150000"/>
              </a:lnSpc>
            </a:pPr>
            <a:endParaRPr lang="en-US" sz="2400">
              <a:latin typeface="Arial" panose="020B0604020202020204" pitchFamily="34" charset="0"/>
              <a:cs typeface="Arial" panose="020B0604020202020204" pitchFamily="3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3900" y="358140"/>
            <a:ext cx="3183890" cy="475615"/>
          </a:xfrm>
          <a:prstGeom prst="rect">
            <a:avLst/>
          </a:prstGeom>
          <a:noFill/>
        </p:spPr>
        <p:txBody>
          <a:bodyPr wrap="square" rtlCol="0">
            <a:spAutoFit/>
          </a:bodyPr>
          <a:p>
            <a:r>
              <a:rPr lang="en-US" sz="2500" b="1">
                <a:latin typeface="Arial" panose="020B0604020202020204" pitchFamily="34" charset="0"/>
                <a:cs typeface="Arial" panose="020B0604020202020204" pitchFamily="34" charset="0"/>
              </a:rPr>
              <a:t>Related Systems</a:t>
            </a:r>
            <a:endParaRPr lang="en-US" sz="2500" b="1">
              <a:latin typeface="Arial" panose="020B0604020202020204" pitchFamily="34" charset="0"/>
              <a:cs typeface="Arial" panose="020B0604020202020204" pitchFamily="34" charset="0"/>
            </a:endParaRPr>
          </a:p>
        </p:txBody>
      </p:sp>
      <p:sp>
        <p:nvSpPr>
          <p:cNvPr id="5" name="Text Box 4"/>
          <p:cNvSpPr txBox="1"/>
          <p:nvPr/>
        </p:nvSpPr>
        <p:spPr>
          <a:xfrm>
            <a:off x="709295" y="1066800"/>
            <a:ext cx="6805295" cy="460375"/>
          </a:xfrm>
          <a:prstGeom prst="rect">
            <a:avLst/>
          </a:prstGeom>
          <a:noFill/>
        </p:spPr>
        <p:txBody>
          <a:bodyPr wrap="square" rtlCol="0">
            <a:spAutoFit/>
          </a:bodyPr>
          <a:p>
            <a:r>
              <a:rPr lang="en-US" sz="2400" b="1">
                <a:latin typeface="Arial" panose="020B0604020202020204" pitchFamily="34" charset="0"/>
                <a:cs typeface="Arial" panose="020B0604020202020204" pitchFamily="34" charset="0"/>
              </a:rPr>
              <a:t>Chronic Patient’s Management System</a:t>
            </a:r>
            <a:endParaRPr lang="en-US" sz="2400" b="1">
              <a:latin typeface="Arial" panose="020B0604020202020204" pitchFamily="34" charset="0"/>
              <a:cs typeface="Arial" panose="020B0604020202020204" pitchFamily="34" charset="0"/>
            </a:endParaRPr>
          </a:p>
        </p:txBody>
      </p:sp>
      <p:sp>
        <p:nvSpPr>
          <p:cNvPr id="6" name="Text Box 5"/>
          <p:cNvSpPr txBox="1"/>
          <p:nvPr/>
        </p:nvSpPr>
        <p:spPr>
          <a:xfrm>
            <a:off x="709295" y="1760220"/>
            <a:ext cx="10772775" cy="4523105"/>
          </a:xfrm>
          <a:prstGeom prst="rect">
            <a:avLst/>
          </a:prstGeom>
          <a:noFill/>
        </p:spPr>
        <p:txBody>
          <a:bodyPr wrap="square" rtlCol="0">
            <a:spAutoFit/>
          </a:bodyPr>
          <a:p>
            <a:pPr>
              <a:lnSpc>
                <a:spcPct val="200000"/>
              </a:lnSpc>
            </a:pPr>
            <a:r>
              <a:rPr lang="en-US" sz="2400">
                <a:latin typeface="Arial" panose="020B0604020202020204" pitchFamily="34" charset="0"/>
                <a:cs typeface="Arial" panose="020B0604020202020204" pitchFamily="34" charset="0"/>
              </a:rPr>
              <a:t>This is a system developed to manage Chronic Diseases.</a:t>
            </a:r>
            <a:endParaRPr lang="en-US" sz="2400">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It consists of two main elements:</a:t>
            </a:r>
            <a:endParaRPr lang="en-US" sz="2400">
              <a:latin typeface="Arial" panose="020B0604020202020204" pitchFamily="34" charset="0"/>
              <a:cs typeface="Arial" panose="020B0604020202020204" pitchFamily="34" charset="0"/>
            </a:endParaRPr>
          </a:p>
          <a:p>
            <a:pPr marL="342900" indent="-342900">
              <a:lnSpc>
                <a:spcPct val="200000"/>
              </a:lnSpc>
              <a:buFont typeface="+mj-lt"/>
              <a:buAutoNum type="romanLcPeriod"/>
            </a:pPr>
            <a:r>
              <a:rPr lang="en-US" sz="2400" b="1">
                <a:latin typeface="Arial" panose="020B0604020202020204" pitchFamily="34" charset="0"/>
                <a:cs typeface="Arial" panose="020B0604020202020204" pitchFamily="34" charset="0"/>
              </a:rPr>
              <a:t>A virtual cooperative</a:t>
            </a:r>
            <a:r>
              <a:rPr lang="en-US" sz="2400">
                <a:latin typeface="Arial" panose="020B0604020202020204" pitchFamily="34" charset="0"/>
                <a:cs typeface="Arial" panose="020B0604020202020204" pitchFamily="34" charset="0"/>
              </a:rPr>
              <a:t> working space to help coordinate and place all professionals of the multidisciplinary care team at different hospitals. </a:t>
            </a:r>
            <a:endParaRPr lang="en-US" sz="2400">
              <a:latin typeface="Arial" panose="020B0604020202020204" pitchFamily="34" charset="0"/>
              <a:cs typeface="Arial" panose="020B0604020202020204" pitchFamily="34" charset="0"/>
            </a:endParaRPr>
          </a:p>
          <a:p>
            <a:pPr marL="342900" indent="-342900">
              <a:lnSpc>
                <a:spcPct val="200000"/>
              </a:lnSpc>
              <a:buFont typeface="+mj-lt"/>
              <a:buAutoNum type="romanLcPeriod"/>
            </a:pPr>
            <a:r>
              <a:rPr lang="en-US" sz="2400" b="1">
                <a:latin typeface="Arial" panose="020B0604020202020204" pitchFamily="34" charset="0"/>
                <a:cs typeface="Arial" panose="020B0604020202020204" pitchFamily="34" charset="0"/>
              </a:rPr>
              <a:t>A multi-access system</a:t>
            </a:r>
            <a:r>
              <a:rPr lang="en-US" sz="2400">
                <a:latin typeface="Arial" panose="020B0604020202020204" pitchFamily="34" charset="0"/>
                <a:cs typeface="Arial" panose="020B0604020202020204" pitchFamily="34" charset="0"/>
              </a:rPr>
              <a:t> to enable professionals and patients access to the services available and adapted to their needs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28320" y="358140"/>
            <a:ext cx="5734050" cy="460375"/>
          </a:xfrm>
          <a:prstGeom prst="rect">
            <a:avLst/>
          </a:prstGeom>
          <a:noFill/>
        </p:spPr>
        <p:txBody>
          <a:bodyPr wrap="square" rtlCol="0">
            <a:spAutoFit/>
          </a:bodyPr>
          <a:p>
            <a:r>
              <a:rPr lang="en-US" sz="2400" b="1">
                <a:latin typeface="Arial" panose="020B0604020202020204" pitchFamily="34" charset="0"/>
                <a:cs typeface="Arial" panose="020B0604020202020204" pitchFamily="34" charset="0"/>
              </a:rPr>
              <a:t>Patient’s Management Software</a:t>
            </a:r>
            <a:endParaRPr lang="en-US" sz="2400" b="1">
              <a:latin typeface="Arial" panose="020B0604020202020204" pitchFamily="34" charset="0"/>
              <a:cs typeface="Arial" panose="020B0604020202020204" pitchFamily="34" charset="0"/>
            </a:endParaRPr>
          </a:p>
        </p:txBody>
      </p:sp>
      <p:sp>
        <p:nvSpPr>
          <p:cNvPr id="6" name="Text Box 5"/>
          <p:cNvSpPr txBox="1"/>
          <p:nvPr/>
        </p:nvSpPr>
        <p:spPr>
          <a:xfrm>
            <a:off x="528320" y="818515"/>
            <a:ext cx="10772775" cy="6000750"/>
          </a:xfrm>
          <a:prstGeom prst="rect">
            <a:avLst/>
          </a:prstGeom>
          <a:noFill/>
        </p:spPr>
        <p:txBody>
          <a:bodyPr wrap="square" rtlCol="0">
            <a:spAutoFit/>
          </a:bodyPr>
          <a:p>
            <a:pPr>
              <a:lnSpc>
                <a:spcPct val="200000"/>
              </a:lnSpc>
            </a:pPr>
            <a:r>
              <a:rPr lang="en-US" sz="2400">
                <a:latin typeface="Arial" panose="020B0604020202020204" pitchFamily="34" charset="0"/>
                <a:cs typeface="Arial" panose="020B0604020202020204" pitchFamily="34" charset="0"/>
              </a:rPr>
              <a:t>This is a software used to acquire Medical Information from a medical device and  used for the diagnosis of a patient. This software directly contributes to the treatment of a patient by performing analysis and the diagnosis functionality replacing the decisions and judgement of a physician.</a:t>
            </a:r>
            <a:endParaRPr lang="en-US" sz="2400">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This system is implemented on a server where multiple accesses can be done or runs on a desktop. It implements the use of QR codes to confirm payments and records patient’s diagnosis results.</a:t>
            </a:r>
            <a:endParaRPr lang="en-US" sz="2400">
              <a:latin typeface="Arial" panose="020B0604020202020204" pitchFamily="34" charset="0"/>
              <a:cs typeface="Arial" panose="020B0604020202020204" pitchFamily="34" charset="0"/>
            </a:endParaRPr>
          </a:p>
          <a:p>
            <a:pPr>
              <a:lnSpc>
                <a:spcPct val="200000"/>
              </a:lnSpc>
            </a:pP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57885" y="345440"/>
            <a:ext cx="10476865" cy="1198880"/>
          </a:xfrm>
          <a:prstGeom prst="rect">
            <a:avLst/>
          </a:prstGeom>
          <a:noFill/>
        </p:spPr>
        <p:txBody>
          <a:bodyPr wrap="none" rtlCol="0" anchor="t">
            <a:spAutoFit/>
          </a:bodyPr>
          <a:p>
            <a:pPr>
              <a:lnSpc>
                <a:spcPct val="150000"/>
              </a:lnSpc>
            </a:pPr>
            <a:r>
              <a:rPr lang="en-US" sz="2400">
                <a:latin typeface="Arial" panose="020B0604020202020204" pitchFamily="34" charset="0"/>
                <a:cs typeface="Arial" panose="020B0604020202020204" pitchFamily="34" charset="0"/>
                <a:sym typeface="+mn-ea"/>
              </a:rPr>
              <a:t>Different record management systems were reviewed and Patients Records </a:t>
            </a:r>
            <a:endParaRPr lang="en-US" sz="2400">
              <a:latin typeface="Arial" panose="020B0604020202020204" pitchFamily="34" charset="0"/>
              <a:cs typeface="Arial" panose="020B0604020202020204" pitchFamily="34" charset="0"/>
              <a:sym typeface="+mn-ea"/>
            </a:endParaRPr>
          </a:p>
          <a:p>
            <a:pPr>
              <a:lnSpc>
                <a:spcPct val="150000"/>
              </a:lnSpc>
            </a:pPr>
            <a:r>
              <a:rPr lang="en-US" sz="2400">
                <a:latin typeface="Arial" panose="020B0604020202020204" pitchFamily="34" charset="0"/>
                <a:cs typeface="Arial" panose="020B0604020202020204" pitchFamily="34" charset="0"/>
                <a:sym typeface="+mn-ea"/>
              </a:rPr>
              <a:t>Management System was adopted.</a:t>
            </a:r>
            <a:endParaRPr lang="en-US" sz="2400"/>
          </a:p>
        </p:txBody>
      </p:sp>
      <p:sp>
        <p:nvSpPr>
          <p:cNvPr id="5" name="Text Box 4"/>
          <p:cNvSpPr txBox="1"/>
          <p:nvPr/>
        </p:nvSpPr>
        <p:spPr>
          <a:xfrm>
            <a:off x="874395" y="1610360"/>
            <a:ext cx="10849610" cy="4523105"/>
          </a:xfrm>
          <a:prstGeom prst="rect">
            <a:avLst/>
          </a:prstGeom>
          <a:noFill/>
        </p:spPr>
        <p:txBody>
          <a:bodyPr wrap="square" rtlCol="0">
            <a:spAutoFit/>
          </a:bodyPr>
          <a:p>
            <a:pPr>
              <a:lnSpc>
                <a:spcPct val="200000"/>
              </a:lnSpc>
            </a:pPr>
            <a:r>
              <a:rPr lang="en-US" sz="2400" b="1">
                <a:latin typeface="Arial" panose="020B0604020202020204" pitchFamily="34" charset="0"/>
                <a:cs typeface="Arial" panose="020B0604020202020204" pitchFamily="34" charset="0"/>
              </a:rPr>
              <a:t>Conclusion</a:t>
            </a:r>
            <a:endParaRPr lang="en-US" sz="2400" b="1">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The proposed system will keep track of all patients, the hospital’s information, enable doctors and nurses to easily access patient’s records hence simplifying the management of patient’s information.</a:t>
            </a:r>
            <a:endParaRPr lang="en-US" sz="2400">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The manual system will be replaced by the new system which is more efficient, saves time and works under all conditions.</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68985" y="335915"/>
            <a:ext cx="10849610" cy="6185535"/>
          </a:xfrm>
          <a:prstGeom prst="rect">
            <a:avLst/>
          </a:prstGeom>
          <a:noFill/>
        </p:spPr>
        <p:txBody>
          <a:bodyPr wrap="square" rtlCol="0">
            <a:spAutoFit/>
          </a:bodyPr>
          <a:p>
            <a:pPr>
              <a:lnSpc>
                <a:spcPct val="200000"/>
              </a:lnSpc>
            </a:pPr>
            <a:r>
              <a:rPr lang="en-US" sz="3000" b="1">
                <a:latin typeface="Arial" panose="020B0604020202020204" pitchFamily="34" charset="0"/>
                <a:cs typeface="Arial" panose="020B0604020202020204" pitchFamily="34" charset="0"/>
              </a:rPr>
              <a:t>Methodology</a:t>
            </a:r>
            <a:endParaRPr lang="en-US" sz="3000" b="1">
              <a:latin typeface="Arial" panose="020B0604020202020204" pitchFamily="34" charset="0"/>
              <a:cs typeface="Arial" panose="020B0604020202020204" pitchFamily="34" charset="0"/>
            </a:endParaRPr>
          </a:p>
          <a:p>
            <a:pPr>
              <a:lnSpc>
                <a:spcPct val="200000"/>
              </a:lnSpc>
            </a:pPr>
            <a:r>
              <a:rPr lang="en-US" sz="2400" b="1">
                <a:latin typeface="Arial" panose="020B0604020202020204" pitchFamily="34" charset="0"/>
                <a:cs typeface="Arial" panose="020B0604020202020204" pitchFamily="34" charset="0"/>
                <a:sym typeface="+mn-ea"/>
              </a:rPr>
              <a:t>Overview</a:t>
            </a:r>
            <a:endParaRPr lang="en-US" sz="2400" b="1">
              <a:latin typeface="Arial" panose="020B0604020202020204" pitchFamily="34" charset="0"/>
              <a:cs typeface="Arial" panose="020B0604020202020204" pitchFamily="34" charset="0"/>
            </a:endParaRPr>
          </a:p>
          <a:p>
            <a:pPr>
              <a:lnSpc>
                <a:spcPct val="150000"/>
              </a:lnSpc>
            </a:pPr>
            <a:r>
              <a:rPr lang="en-US" sz="2400">
                <a:latin typeface="Arial" panose="020B0604020202020204" pitchFamily="34" charset="0"/>
                <a:cs typeface="Arial" panose="020B0604020202020204" pitchFamily="34" charset="0"/>
              </a:rPr>
              <a:t>This chapter focuses on different methodologies for the research project and the system design methods to be used.</a:t>
            </a:r>
            <a:endParaRPr lang="en-US" sz="2400">
              <a:latin typeface="Arial" panose="020B0604020202020204" pitchFamily="34" charset="0"/>
              <a:cs typeface="Arial" panose="020B0604020202020204" pitchFamily="34" charset="0"/>
            </a:endParaRPr>
          </a:p>
          <a:p>
            <a:pPr>
              <a:lnSpc>
                <a:spcPct val="150000"/>
              </a:lnSpc>
            </a:pPr>
            <a:r>
              <a:rPr lang="en-US" sz="2400">
                <a:latin typeface="Arial" panose="020B0604020202020204" pitchFamily="34" charset="0"/>
                <a:cs typeface="Arial" panose="020B0604020202020204" pitchFamily="34" charset="0"/>
              </a:rPr>
              <a:t>A literature review of the existing systems with the same functionalities  is performed in the first section with the aim of obtaining the shortcomings of the current system.</a:t>
            </a:r>
            <a:endParaRPr lang="en-US" sz="2400">
              <a:latin typeface="Arial" panose="020B0604020202020204" pitchFamily="34" charset="0"/>
              <a:cs typeface="Arial" panose="020B0604020202020204" pitchFamily="34" charset="0"/>
            </a:endParaRPr>
          </a:p>
          <a:p>
            <a:pPr>
              <a:lnSpc>
                <a:spcPct val="150000"/>
              </a:lnSpc>
            </a:pPr>
            <a:r>
              <a:rPr lang="en-US" sz="2400">
                <a:latin typeface="Arial" panose="020B0604020202020204" pitchFamily="34" charset="0"/>
                <a:cs typeface="Arial" panose="020B0604020202020204" pitchFamily="34" charset="0"/>
              </a:rPr>
              <a:t>In the second section, system requirements are addressed followed by the design techniques then the techniques used to implement a Patients Record Management System and lastly the testing and validation section.</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71195" y="640080"/>
            <a:ext cx="10849610" cy="3784600"/>
          </a:xfrm>
          <a:prstGeom prst="rect">
            <a:avLst/>
          </a:prstGeom>
          <a:noFill/>
        </p:spPr>
        <p:txBody>
          <a:bodyPr wrap="square" rtlCol="0">
            <a:spAutoFit/>
          </a:bodyPr>
          <a:p>
            <a:pPr>
              <a:lnSpc>
                <a:spcPct val="200000"/>
              </a:lnSpc>
            </a:pPr>
            <a:r>
              <a:rPr lang="en-US" sz="2400" b="1">
                <a:latin typeface="Arial" panose="020B0604020202020204" pitchFamily="34" charset="0"/>
                <a:cs typeface="Arial" panose="020B0604020202020204" pitchFamily="34" charset="0"/>
              </a:rPr>
              <a:t>Literature Review</a:t>
            </a:r>
            <a:endParaRPr lang="en-US" sz="2400" b="1">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Review existing literature and the current system will be achieved through observation, conducting interviews, examining documents, conducting research and questionnaires. Examining documents is preferred for verification of facts collected and the information about the existing system.</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142230" y="424815"/>
            <a:ext cx="1907540" cy="645160"/>
          </a:xfrm>
          <a:prstGeom prst="rect">
            <a:avLst/>
          </a:prstGeom>
          <a:noFill/>
        </p:spPr>
        <p:txBody>
          <a:bodyPr wrap="square" rtlCol="0">
            <a:spAutoFit/>
          </a:bodyPr>
          <a:p>
            <a:r>
              <a:rPr lang="en-US" sz="3600" b="1">
                <a:latin typeface="Arial" panose="020B0604020202020204" pitchFamily="34" charset="0"/>
                <a:cs typeface="Arial" panose="020B0604020202020204" pitchFamily="34" charset="0"/>
              </a:rPr>
              <a:t>Outline</a:t>
            </a:r>
            <a:endParaRPr lang="en-US" sz="3600" b="1">
              <a:latin typeface="Arial" panose="020B0604020202020204" pitchFamily="34" charset="0"/>
              <a:cs typeface="Arial" panose="020B0604020202020204" pitchFamily="34" charset="0"/>
            </a:endParaRPr>
          </a:p>
        </p:txBody>
      </p:sp>
      <p:sp>
        <p:nvSpPr>
          <p:cNvPr id="5" name="Text Box 4"/>
          <p:cNvSpPr txBox="1"/>
          <p:nvPr/>
        </p:nvSpPr>
        <p:spPr>
          <a:xfrm>
            <a:off x="5000625" y="1518920"/>
            <a:ext cx="2049145" cy="521970"/>
          </a:xfrm>
          <a:prstGeom prst="rect">
            <a:avLst/>
          </a:prstGeom>
          <a:noFill/>
        </p:spPr>
        <p:txBody>
          <a:bodyPr wrap="square" rtlCol="0">
            <a:spAutoFit/>
          </a:bodyPr>
          <a:p>
            <a:r>
              <a:rPr lang="en-US" sz="2800"/>
              <a:t>Background</a:t>
            </a:r>
            <a:endParaRPr lang="en-US" sz="2800"/>
          </a:p>
        </p:txBody>
      </p:sp>
      <p:sp>
        <p:nvSpPr>
          <p:cNvPr id="6" name="Text Box 5"/>
          <p:cNvSpPr txBox="1"/>
          <p:nvPr/>
        </p:nvSpPr>
        <p:spPr>
          <a:xfrm>
            <a:off x="4479925" y="2131060"/>
            <a:ext cx="3090545" cy="521970"/>
          </a:xfrm>
          <a:prstGeom prst="rect">
            <a:avLst/>
          </a:prstGeom>
          <a:noFill/>
        </p:spPr>
        <p:txBody>
          <a:bodyPr wrap="square" rtlCol="0">
            <a:spAutoFit/>
          </a:bodyPr>
          <a:p>
            <a:r>
              <a:rPr lang="en-US" sz="2800"/>
              <a:t>Problem Statement</a:t>
            </a:r>
            <a:endParaRPr lang="en-US" sz="2800"/>
          </a:p>
        </p:txBody>
      </p:sp>
      <p:sp>
        <p:nvSpPr>
          <p:cNvPr id="7" name="Text Box 6"/>
          <p:cNvSpPr txBox="1"/>
          <p:nvPr/>
        </p:nvSpPr>
        <p:spPr>
          <a:xfrm>
            <a:off x="5200015" y="2773680"/>
            <a:ext cx="1793240" cy="521970"/>
          </a:xfrm>
          <a:prstGeom prst="rect">
            <a:avLst/>
          </a:prstGeom>
          <a:noFill/>
        </p:spPr>
        <p:txBody>
          <a:bodyPr wrap="square" rtlCol="0">
            <a:spAutoFit/>
          </a:bodyPr>
          <a:p>
            <a:r>
              <a:rPr lang="en-US" sz="2800"/>
              <a:t>Objectives</a:t>
            </a:r>
            <a:endParaRPr lang="en-US" sz="2800"/>
          </a:p>
        </p:txBody>
      </p:sp>
      <p:sp>
        <p:nvSpPr>
          <p:cNvPr id="8" name="Text Box 7"/>
          <p:cNvSpPr txBox="1"/>
          <p:nvPr/>
        </p:nvSpPr>
        <p:spPr>
          <a:xfrm>
            <a:off x="4159250" y="3416300"/>
            <a:ext cx="3874770" cy="521970"/>
          </a:xfrm>
          <a:prstGeom prst="rect">
            <a:avLst/>
          </a:prstGeom>
          <a:noFill/>
        </p:spPr>
        <p:txBody>
          <a:bodyPr wrap="square" rtlCol="0">
            <a:spAutoFit/>
          </a:bodyPr>
          <a:p>
            <a:r>
              <a:rPr lang="en-US" sz="2800"/>
              <a:t>Significance of the Study</a:t>
            </a:r>
            <a:endParaRPr lang="en-US" sz="2800"/>
          </a:p>
        </p:txBody>
      </p:sp>
      <p:sp>
        <p:nvSpPr>
          <p:cNvPr id="9" name="Text Box 8"/>
          <p:cNvSpPr txBox="1"/>
          <p:nvPr/>
        </p:nvSpPr>
        <p:spPr>
          <a:xfrm>
            <a:off x="4660900" y="4058920"/>
            <a:ext cx="2728595" cy="521970"/>
          </a:xfrm>
          <a:prstGeom prst="rect">
            <a:avLst/>
          </a:prstGeom>
          <a:noFill/>
        </p:spPr>
        <p:txBody>
          <a:bodyPr wrap="square" rtlCol="0">
            <a:spAutoFit/>
          </a:bodyPr>
          <a:p>
            <a:r>
              <a:rPr lang="en-US" sz="2800"/>
              <a:t>Literature Review</a:t>
            </a:r>
            <a:endParaRPr lang="en-US" sz="2800"/>
          </a:p>
        </p:txBody>
      </p:sp>
      <p:sp>
        <p:nvSpPr>
          <p:cNvPr id="10" name="Text Box 9"/>
          <p:cNvSpPr txBox="1"/>
          <p:nvPr/>
        </p:nvSpPr>
        <p:spPr>
          <a:xfrm>
            <a:off x="4947285" y="4800600"/>
            <a:ext cx="2155190" cy="521970"/>
          </a:xfrm>
          <a:prstGeom prst="rect">
            <a:avLst/>
          </a:prstGeom>
          <a:noFill/>
        </p:spPr>
        <p:txBody>
          <a:bodyPr wrap="square" rtlCol="0">
            <a:spAutoFit/>
          </a:bodyPr>
          <a:p>
            <a:r>
              <a:rPr lang="en-US" sz="2800"/>
              <a:t>Methodology</a:t>
            </a:r>
            <a:endParaRPr lang="en-US" sz="2800"/>
          </a:p>
        </p:txBody>
      </p:sp>
      <p:pic>
        <p:nvPicPr>
          <p:cNvPr id="11" name="Content Placeholder 10" descr="KCA_UNIVERSITY_LOGO-removebg-preview"/>
          <p:cNvPicPr>
            <a:picLocks noChangeAspect="1"/>
          </p:cNvPicPr>
          <p:nvPr>
            <p:ph idx="1"/>
          </p:nvPr>
        </p:nvPicPr>
        <p:blipFill>
          <a:blip r:embed="rId1"/>
          <a:stretch>
            <a:fillRect/>
          </a:stretch>
        </p:blipFill>
        <p:spPr>
          <a:xfrm>
            <a:off x="150495" y="5746115"/>
            <a:ext cx="1021080" cy="10210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71195" y="640080"/>
            <a:ext cx="10849610" cy="4523105"/>
          </a:xfrm>
          <a:prstGeom prst="rect">
            <a:avLst/>
          </a:prstGeom>
          <a:noFill/>
        </p:spPr>
        <p:txBody>
          <a:bodyPr wrap="square" rtlCol="0">
            <a:spAutoFit/>
          </a:bodyPr>
          <a:p>
            <a:pPr>
              <a:lnSpc>
                <a:spcPct val="200000"/>
              </a:lnSpc>
            </a:pPr>
            <a:r>
              <a:rPr lang="en-US" sz="2400" b="1">
                <a:latin typeface="Arial" panose="020B0604020202020204" pitchFamily="34" charset="0"/>
                <a:cs typeface="Arial" panose="020B0604020202020204" pitchFamily="34" charset="0"/>
              </a:rPr>
              <a:t>Requirements Determination</a:t>
            </a:r>
            <a:endParaRPr lang="en-US" sz="2400" b="1">
              <a:latin typeface="Arial" panose="020B0604020202020204" pitchFamily="34" charset="0"/>
              <a:cs typeface="Arial" panose="020B0604020202020204" pitchFamily="34" charset="0"/>
            </a:endParaRPr>
          </a:p>
          <a:p>
            <a:pPr>
              <a:lnSpc>
                <a:spcPct val="200000"/>
              </a:lnSpc>
            </a:pPr>
            <a:r>
              <a:rPr lang="en-US" sz="2400" b="1">
                <a:latin typeface="Arial" panose="020B0604020202020204" pitchFamily="34" charset="0"/>
                <a:cs typeface="Arial" panose="020B0604020202020204" pitchFamily="34" charset="0"/>
              </a:rPr>
              <a:t>System Study</a:t>
            </a:r>
            <a:endParaRPr lang="en-US" sz="2400" b="1">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The objective of system study is to obtain the requirements for designing St. Joseph’s Patient’s Record Management System. A system analysis and study for St. Joseph’s Mission Hospital will carried out.</a:t>
            </a:r>
            <a:endParaRPr lang="en-US" sz="2400">
              <a:latin typeface="Arial" panose="020B0604020202020204" pitchFamily="34" charset="0"/>
              <a:cs typeface="Arial" panose="020B0604020202020204" pitchFamily="34" charset="0"/>
            </a:endParaRPr>
          </a:p>
          <a:p>
            <a:pPr>
              <a:lnSpc>
                <a:spcPct val="200000"/>
              </a:lnSpc>
            </a:pP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71195" y="233045"/>
            <a:ext cx="10849610" cy="4523105"/>
          </a:xfrm>
          <a:prstGeom prst="rect">
            <a:avLst/>
          </a:prstGeom>
          <a:noFill/>
        </p:spPr>
        <p:txBody>
          <a:bodyPr wrap="square" rtlCol="0">
            <a:spAutoFit/>
          </a:bodyPr>
          <a:p>
            <a:pPr>
              <a:lnSpc>
                <a:spcPct val="200000"/>
              </a:lnSpc>
            </a:pPr>
            <a:r>
              <a:rPr lang="en-US" sz="2400" b="1">
                <a:latin typeface="Arial" panose="020B0604020202020204" pitchFamily="34" charset="0"/>
                <a:cs typeface="Arial" panose="020B0604020202020204" pitchFamily="34" charset="0"/>
              </a:rPr>
              <a:t>Observations</a:t>
            </a:r>
            <a:endParaRPr lang="en-US" sz="2400" b="1">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An observation on how doctors and nurses do prescriptions for patients daily will be done to examine the process that takes place in order to execute various activities. Researchers will interact with the current system and give a detailed report.</a:t>
            </a:r>
            <a:endParaRPr lang="en-US" sz="2400">
              <a:latin typeface="Arial" panose="020B0604020202020204" pitchFamily="34" charset="0"/>
              <a:cs typeface="Arial" panose="020B0604020202020204" pitchFamily="34" charset="0"/>
            </a:endParaRPr>
          </a:p>
          <a:p>
            <a:pPr>
              <a:lnSpc>
                <a:spcPct val="200000"/>
              </a:lnSpc>
            </a:pP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71195" y="806450"/>
            <a:ext cx="10849610" cy="4523105"/>
          </a:xfrm>
          <a:prstGeom prst="rect">
            <a:avLst/>
          </a:prstGeom>
          <a:noFill/>
        </p:spPr>
        <p:txBody>
          <a:bodyPr wrap="square" rtlCol="0">
            <a:spAutoFit/>
          </a:bodyPr>
          <a:p>
            <a:pPr>
              <a:lnSpc>
                <a:spcPct val="200000"/>
              </a:lnSpc>
            </a:pPr>
            <a:r>
              <a:rPr lang="en-US" sz="2400">
                <a:latin typeface="Arial" panose="020B0604020202020204" pitchFamily="34" charset="0"/>
                <a:cs typeface="Arial" panose="020B0604020202020204" pitchFamily="34" charset="0"/>
              </a:rPr>
              <a:t>Reasons for using the observation method are as follows:</a:t>
            </a:r>
            <a:endParaRPr lang="en-US" sz="2400">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a.To collect different types of onsite data over a given period of time</a:t>
            </a:r>
            <a:endParaRPr lang="en-US" sz="2400">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b.To obtain a source of questions that can be addressed to St. Joseph’s Mission Hospital’s management.</a:t>
            </a:r>
            <a:endParaRPr lang="en-US" sz="2400">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c.To get a feel on how different things are prioritized and organized throughout the entire process.</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71195" y="233045"/>
            <a:ext cx="10849610" cy="5631180"/>
          </a:xfrm>
          <a:prstGeom prst="rect">
            <a:avLst/>
          </a:prstGeom>
          <a:noFill/>
        </p:spPr>
        <p:txBody>
          <a:bodyPr wrap="square" rtlCol="0">
            <a:spAutoFit/>
          </a:bodyPr>
          <a:p>
            <a:pPr>
              <a:lnSpc>
                <a:spcPct val="150000"/>
              </a:lnSpc>
            </a:pPr>
            <a:r>
              <a:rPr lang="en-US" sz="2400" b="1">
                <a:latin typeface="Arial" panose="020B0604020202020204" pitchFamily="34" charset="0"/>
                <a:cs typeface="Arial" panose="020B0604020202020204" pitchFamily="34" charset="0"/>
              </a:rPr>
              <a:t>Interviews</a:t>
            </a:r>
            <a:endParaRPr lang="en-US" sz="2400">
              <a:latin typeface="Arial" panose="020B0604020202020204" pitchFamily="34" charset="0"/>
              <a:cs typeface="Arial" panose="020B0604020202020204" pitchFamily="34" charset="0"/>
            </a:endParaRPr>
          </a:p>
          <a:p>
            <a:pPr>
              <a:lnSpc>
                <a:spcPct val="150000"/>
              </a:lnSpc>
            </a:pPr>
            <a:r>
              <a:rPr lang="en-US" sz="2400">
                <a:latin typeface="Arial" panose="020B0604020202020204" pitchFamily="34" charset="0"/>
                <a:cs typeface="Arial" panose="020B0604020202020204" pitchFamily="34" charset="0"/>
              </a:rPr>
              <a:t>This is a conversation between two or more people whereby questions are asked by the interviewer in order to obtain information from the interviewee. (Free dictionary, et al, 2021). Interviews will be carried out on various groups e.g. St. Joseph’s Mission Hospital’s Staff.</a:t>
            </a:r>
            <a:endParaRPr lang="en-US" sz="2400">
              <a:latin typeface="Arial" panose="020B0604020202020204" pitchFamily="34" charset="0"/>
              <a:cs typeface="Arial" panose="020B0604020202020204" pitchFamily="34" charset="0"/>
            </a:endParaRPr>
          </a:p>
          <a:p>
            <a:pPr>
              <a:lnSpc>
                <a:spcPct val="150000"/>
              </a:lnSpc>
            </a:pPr>
            <a:r>
              <a:rPr lang="en-US" sz="2400">
                <a:latin typeface="Arial" panose="020B0604020202020204" pitchFamily="34" charset="0"/>
                <a:cs typeface="Arial" panose="020B0604020202020204" pitchFamily="34" charset="0"/>
              </a:rPr>
              <a:t>Interviews are used because:</a:t>
            </a:r>
            <a:endParaRPr lang="en-US" sz="240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They enable the interviewer to document the personalities the St. Joseph’s Mission Hospital’s management and staff.</a:t>
            </a:r>
            <a:endParaRPr lang="en-US" sz="240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They will help expand the understanding of hospital operations hence aid in the collection of system requirements.</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71195" y="233045"/>
            <a:ext cx="10849610" cy="6462395"/>
          </a:xfrm>
          <a:prstGeom prst="rect">
            <a:avLst/>
          </a:prstGeom>
          <a:noFill/>
        </p:spPr>
        <p:txBody>
          <a:bodyPr wrap="square" rtlCol="0">
            <a:spAutoFit/>
          </a:bodyPr>
          <a:p>
            <a:pPr>
              <a:lnSpc>
                <a:spcPct val="150000"/>
              </a:lnSpc>
            </a:pPr>
            <a:r>
              <a:rPr lang="en-US" sz="2300" b="1">
                <a:latin typeface="Arial" panose="020B0604020202020204" pitchFamily="34" charset="0"/>
                <a:cs typeface="Arial" panose="020B0604020202020204" pitchFamily="34" charset="0"/>
              </a:rPr>
              <a:t>Questionnaires</a:t>
            </a:r>
            <a:endParaRPr lang="en-US" sz="2300" b="1">
              <a:latin typeface="Arial" panose="020B0604020202020204" pitchFamily="34" charset="0"/>
              <a:cs typeface="Arial" panose="020B0604020202020204" pitchFamily="34" charset="0"/>
            </a:endParaRPr>
          </a:p>
          <a:p>
            <a:pPr>
              <a:lnSpc>
                <a:spcPct val="150000"/>
              </a:lnSpc>
            </a:pPr>
            <a:r>
              <a:rPr lang="en-US" sz="2300">
                <a:latin typeface="Arial" panose="020B0604020202020204" pitchFamily="34" charset="0"/>
                <a:cs typeface="Arial" panose="020B0604020202020204" pitchFamily="34" charset="0"/>
              </a:rPr>
              <a:t>This are forms containing a set of questions addressed to a number of subjects in order to gather information for a survey. (Free dictionary, 2021).  Questionnaires will help in capturing data from individuals in the shortest time possible.  They will help confirm the data collected using observation and interviews.</a:t>
            </a:r>
            <a:endParaRPr lang="en-US" sz="2300">
              <a:latin typeface="Arial" panose="020B0604020202020204" pitchFamily="34" charset="0"/>
              <a:cs typeface="Arial" panose="020B0604020202020204" pitchFamily="34" charset="0"/>
            </a:endParaRPr>
          </a:p>
          <a:p>
            <a:pPr>
              <a:lnSpc>
                <a:spcPct val="150000"/>
              </a:lnSpc>
            </a:pPr>
            <a:endParaRPr lang="en-US" sz="2300">
              <a:latin typeface="Arial" panose="020B0604020202020204" pitchFamily="34" charset="0"/>
              <a:cs typeface="Arial" panose="020B0604020202020204" pitchFamily="34" charset="0"/>
            </a:endParaRPr>
          </a:p>
          <a:p>
            <a:pPr>
              <a:lnSpc>
                <a:spcPct val="150000"/>
              </a:lnSpc>
            </a:pPr>
            <a:r>
              <a:rPr lang="en-US" sz="2300">
                <a:latin typeface="Arial" panose="020B0604020202020204" pitchFamily="34" charset="0"/>
                <a:cs typeface="Arial" panose="020B0604020202020204" pitchFamily="34" charset="0"/>
              </a:rPr>
              <a:t>The following are advantages of the questionnaires methods:</a:t>
            </a:r>
            <a:endParaRPr lang="en-US" sz="230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300">
                <a:latin typeface="Arial" panose="020B0604020202020204" pitchFamily="34" charset="0"/>
                <a:cs typeface="Arial" panose="020B0604020202020204" pitchFamily="34" charset="0"/>
              </a:rPr>
              <a:t>They are familiar to most people because nearly every person has had some experience completing questionnaires.</a:t>
            </a:r>
            <a:endParaRPr lang="en-US" sz="230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300">
                <a:latin typeface="Arial" panose="020B0604020202020204" pitchFamily="34" charset="0"/>
                <a:cs typeface="Arial" panose="020B0604020202020204" pitchFamily="34" charset="0"/>
              </a:rPr>
              <a:t>They reduce bias because the researcher’s opinion will not influence the respondent to answer questions in a certain manner thus offers great anonymity.</a:t>
            </a:r>
            <a:endParaRPr lang="en-US" sz="230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300">
                <a:latin typeface="Arial" panose="020B0604020202020204" pitchFamily="34" charset="0"/>
                <a:cs typeface="Arial" panose="020B0604020202020204" pitchFamily="34" charset="0"/>
              </a:rPr>
              <a:t>They are easy to analyze once completed.</a:t>
            </a:r>
            <a:endParaRPr lang="en-US" sz="230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71195" y="462915"/>
            <a:ext cx="10849610" cy="5931535"/>
          </a:xfrm>
          <a:prstGeom prst="rect">
            <a:avLst/>
          </a:prstGeom>
          <a:noFill/>
        </p:spPr>
        <p:txBody>
          <a:bodyPr wrap="square" rtlCol="0">
            <a:spAutoFit/>
          </a:bodyPr>
          <a:p>
            <a:pPr>
              <a:lnSpc>
                <a:spcPct val="150000"/>
              </a:lnSpc>
            </a:pPr>
            <a:r>
              <a:rPr lang="en-US" sz="2300" b="1">
                <a:latin typeface="Arial" panose="020B0604020202020204" pitchFamily="34" charset="0"/>
                <a:cs typeface="Arial" panose="020B0604020202020204" pitchFamily="34" charset="0"/>
              </a:rPr>
              <a:t>System Design</a:t>
            </a:r>
            <a:endParaRPr lang="en-US" sz="2300" b="1">
              <a:latin typeface="Arial" panose="020B0604020202020204" pitchFamily="34" charset="0"/>
              <a:cs typeface="Arial" panose="020B0604020202020204" pitchFamily="34" charset="0"/>
            </a:endParaRPr>
          </a:p>
          <a:p>
            <a:pPr>
              <a:lnSpc>
                <a:spcPct val="150000"/>
              </a:lnSpc>
            </a:pPr>
            <a:endParaRPr lang="en-US" sz="2300">
              <a:latin typeface="Arial" panose="020B0604020202020204" pitchFamily="34" charset="0"/>
              <a:cs typeface="Arial" panose="020B0604020202020204" pitchFamily="34" charset="0"/>
            </a:endParaRPr>
          </a:p>
          <a:p>
            <a:pPr>
              <a:lnSpc>
                <a:spcPct val="150000"/>
              </a:lnSpc>
            </a:pPr>
            <a:r>
              <a:rPr lang="en-US" sz="2300">
                <a:latin typeface="Arial" panose="020B0604020202020204" pitchFamily="34" charset="0"/>
                <a:cs typeface="Arial" panose="020B0604020202020204" pitchFamily="34" charset="0"/>
              </a:rPr>
              <a:t>The objective of System analysis and Design of the proposed system will be achieved by designing a database using physical, conceptual and logical design of the database.</a:t>
            </a:r>
            <a:endParaRPr lang="en-US" sz="2300">
              <a:latin typeface="Arial" panose="020B0604020202020204" pitchFamily="34" charset="0"/>
              <a:cs typeface="Arial" panose="020B0604020202020204" pitchFamily="34" charset="0"/>
            </a:endParaRPr>
          </a:p>
          <a:p>
            <a:pPr>
              <a:lnSpc>
                <a:spcPct val="150000"/>
              </a:lnSpc>
            </a:pPr>
            <a:r>
              <a:rPr lang="en-US" sz="2300">
                <a:latin typeface="Arial" panose="020B0604020202020204" pitchFamily="34" charset="0"/>
                <a:cs typeface="Arial" panose="020B0604020202020204" pitchFamily="34" charset="0"/>
              </a:rPr>
              <a:t>Data collected will be analyzed and integrated using an Entity Relationship Diagram and an Enhanced Entity Relationship Diagram.</a:t>
            </a:r>
            <a:endParaRPr lang="en-US" sz="2300">
              <a:latin typeface="Arial" panose="020B0604020202020204" pitchFamily="34" charset="0"/>
              <a:cs typeface="Arial" panose="020B0604020202020204" pitchFamily="34" charset="0"/>
            </a:endParaRPr>
          </a:p>
          <a:p>
            <a:pPr>
              <a:lnSpc>
                <a:spcPct val="150000"/>
              </a:lnSpc>
            </a:pPr>
            <a:endParaRPr lang="en-US" sz="2300">
              <a:latin typeface="Arial" panose="020B0604020202020204" pitchFamily="34" charset="0"/>
              <a:cs typeface="Arial" panose="020B0604020202020204" pitchFamily="34" charset="0"/>
            </a:endParaRPr>
          </a:p>
          <a:p>
            <a:pPr>
              <a:lnSpc>
                <a:spcPct val="150000"/>
              </a:lnSpc>
            </a:pPr>
            <a:r>
              <a:rPr lang="en-US" sz="2300">
                <a:latin typeface="Arial" panose="020B0604020202020204" pitchFamily="34" charset="0"/>
                <a:cs typeface="Arial" panose="020B0604020202020204" pitchFamily="34" charset="0"/>
              </a:rPr>
              <a:t>Tools such as Microsoft Visual studio will be used in the development. Microsoft Project Professional will be used to present time schedules for task dissemination, ordering and the development procedures.</a:t>
            </a:r>
            <a:endParaRPr lang="en-US" sz="230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71195" y="462915"/>
            <a:ext cx="10849610" cy="5931535"/>
          </a:xfrm>
          <a:prstGeom prst="rect">
            <a:avLst/>
          </a:prstGeom>
          <a:noFill/>
        </p:spPr>
        <p:txBody>
          <a:bodyPr wrap="square" rtlCol="0">
            <a:spAutoFit/>
          </a:bodyPr>
          <a:p>
            <a:pPr>
              <a:lnSpc>
                <a:spcPct val="150000"/>
              </a:lnSpc>
            </a:pPr>
            <a:r>
              <a:rPr lang="en-US" sz="2300" b="1">
                <a:latin typeface="Arial" panose="020B0604020202020204" pitchFamily="34" charset="0"/>
                <a:cs typeface="Arial" panose="020B0604020202020204" pitchFamily="34" charset="0"/>
              </a:rPr>
              <a:t>Software Implementation</a:t>
            </a:r>
            <a:endParaRPr lang="en-US" sz="2300">
              <a:latin typeface="Arial" panose="020B0604020202020204" pitchFamily="34" charset="0"/>
              <a:cs typeface="Arial" panose="020B0604020202020204" pitchFamily="34" charset="0"/>
            </a:endParaRPr>
          </a:p>
          <a:p>
            <a:pPr>
              <a:lnSpc>
                <a:spcPct val="150000"/>
              </a:lnSpc>
            </a:pPr>
            <a:r>
              <a:rPr lang="en-US" sz="2300">
                <a:latin typeface="Arial" panose="020B0604020202020204" pitchFamily="34" charset="0"/>
                <a:cs typeface="Arial" panose="020B0604020202020204" pitchFamily="34" charset="0"/>
              </a:rPr>
              <a:t>Software Implementation will be achieved by the use of Agile Architecture</a:t>
            </a:r>
            <a:endParaRPr lang="en-US" sz="2300">
              <a:latin typeface="Arial" panose="020B0604020202020204" pitchFamily="34" charset="0"/>
              <a:cs typeface="Arial" panose="020B0604020202020204" pitchFamily="34" charset="0"/>
            </a:endParaRPr>
          </a:p>
          <a:p>
            <a:pPr>
              <a:lnSpc>
                <a:spcPct val="150000"/>
              </a:lnSpc>
            </a:pPr>
            <a:r>
              <a:rPr lang="en-US" sz="2300">
                <a:latin typeface="Arial" panose="020B0604020202020204" pitchFamily="34" charset="0"/>
                <a:cs typeface="Arial" panose="020B0604020202020204" pitchFamily="34" charset="0"/>
              </a:rPr>
              <a:t>The system will be developed using Visual Basic.Net and MySQL</a:t>
            </a:r>
            <a:endParaRPr lang="en-US" sz="2300">
              <a:latin typeface="Arial" panose="020B0604020202020204" pitchFamily="34" charset="0"/>
              <a:cs typeface="Arial" panose="020B0604020202020204" pitchFamily="34" charset="0"/>
            </a:endParaRPr>
          </a:p>
          <a:p>
            <a:pPr>
              <a:lnSpc>
                <a:spcPct val="150000"/>
              </a:lnSpc>
            </a:pPr>
            <a:endParaRPr lang="en-US" sz="2300">
              <a:latin typeface="Arial" panose="020B0604020202020204" pitchFamily="34" charset="0"/>
              <a:cs typeface="Arial" panose="020B0604020202020204" pitchFamily="34" charset="0"/>
            </a:endParaRPr>
          </a:p>
          <a:p>
            <a:pPr>
              <a:lnSpc>
                <a:spcPct val="150000"/>
              </a:lnSpc>
            </a:pPr>
            <a:r>
              <a:rPr lang="en-US" sz="2300" b="1">
                <a:latin typeface="Arial" panose="020B0604020202020204" pitchFamily="34" charset="0"/>
                <a:cs typeface="Arial" panose="020B0604020202020204" pitchFamily="34" charset="0"/>
              </a:rPr>
              <a:t>i.Visual Basic .Net</a:t>
            </a:r>
            <a:endParaRPr lang="en-US" sz="2300" b="1">
              <a:latin typeface="Arial" panose="020B0604020202020204" pitchFamily="34" charset="0"/>
              <a:cs typeface="Arial" panose="020B0604020202020204" pitchFamily="34" charset="0"/>
            </a:endParaRPr>
          </a:p>
          <a:p>
            <a:pPr>
              <a:lnSpc>
                <a:spcPct val="150000"/>
              </a:lnSpc>
            </a:pPr>
            <a:r>
              <a:rPr lang="en-US" sz="2300">
                <a:latin typeface="Arial" panose="020B0604020202020204" pitchFamily="34" charset="0"/>
                <a:cs typeface="Arial" panose="020B0604020202020204" pitchFamily="34" charset="0"/>
              </a:rPr>
              <a:t>I chose Visual Basic.Net because it enables quick development of an application, creation of the client’s interface, its very flexible and convenient. It also has advantages that falls under Object Oriented Programming Languages. Features of the objects in the program can be added independently without the need of reorganizing the system.</a:t>
            </a:r>
            <a:endParaRPr lang="en-US" sz="2300">
              <a:latin typeface="Arial" panose="020B0604020202020204" pitchFamily="34" charset="0"/>
              <a:cs typeface="Arial" panose="020B0604020202020204" pitchFamily="34" charset="0"/>
            </a:endParaRPr>
          </a:p>
          <a:p>
            <a:pPr>
              <a:lnSpc>
                <a:spcPct val="150000"/>
              </a:lnSpc>
            </a:pPr>
            <a:endParaRPr lang="en-US" sz="230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43280" y="699135"/>
            <a:ext cx="10506075" cy="5077460"/>
          </a:xfrm>
          <a:prstGeom prst="rect">
            <a:avLst/>
          </a:prstGeom>
          <a:noFill/>
        </p:spPr>
        <p:txBody>
          <a:bodyPr wrap="square" rtlCol="0" anchor="t">
            <a:spAutoFit/>
          </a:bodyPr>
          <a:p>
            <a:pPr>
              <a:lnSpc>
                <a:spcPct val="150000"/>
              </a:lnSpc>
            </a:pPr>
            <a:r>
              <a:rPr lang="en-US" sz="2400" b="1">
                <a:latin typeface="Arial" panose="020B0604020202020204" pitchFamily="34" charset="0"/>
                <a:cs typeface="Arial" panose="020B0604020202020204" pitchFamily="34" charset="0"/>
                <a:sym typeface="+mn-ea"/>
              </a:rPr>
              <a:t>ii.Database</a:t>
            </a:r>
            <a:endParaRPr lang="en-US" sz="2400" b="1">
              <a:latin typeface="Arial" panose="020B0604020202020204" pitchFamily="34" charset="0"/>
              <a:cs typeface="Arial" panose="020B0604020202020204" pitchFamily="34" charset="0"/>
            </a:endParaRPr>
          </a:p>
          <a:p>
            <a:pPr>
              <a:lnSpc>
                <a:spcPct val="150000"/>
              </a:lnSpc>
            </a:pPr>
            <a:r>
              <a:rPr lang="en-US" sz="2400">
                <a:latin typeface="Arial" panose="020B0604020202020204" pitchFamily="34" charset="0"/>
                <a:cs typeface="Arial" panose="020B0604020202020204" pitchFamily="34" charset="0"/>
                <a:sym typeface="+mn-ea"/>
              </a:rPr>
              <a:t>The system will have a database on which the entire application will be based on. MySQL will be used as a database to store all the patient’s information.</a:t>
            </a:r>
            <a:endParaRPr lang="en-US" sz="2400">
              <a:latin typeface="Arial" panose="020B0604020202020204" pitchFamily="34" charset="0"/>
              <a:cs typeface="Arial" panose="020B0604020202020204" pitchFamily="34" charset="0"/>
              <a:sym typeface="+mn-ea"/>
            </a:endParaRPr>
          </a:p>
          <a:p>
            <a:pPr>
              <a:lnSpc>
                <a:spcPct val="150000"/>
              </a:lnSpc>
            </a:pPr>
            <a:endParaRPr lang="en-US" sz="2400">
              <a:latin typeface="Arial" panose="020B0604020202020204" pitchFamily="34" charset="0"/>
              <a:cs typeface="Arial" panose="020B0604020202020204" pitchFamily="34" charset="0"/>
            </a:endParaRPr>
          </a:p>
          <a:p>
            <a:pPr>
              <a:lnSpc>
                <a:spcPct val="150000"/>
              </a:lnSpc>
            </a:pPr>
            <a:r>
              <a:rPr lang="en-US" sz="2400" b="1">
                <a:latin typeface="Arial" panose="020B0604020202020204" pitchFamily="34" charset="0"/>
                <a:cs typeface="Arial" panose="020B0604020202020204" pitchFamily="34" charset="0"/>
                <a:sym typeface="+mn-ea"/>
              </a:rPr>
              <a:t>iii.User Interface</a:t>
            </a:r>
            <a:endParaRPr lang="en-US" sz="2400" b="1">
              <a:latin typeface="Arial" panose="020B0604020202020204" pitchFamily="34" charset="0"/>
              <a:cs typeface="Arial" panose="020B0604020202020204" pitchFamily="34" charset="0"/>
            </a:endParaRPr>
          </a:p>
          <a:p>
            <a:pPr>
              <a:lnSpc>
                <a:spcPct val="150000"/>
              </a:lnSpc>
            </a:pPr>
            <a:r>
              <a:rPr lang="en-US" sz="2400">
                <a:latin typeface="Arial" panose="020B0604020202020204" pitchFamily="34" charset="0"/>
                <a:cs typeface="Arial" panose="020B0604020202020204" pitchFamily="34" charset="0"/>
                <a:sym typeface="+mn-ea"/>
              </a:rPr>
              <a:t>The user interface will provide the means by which the user will interact with the system. The interface will connect with the database. The Interface will be developed using Visual Basic.Net</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42645" y="337185"/>
            <a:ext cx="10506075" cy="6000750"/>
          </a:xfrm>
          <a:prstGeom prst="rect">
            <a:avLst/>
          </a:prstGeom>
          <a:noFill/>
        </p:spPr>
        <p:txBody>
          <a:bodyPr wrap="square" rtlCol="0" anchor="t">
            <a:spAutoFit/>
          </a:bodyPr>
          <a:p>
            <a:pPr>
              <a:lnSpc>
                <a:spcPct val="200000"/>
              </a:lnSpc>
            </a:pPr>
            <a:r>
              <a:rPr lang="en-US" sz="2400" b="1">
                <a:latin typeface="Arial" panose="020B0604020202020204" pitchFamily="34" charset="0"/>
                <a:cs typeface="Arial" panose="020B0604020202020204" pitchFamily="34" charset="0"/>
                <a:sym typeface="+mn-ea"/>
              </a:rPr>
              <a:t>Testing and Validation</a:t>
            </a:r>
            <a:endParaRPr lang="en-US" sz="2400" b="1">
              <a:latin typeface="Arial" panose="020B0604020202020204" pitchFamily="34" charset="0"/>
              <a:cs typeface="Arial" panose="020B0604020202020204" pitchFamily="34" charset="0"/>
              <a:sym typeface="+mn-ea"/>
            </a:endParaRPr>
          </a:p>
          <a:p>
            <a:pPr>
              <a:lnSpc>
                <a:spcPct val="200000"/>
              </a:lnSpc>
            </a:pPr>
            <a:r>
              <a:rPr lang="en-US" sz="2400">
                <a:latin typeface="Arial" panose="020B0604020202020204" pitchFamily="34" charset="0"/>
                <a:cs typeface="Arial" panose="020B0604020202020204" pitchFamily="34" charset="0"/>
                <a:sym typeface="+mn-ea"/>
              </a:rPr>
              <a:t>Testing and validation of the system will be done via integration testing. The modules of the application will be grouped together and tested as a whole in order to test the functionality of the user interface and the database.</a:t>
            </a:r>
            <a:endParaRPr lang="en-US" sz="2400">
              <a:latin typeface="Arial" panose="020B0604020202020204" pitchFamily="34" charset="0"/>
              <a:cs typeface="Arial" panose="020B0604020202020204" pitchFamily="34" charset="0"/>
              <a:sym typeface="+mn-ea"/>
            </a:endParaRPr>
          </a:p>
          <a:p>
            <a:pPr>
              <a:lnSpc>
                <a:spcPct val="200000"/>
              </a:lnSpc>
            </a:pPr>
            <a:endParaRPr lang="en-US" sz="2400">
              <a:latin typeface="Arial" panose="020B0604020202020204" pitchFamily="34" charset="0"/>
              <a:cs typeface="Arial" panose="020B0604020202020204" pitchFamily="34" charset="0"/>
              <a:sym typeface="+mn-ea"/>
            </a:endParaRPr>
          </a:p>
          <a:p>
            <a:pPr>
              <a:lnSpc>
                <a:spcPct val="200000"/>
              </a:lnSpc>
            </a:pPr>
            <a:r>
              <a:rPr lang="en-US" sz="2400">
                <a:latin typeface="Arial" panose="020B0604020202020204" pitchFamily="34" charset="0"/>
                <a:cs typeface="Arial" panose="020B0604020202020204" pitchFamily="34" charset="0"/>
                <a:sym typeface="+mn-ea"/>
              </a:rPr>
              <a:t>Test data will be filled in the  required fields and check if the system realizes the expected output upon execution. This will help in recognizing whether the functionality of the system has been achieved and check for any errors.</a:t>
            </a:r>
            <a:endParaRPr lang="en-US" sz="2400">
              <a:latin typeface="Arial" panose="020B0604020202020204" pitchFamily="34" charset="0"/>
              <a:cs typeface="Arial" panose="020B0604020202020204" pitchFamily="34"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3390" y="873125"/>
            <a:ext cx="11527155" cy="2306955"/>
          </a:xfrm>
          <a:prstGeom prst="rect">
            <a:avLst/>
          </a:prstGeom>
          <a:noFill/>
        </p:spPr>
        <p:txBody>
          <a:bodyPr wrap="none" rtlCol="0" anchor="t">
            <a:spAutoFit/>
          </a:bodyPr>
          <a:p>
            <a:pPr>
              <a:lnSpc>
                <a:spcPct val="200000"/>
              </a:lnSpc>
            </a:pPr>
            <a:r>
              <a:rPr lang="en-US" sz="2400">
                <a:latin typeface="Arial" panose="020B0604020202020204" pitchFamily="34" charset="0"/>
                <a:cs typeface="Arial" panose="020B0604020202020204" pitchFamily="34" charset="0"/>
                <a:sym typeface="+mn-ea"/>
              </a:rPr>
              <a:t>Validation of the system will be done by deploying the system on various computers </a:t>
            </a:r>
            <a:endParaRPr lang="en-US" sz="2400">
              <a:latin typeface="Arial" panose="020B0604020202020204" pitchFamily="34" charset="0"/>
              <a:cs typeface="Arial" panose="020B0604020202020204" pitchFamily="34" charset="0"/>
              <a:sym typeface="+mn-ea"/>
            </a:endParaRPr>
          </a:p>
          <a:p>
            <a:pPr>
              <a:lnSpc>
                <a:spcPct val="200000"/>
              </a:lnSpc>
            </a:pPr>
            <a:r>
              <a:rPr lang="en-US" sz="2400">
                <a:latin typeface="Arial" panose="020B0604020202020204" pitchFamily="34" charset="0"/>
                <a:cs typeface="Arial" panose="020B0604020202020204" pitchFamily="34" charset="0"/>
                <a:sym typeface="+mn-ea"/>
              </a:rPr>
              <a:t>and actual users should be able to interact with the system and provide an actual</a:t>
            </a:r>
            <a:endParaRPr lang="en-US" sz="2400">
              <a:latin typeface="Arial" panose="020B0604020202020204" pitchFamily="34" charset="0"/>
              <a:cs typeface="Arial" panose="020B0604020202020204" pitchFamily="34" charset="0"/>
              <a:sym typeface="+mn-ea"/>
            </a:endParaRPr>
          </a:p>
          <a:p>
            <a:pPr>
              <a:lnSpc>
                <a:spcPct val="200000"/>
              </a:lnSpc>
            </a:pPr>
            <a:r>
              <a:rPr lang="en-US" sz="2400">
                <a:latin typeface="Arial" panose="020B0604020202020204" pitchFamily="34" charset="0"/>
                <a:cs typeface="Arial" panose="020B0604020202020204" pitchFamily="34" charset="0"/>
                <a:sym typeface="+mn-ea"/>
              </a:rPr>
              <a:t> feedback.</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4895850" y="554355"/>
            <a:ext cx="2399665" cy="583565"/>
          </a:xfrm>
          <a:prstGeom prst="rect">
            <a:avLst/>
          </a:prstGeom>
          <a:noFill/>
        </p:spPr>
        <p:txBody>
          <a:bodyPr wrap="square" rtlCol="0">
            <a:spAutoFit/>
          </a:bodyPr>
          <a:p>
            <a:r>
              <a:rPr lang="en-US" sz="3200" b="1"/>
              <a:t>Background</a:t>
            </a:r>
            <a:endParaRPr lang="en-US" sz="3200" b="1"/>
          </a:p>
        </p:txBody>
      </p:sp>
      <p:sp>
        <p:nvSpPr>
          <p:cNvPr id="11" name="Text Box 10"/>
          <p:cNvSpPr txBox="1"/>
          <p:nvPr/>
        </p:nvSpPr>
        <p:spPr>
          <a:xfrm>
            <a:off x="328295" y="1470025"/>
            <a:ext cx="11536045" cy="5050790"/>
          </a:xfrm>
          <a:prstGeom prst="rect">
            <a:avLst/>
          </a:prstGeom>
          <a:noFill/>
        </p:spPr>
        <p:txBody>
          <a:bodyPr wrap="square" rtlCol="0">
            <a:spAutoFit/>
          </a:bodyPr>
          <a:p>
            <a:pPr marL="12700">
              <a:lnSpc>
                <a:spcPct val="192000"/>
              </a:lnSpc>
              <a:spcBef>
                <a:spcPts val="200"/>
              </a:spcBef>
              <a:buNone/>
            </a:pPr>
            <a:r>
              <a:rPr lang="zh-CN" altLang="x-none" sz="2400">
                <a:latin typeface="Arial" panose="020B0604020202020204" pitchFamily="34" charset="0"/>
                <a:ea typeface="Arial" panose="020B0604020202020204" pitchFamily="34" charset="0"/>
                <a:cs typeface="Arial" panose="020B0604020202020204" pitchFamily="34" charset="0"/>
                <a:sym typeface="+mn-ea"/>
              </a:rPr>
              <a:t>St. Joseph’s Mission Hospital-Migori is a hospital dedicated to providing medical treatment for illness to migori county residents and patients outside Migori county. The hospital was founded at St. Joseph Catholic Parish, Migori Town in 1974 by Rev. Fr. Knap with the aim of improving the healthcare of Migori residents. Since then, the number of patients visiting the hospital has dramatically increased resulting in a slow delivery of services due to a lot of writing by the doctors and nurses.</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80440" y="387985"/>
            <a:ext cx="3651885" cy="460375"/>
          </a:xfrm>
          <a:prstGeom prst="rect">
            <a:avLst/>
          </a:prstGeom>
          <a:noFill/>
        </p:spPr>
        <p:txBody>
          <a:bodyPr wrap="square" rtlCol="0">
            <a:spAutoFit/>
          </a:bodyPr>
          <a:p>
            <a:r>
              <a:rPr lang="en-US" sz="2400" b="1">
                <a:latin typeface="Arial" panose="020B0604020202020204" pitchFamily="34" charset="0"/>
                <a:cs typeface="Arial" panose="020B0604020202020204" pitchFamily="34" charset="0"/>
              </a:rPr>
              <a:t>Project Schedule</a:t>
            </a:r>
            <a:endParaRPr lang="en-US" sz="2400" b="1">
              <a:latin typeface="Arial" panose="020B0604020202020204" pitchFamily="34" charset="0"/>
              <a:cs typeface="Arial" panose="020B0604020202020204" pitchFamily="34" charset="0"/>
            </a:endParaRPr>
          </a:p>
        </p:txBody>
      </p:sp>
      <p:sp>
        <p:nvSpPr>
          <p:cNvPr id="5" name="Text Box 4"/>
          <p:cNvSpPr txBox="1"/>
          <p:nvPr/>
        </p:nvSpPr>
        <p:spPr>
          <a:xfrm>
            <a:off x="980440" y="1020445"/>
            <a:ext cx="9838055" cy="1568450"/>
          </a:xfrm>
          <a:prstGeom prst="rect">
            <a:avLst/>
          </a:prstGeom>
          <a:noFill/>
        </p:spPr>
        <p:txBody>
          <a:bodyPr wrap="square" rtlCol="0">
            <a:spAutoFit/>
          </a:bodyPr>
          <a:p>
            <a:pPr>
              <a:lnSpc>
                <a:spcPct val="200000"/>
              </a:lnSpc>
            </a:pPr>
            <a:r>
              <a:rPr lang="en-US" sz="2400">
                <a:latin typeface="Arial" panose="020B0604020202020204" pitchFamily="34" charset="0"/>
                <a:cs typeface="Arial" panose="020B0604020202020204" pitchFamily="34" charset="0"/>
              </a:rPr>
              <a:t>This is an estimate of the duration of each task in hours. A work breakdown schedule will be formulated and a task schedule prepared.</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Gant Chart"/>
          <p:cNvPicPr>
            <a:picLocks noChangeAspect="1"/>
          </p:cNvPicPr>
          <p:nvPr>
            <p:ph idx="1"/>
          </p:nvPr>
        </p:nvPicPr>
        <p:blipFill>
          <a:blip r:embed="rId1"/>
          <a:stretch>
            <a:fillRect/>
          </a:stretch>
        </p:blipFill>
        <p:spPr>
          <a:xfrm>
            <a:off x="905510" y="1133475"/>
            <a:ext cx="10381615" cy="5497830"/>
          </a:xfrm>
          <a:prstGeom prst="rect">
            <a:avLst/>
          </a:prstGeom>
        </p:spPr>
      </p:pic>
      <p:sp>
        <p:nvSpPr>
          <p:cNvPr id="6" name="Text Box 5"/>
          <p:cNvSpPr txBox="1"/>
          <p:nvPr/>
        </p:nvSpPr>
        <p:spPr>
          <a:xfrm>
            <a:off x="4149090" y="357505"/>
            <a:ext cx="2913380" cy="645160"/>
          </a:xfrm>
          <a:prstGeom prst="rect">
            <a:avLst/>
          </a:prstGeom>
          <a:noFill/>
        </p:spPr>
        <p:txBody>
          <a:bodyPr wrap="square" rtlCol="0">
            <a:spAutoFit/>
          </a:bodyPr>
          <a:p>
            <a:r>
              <a:rPr lang="en-US" sz="3600" b="1">
                <a:latin typeface="Arial" panose="020B0604020202020204" pitchFamily="34" charset="0"/>
                <a:cs typeface="Arial" panose="020B0604020202020204" pitchFamily="34" charset="0"/>
              </a:rPr>
              <a:t>Gantt Chart</a:t>
            </a:r>
            <a:endParaRPr lang="en-US" sz="3600" b="1">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702945" y="604837"/>
            <a:ext cx="5080000" cy="460375"/>
          </a:xfrm>
          <a:prstGeom prst="rect">
            <a:avLst/>
          </a:prstGeom>
          <a:noFill/>
          <a:ln w="9525">
            <a:noFill/>
          </a:ln>
        </p:spPr>
        <p:txBody>
          <a:bodyPr>
            <a:spAutoFit/>
          </a:bodyPr>
          <a:p>
            <a:pPr indent="0"/>
            <a:r>
              <a:rPr lang="en-US" sz="2400" b="1">
                <a:latin typeface="Arial" panose="020B0604020202020204" pitchFamily="34" charset="0"/>
                <a:cs typeface="Arial" panose="020B0604020202020204" pitchFamily="34" charset="0"/>
              </a:rPr>
              <a:t>Budget Estimates</a:t>
            </a:r>
            <a:endParaRPr lang="en-US" sz="2400">
              <a:latin typeface="Arial" panose="020B0604020202020204" pitchFamily="34" charset="0"/>
              <a:cs typeface="Arial" panose="020B0604020202020204" pitchFamily="34" charset="0"/>
            </a:endParaRPr>
          </a:p>
        </p:txBody>
      </p:sp>
      <p:graphicFrame>
        <p:nvGraphicFramePr>
          <p:cNvPr id="4" name="Content Placeholder 3"/>
          <p:cNvGraphicFramePr/>
          <p:nvPr>
            <p:ph idx="1"/>
          </p:nvPr>
        </p:nvGraphicFramePr>
        <p:xfrm>
          <a:off x="838200" y="1379220"/>
          <a:ext cx="10515600" cy="4100195"/>
        </p:xfrm>
        <a:graphic>
          <a:graphicData uri="http://schemas.openxmlformats.org/drawingml/2006/table">
            <a:tbl>
              <a:tblPr firstRow="1" bandRow="1">
                <a:tableStyleId>{5940675A-B579-460E-94D1-54222C63F5DA}</a:tableStyleId>
              </a:tblPr>
              <a:tblGrid>
                <a:gridCol w="4063365"/>
                <a:gridCol w="2946400"/>
                <a:gridCol w="3505835"/>
              </a:tblGrid>
              <a:tr h="561340">
                <a:tc>
                  <a:txBody>
                    <a:bodyPr/>
                    <a:p>
                      <a:pPr indent="0" algn="ctr">
                        <a:buNone/>
                      </a:pPr>
                      <a:r>
                        <a:rPr lang="en-US" sz="2000" b="1">
                          <a:latin typeface="Arial" panose="020B0604020202020204" pitchFamily="34" charset="0"/>
                          <a:cs typeface="Arial" panose="020B0604020202020204" pitchFamily="34" charset="0"/>
                        </a:rPr>
                        <a:t>Item</a:t>
                      </a:r>
                      <a:endParaRPr lang="en-US" sz="20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latin typeface="Arial" panose="020B0604020202020204" pitchFamily="34" charset="0"/>
                          <a:ea typeface="Times New Roman" panose="02020603050405020304" charset="0"/>
                          <a:cs typeface="Arial" panose="020B0604020202020204" pitchFamily="34" charset="0"/>
                        </a:rPr>
                        <a:t>Amount Per Piece</a:t>
                      </a:r>
                      <a:endParaRPr lang="en-US" sz="20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latin typeface="Arial" panose="020B0604020202020204" pitchFamily="34" charset="0"/>
                          <a:cs typeface="Arial" panose="020B0604020202020204" pitchFamily="34" charset="0"/>
                        </a:rPr>
                        <a:t>Amount</a:t>
                      </a:r>
                      <a:endParaRPr lang="en-US" sz="20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2790">
                <a:tc>
                  <a:txBody>
                    <a:bodyPr/>
                    <a:p>
                      <a:pPr indent="0">
                        <a:buNone/>
                      </a:pPr>
                      <a:r>
                        <a:rPr lang="en-US" sz="2000" b="0">
                          <a:latin typeface="Arial" panose="020B0604020202020204" pitchFamily="34" charset="0"/>
                          <a:cs typeface="Arial" panose="020B0604020202020204" pitchFamily="34" charset="0"/>
                        </a:rPr>
                        <a:t>Stationary</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_</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400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2610">
                <a:tc>
                  <a:txBody>
                    <a:bodyPr/>
                    <a:p>
                      <a:pPr indent="0">
                        <a:buNone/>
                      </a:pPr>
                      <a:r>
                        <a:rPr lang="en-US" sz="2000" b="0">
                          <a:latin typeface="Arial" panose="020B0604020202020204" pitchFamily="34" charset="0"/>
                          <a:cs typeface="Arial" panose="020B0604020202020204" pitchFamily="34" charset="0"/>
                        </a:rPr>
                        <a:t>Word Processing and Printing</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_</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300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340">
                <a:tc>
                  <a:txBody>
                    <a:bodyPr/>
                    <a:p>
                      <a:pPr indent="0">
                        <a:buNone/>
                      </a:pPr>
                      <a:r>
                        <a:rPr lang="en-US" sz="2000" b="0">
                          <a:latin typeface="Arial" panose="020B0604020202020204" pitchFamily="34" charset="0"/>
                          <a:cs typeface="Arial" panose="020B0604020202020204" pitchFamily="34" charset="0"/>
                        </a:rPr>
                        <a:t>Photocopying</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_</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200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340">
                <a:tc>
                  <a:txBody>
                    <a:bodyPr/>
                    <a:p>
                      <a:pPr indent="0">
                        <a:buNone/>
                      </a:pPr>
                      <a:r>
                        <a:rPr lang="en-US" sz="2000" b="0">
                          <a:latin typeface="Arial" panose="020B0604020202020204" pitchFamily="34" charset="0"/>
                          <a:cs typeface="Arial" panose="020B0604020202020204" pitchFamily="34" charset="0"/>
                        </a:rPr>
                        <a:t>Data Analysis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_</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200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9435">
                <a:tc>
                  <a:txBody>
                    <a:bodyPr/>
                    <a:p>
                      <a:pPr indent="0">
                        <a:buNone/>
                      </a:pPr>
                      <a:r>
                        <a:rPr lang="en-US" sz="2000" b="0">
                          <a:latin typeface="Arial" panose="020B0604020202020204" pitchFamily="34" charset="0"/>
                          <a:cs typeface="Arial" panose="020B0604020202020204" pitchFamily="34" charset="0"/>
                        </a:rPr>
                        <a:t>Binding Books 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100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400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340">
                <a:tc>
                  <a:txBody>
                    <a:bodyPr/>
                    <a:p>
                      <a:pPr indent="0">
                        <a:buNone/>
                      </a:pPr>
                      <a:r>
                        <a:rPr lang="en-US" sz="2000" b="1">
                          <a:latin typeface="Arial" panose="020B0604020202020204" pitchFamily="34" charset="0"/>
                          <a:cs typeface="Arial" panose="020B0604020202020204" pitchFamily="34" charset="0"/>
                        </a:rPr>
                        <a:t>Grand Total</a:t>
                      </a:r>
                      <a:endParaRPr lang="en-US" sz="20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latin typeface="Arial" panose="020B0604020202020204" pitchFamily="34" charset="0"/>
                          <a:cs typeface="Arial" panose="020B0604020202020204" pitchFamily="34" charset="0"/>
                        </a:rPr>
                        <a:t> </a:t>
                      </a:r>
                      <a:endParaRPr lang="en-US" sz="20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latin typeface="Arial" panose="020B0604020202020204" pitchFamily="34" charset="0"/>
                          <a:cs typeface="Arial" panose="020B0604020202020204" pitchFamily="34" charset="0"/>
                        </a:rPr>
                        <a:t>1500</a:t>
                      </a:r>
                      <a:endParaRPr lang="en-US" sz="20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10285" y="644525"/>
            <a:ext cx="7439025" cy="460375"/>
          </a:xfrm>
          <a:prstGeom prst="rect">
            <a:avLst/>
          </a:prstGeom>
          <a:noFill/>
        </p:spPr>
        <p:txBody>
          <a:bodyPr wrap="square" rtlCol="0">
            <a:spAutoFit/>
          </a:bodyPr>
          <a:p>
            <a:r>
              <a:rPr lang="en-US" sz="2400" b="1">
                <a:latin typeface="Arial" panose="020B0604020202020204" pitchFamily="34" charset="0"/>
                <a:cs typeface="Arial" panose="020B0604020202020204" pitchFamily="34" charset="0"/>
              </a:rPr>
              <a:t>References</a:t>
            </a:r>
            <a:endParaRPr lang="en-US" sz="2400" b="1">
              <a:latin typeface="Arial" panose="020B0604020202020204" pitchFamily="34" charset="0"/>
              <a:cs typeface="Arial" panose="020B0604020202020204" pitchFamily="34" charset="0"/>
            </a:endParaRPr>
          </a:p>
        </p:txBody>
      </p:sp>
      <p:sp>
        <p:nvSpPr>
          <p:cNvPr id="5" name="Text Box 4"/>
          <p:cNvSpPr txBox="1"/>
          <p:nvPr/>
        </p:nvSpPr>
        <p:spPr>
          <a:xfrm>
            <a:off x="1010285" y="1104900"/>
            <a:ext cx="9868535" cy="3784600"/>
          </a:xfrm>
          <a:prstGeom prst="rect">
            <a:avLst/>
          </a:prstGeom>
          <a:noFill/>
        </p:spPr>
        <p:txBody>
          <a:bodyPr wrap="square" rtlCol="0">
            <a:spAutoFit/>
          </a:bodyPr>
          <a:p>
            <a:pPr>
              <a:lnSpc>
                <a:spcPct val="200000"/>
              </a:lnSpc>
            </a:pPr>
            <a:r>
              <a:rPr lang="en-US" sz="2400">
                <a:latin typeface="Arial" panose="020B0604020202020204" pitchFamily="34" charset="0"/>
                <a:cs typeface="Arial" panose="020B0604020202020204" pitchFamily="34" charset="0"/>
              </a:rPr>
              <a:t>1.The free dictionary,( 2021)</a:t>
            </a:r>
            <a:endParaRPr lang="en-US" sz="2400">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2.Introduction to Programming Logic , (2020).</a:t>
            </a:r>
            <a:endParaRPr lang="en-US" sz="2400">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3.Microsoft student with Encarta premium Dictionaries of current English, (2021)</a:t>
            </a:r>
            <a:endParaRPr lang="en-US" sz="2400">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4.Michael J. Hernandez(2021). Database Designs for Mere Mortals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4307840" y="433705"/>
            <a:ext cx="3575685" cy="583565"/>
          </a:xfrm>
          <a:prstGeom prst="rect">
            <a:avLst/>
          </a:prstGeom>
          <a:noFill/>
        </p:spPr>
        <p:txBody>
          <a:bodyPr wrap="square" rtlCol="0">
            <a:spAutoFit/>
          </a:bodyPr>
          <a:p>
            <a:r>
              <a:rPr lang="en-US" sz="3200" b="1"/>
              <a:t>Problem Statement</a:t>
            </a:r>
            <a:endParaRPr lang="en-US" sz="3200" b="1"/>
          </a:p>
        </p:txBody>
      </p:sp>
      <p:sp>
        <p:nvSpPr>
          <p:cNvPr id="11" name="Text Box 10"/>
          <p:cNvSpPr txBox="1"/>
          <p:nvPr/>
        </p:nvSpPr>
        <p:spPr>
          <a:xfrm>
            <a:off x="735330" y="1369695"/>
            <a:ext cx="11129010" cy="5050790"/>
          </a:xfrm>
          <a:prstGeom prst="rect">
            <a:avLst/>
          </a:prstGeom>
          <a:noFill/>
        </p:spPr>
        <p:txBody>
          <a:bodyPr wrap="square" rtlCol="0">
            <a:spAutoFit/>
          </a:bodyPr>
          <a:p>
            <a:pPr marL="12700">
              <a:lnSpc>
                <a:spcPct val="192000"/>
              </a:lnSpc>
              <a:spcBef>
                <a:spcPts val="200"/>
              </a:spcBef>
              <a:buNone/>
            </a:pPr>
            <a:r>
              <a:rPr lang="zh-CN" altLang="x-none" sz="2400">
                <a:latin typeface="Arial" panose="020B0604020202020204" pitchFamily="34" charset="0"/>
                <a:ea typeface="Arial" panose="020B0604020202020204" pitchFamily="34" charset="0"/>
                <a:cs typeface="Arial" panose="020B0604020202020204" pitchFamily="34" charset="0"/>
                <a:sym typeface="+mn-ea"/>
              </a:rPr>
              <a:t>St. Joseph’s Hospital is using a manual process to provide health services</a:t>
            </a:r>
            <a:r>
              <a:rPr lang="en-US" altLang="zh-CN" sz="2400">
                <a:latin typeface="Arial" panose="020B0604020202020204" pitchFamily="34" charset="0"/>
                <a:ea typeface="Arial" panose="020B0604020202020204" pitchFamily="34" charset="0"/>
                <a:cs typeface="Arial" panose="020B0604020202020204" pitchFamily="34" charset="0"/>
                <a:sym typeface="+mn-ea"/>
              </a:rPr>
              <a:t>e e.g.</a:t>
            </a:r>
            <a:r>
              <a:rPr lang="zh-CN" altLang="x-none" sz="2400">
                <a:latin typeface="Arial" panose="020B0604020202020204" pitchFamily="34" charset="0"/>
                <a:ea typeface="Arial" panose="020B0604020202020204" pitchFamily="34" charset="0"/>
                <a:cs typeface="Arial" panose="020B0604020202020204" pitchFamily="34" charset="0"/>
                <a:sym typeface="+mn-ea"/>
              </a:rPr>
              <a:t> of files and cards to track the records of continuing patients and setting up records for new patients in the hospital. This process has encountered various inconveniences such as files being misplaced and patients losing their health cards. Hence, an automated system will help keep track of the patient’s records and their bills making it easy to determine the state of new and continuing patients.</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4617085" y="584200"/>
            <a:ext cx="2957195" cy="583565"/>
          </a:xfrm>
          <a:prstGeom prst="rect">
            <a:avLst/>
          </a:prstGeom>
          <a:noFill/>
        </p:spPr>
        <p:txBody>
          <a:bodyPr wrap="square" rtlCol="0">
            <a:spAutoFit/>
          </a:bodyPr>
          <a:p>
            <a:r>
              <a:rPr lang="en-US" sz="3200" b="1"/>
              <a:t>Main Objective</a:t>
            </a:r>
            <a:endParaRPr lang="en-US" sz="3200" b="1"/>
          </a:p>
        </p:txBody>
      </p:sp>
      <p:sp>
        <p:nvSpPr>
          <p:cNvPr id="11" name="Text Box 10"/>
          <p:cNvSpPr txBox="1"/>
          <p:nvPr/>
        </p:nvSpPr>
        <p:spPr>
          <a:xfrm>
            <a:off x="900430" y="1711325"/>
            <a:ext cx="10390505" cy="2306955"/>
          </a:xfrm>
          <a:prstGeom prst="rect">
            <a:avLst/>
          </a:prstGeom>
          <a:noFill/>
        </p:spPr>
        <p:txBody>
          <a:bodyPr wrap="square" rtlCol="0">
            <a:spAutoFit/>
          </a:bodyPr>
          <a:p>
            <a:pPr marL="12700">
              <a:lnSpc>
                <a:spcPct val="200000"/>
              </a:lnSpc>
              <a:spcBef>
                <a:spcPts val="290"/>
              </a:spcBef>
              <a:buNone/>
            </a:pPr>
            <a:r>
              <a:rPr lang="en-US" altLang="zh-CN" sz="2400">
                <a:latin typeface="Arial" panose="020B0604020202020204" pitchFamily="34" charset="0"/>
                <a:ea typeface="Arial" panose="020B0604020202020204" pitchFamily="34" charset="0"/>
                <a:cs typeface="Arial" panose="020B0604020202020204" pitchFamily="34" charset="0"/>
                <a:sym typeface="+mn-ea"/>
              </a:rPr>
              <a:t>The main objective of this project is t</a:t>
            </a:r>
            <a:r>
              <a:rPr lang="zh-CN" altLang="x-none" sz="2400">
                <a:latin typeface="Arial" panose="020B0604020202020204" pitchFamily="34" charset="0"/>
                <a:ea typeface="Arial" panose="020B0604020202020204" pitchFamily="34" charset="0"/>
                <a:cs typeface="Arial" panose="020B0604020202020204" pitchFamily="34" charset="0"/>
                <a:sym typeface="+mn-ea"/>
              </a:rPr>
              <a:t>o  implement a system that will enable St. Joseph’s Mission Hospital to</a:t>
            </a:r>
            <a:r>
              <a:rPr lang="en-US" altLang="zh-CN" sz="2400">
                <a:latin typeface="Arial" panose="020B0604020202020204" pitchFamily="34" charset="0"/>
                <a:ea typeface="Arial" panose="020B0604020202020204" pitchFamily="34" charset="0"/>
                <a:cs typeface="Arial" panose="020B0604020202020204" pitchFamily="34" charset="0"/>
                <a:sym typeface="+mn-ea"/>
              </a:rPr>
              <a:t> easily</a:t>
            </a:r>
            <a:r>
              <a:rPr lang="zh-CN" altLang="x-none" sz="2400">
                <a:latin typeface="Arial" panose="020B0604020202020204" pitchFamily="34" charset="0"/>
                <a:ea typeface="Arial" panose="020B0604020202020204" pitchFamily="34" charset="0"/>
                <a:cs typeface="Arial" panose="020B0604020202020204" pitchFamily="34" charset="0"/>
                <a:sym typeface="+mn-ea"/>
              </a:rPr>
              <a:t> keep track</a:t>
            </a:r>
            <a:r>
              <a:rPr lang="en-US" altLang="zh-CN" sz="2400">
                <a:latin typeface="Arial" panose="020B0604020202020204" pitchFamily="34" charset="0"/>
                <a:ea typeface="Arial" panose="020B0604020202020204" pitchFamily="34" charset="0"/>
                <a:cs typeface="Arial" panose="020B0604020202020204" pitchFamily="34" charset="0"/>
                <a:sym typeface="+mn-ea"/>
              </a:rPr>
              <a:t> and retrieve</a:t>
            </a:r>
            <a:r>
              <a:rPr lang="zh-CN" altLang="x-none" sz="2400">
                <a:latin typeface="Arial" panose="020B0604020202020204" pitchFamily="34" charset="0"/>
                <a:ea typeface="Arial" panose="020B0604020202020204" pitchFamily="34" charset="0"/>
                <a:cs typeface="Arial" panose="020B0604020202020204" pitchFamily="34" charset="0"/>
                <a:sym typeface="+mn-ea"/>
              </a:rPr>
              <a:t> their patient’s records.</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4617085" y="584200"/>
            <a:ext cx="3242945" cy="583565"/>
          </a:xfrm>
          <a:prstGeom prst="rect">
            <a:avLst/>
          </a:prstGeom>
          <a:noFill/>
        </p:spPr>
        <p:txBody>
          <a:bodyPr wrap="square" rtlCol="0">
            <a:spAutoFit/>
          </a:bodyPr>
          <a:p>
            <a:r>
              <a:rPr lang="en-US" sz="3200" b="1"/>
              <a:t>Specific Objective</a:t>
            </a:r>
            <a:endParaRPr lang="en-US" sz="3200" b="1"/>
          </a:p>
        </p:txBody>
      </p:sp>
      <p:sp>
        <p:nvSpPr>
          <p:cNvPr id="11" name="Text Box 10"/>
          <p:cNvSpPr txBox="1"/>
          <p:nvPr/>
        </p:nvSpPr>
        <p:spPr>
          <a:xfrm>
            <a:off x="773430" y="1395730"/>
            <a:ext cx="10930255" cy="5462270"/>
          </a:xfrm>
          <a:prstGeom prst="rect">
            <a:avLst/>
          </a:prstGeom>
          <a:noFill/>
        </p:spPr>
        <p:txBody>
          <a:bodyPr wrap="square" rtlCol="0">
            <a:spAutoFit/>
          </a:bodyPr>
          <a:p>
            <a:pPr marL="468630" lvl="3" indent="-316230" defTabSz="914400">
              <a:lnSpc>
                <a:spcPct val="150000"/>
              </a:lnSpc>
              <a:spcBef>
                <a:spcPts val="290"/>
              </a:spcBef>
              <a:buFont typeface="Times New Roman" panose="02020603050405020304" charset="0"/>
              <a:buAutoNum type="romanUcPeriod"/>
              <a:tabLst>
                <a:tab pos="355600" algn="l"/>
              </a:tabLst>
            </a:pPr>
            <a:r>
              <a:rPr lang="zh-CN" altLang="x-none" sz="2400">
                <a:latin typeface="Arial" panose="020B0604020202020204" pitchFamily="34" charset="0"/>
                <a:ea typeface="Arial" panose="020B0604020202020204" pitchFamily="34" charset="0"/>
                <a:cs typeface="Arial" panose="020B0604020202020204" pitchFamily="34" charset="0"/>
                <a:sym typeface="+mn-ea"/>
              </a:rPr>
              <a:t>To study the manual records currently used in St. Joseph’s Mission Hospital so as to obtain the system requirements with the objective of coming up with a functional Patient’s Record Management System.</a:t>
            </a:r>
            <a:endParaRPr lang="zh-CN" altLang="x-none" sz="2400" dirty="0">
              <a:latin typeface="Arial" panose="020B0604020202020204" pitchFamily="34" charset="0"/>
              <a:ea typeface="Arial" panose="020B0604020202020204" pitchFamily="34" charset="0"/>
              <a:cs typeface="Arial" panose="020B0604020202020204" pitchFamily="34" charset="0"/>
            </a:endParaRPr>
          </a:p>
          <a:p>
            <a:pPr marL="468630" lvl="3" indent="-316230" defTabSz="914400">
              <a:lnSpc>
                <a:spcPct val="150000"/>
              </a:lnSpc>
              <a:spcBef>
                <a:spcPts val="1000"/>
              </a:spcBef>
              <a:buFont typeface="Times New Roman" panose="02020603050405020304" charset="0"/>
              <a:buAutoNum type="romanUcPeriod"/>
              <a:tabLst>
                <a:tab pos="355600" algn="l"/>
              </a:tabLst>
            </a:pPr>
            <a:r>
              <a:rPr lang="zh-CN" altLang="x-none" sz="2400">
                <a:latin typeface="Arial" panose="020B0604020202020204" pitchFamily="34" charset="0"/>
                <a:ea typeface="Arial" panose="020B0604020202020204" pitchFamily="34" charset="0"/>
                <a:cs typeface="Arial" panose="020B0604020202020204" pitchFamily="34" charset="0"/>
                <a:sym typeface="+mn-ea"/>
              </a:rPr>
              <a:t>To design a model that will include the user requirements and the design specifications.</a:t>
            </a:r>
            <a:endParaRPr lang="zh-CN" altLang="x-none" sz="2400">
              <a:latin typeface="Arial" panose="020B0604020202020204" pitchFamily="34" charset="0"/>
              <a:ea typeface="Arial" panose="020B0604020202020204" pitchFamily="34" charset="0"/>
              <a:cs typeface="Arial" panose="020B0604020202020204" pitchFamily="34" charset="0"/>
              <a:sym typeface="+mn-ea"/>
            </a:endParaRPr>
          </a:p>
          <a:p>
            <a:pPr marL="468630" lvl="3" indent="-316230" defTabSz="914400">
              <a:lnSpc>
                <a:spcPct val="150000"/>
              </a:lnSpc>
              <a:spcBef>
                <a:spcPts val="1000"/>
              </a:spcBef>
              <a:buFont typeface="Times New Roman" panose="02020603050405020304" charset="0"/>
              <a:buAutoNum type="romanUcPeriod"/>
              <a:tabLst>
                <a:tab pos="355600" algn="l"/>
              </a:tabLst>
            </a:pPr>
            <a:r>
              <a:rPr sz="2400" noProof="0" dirty="0">
                <a:latin typeface="Arial" panose="020B0604020202020204" pitchFamily="34" charset="0"/>
                <a:cs typeface="Arial" panose="020B0604020202020204" pitchFamily="34" charset="0"/>
                <a:sym typeface="+mn-ea"/>
              </a:rPr>
              <a:t>To implem</a:t>
            </a:r>
            <a:r>
              <a:rPr sz="2400" spc="-5" noProof="0" dirty="0">
                <a:latin typeface="Arial" panose="020B0604020202020204" pitchFamily="34" charset="0"/>
                <a:cs typeface="Arial" panose="020B0604020202020204" pitchFamily="34" charset="0"/>
                <a:sym typeface="+mn-ea"/>
              </a:rPr>
              <a:t>e</a:t>
            </a:r>
            <a:r>
              <a:rPr sz="2400" noProof="0" dirty="0">
                <a:latin typeface="Arial" panose="020B0604020202020204" pitchFamily="34" charset="0"/>
                <a:cs typeface="Arial" panose="020B0604020202020204" pitchFamily="34" charset="0"/>
                <a:sym typeface="+mn-ea"/>
              </a:rPr>
              <a:t>nt a </a:t>
            </a:r>
            <a:r>
              <a:rPr sz="2400" spc="-5" noProof="0" dirty="0">
                <a:latin typeface="Arial" panose="020B0604020202020204" pitchFamily="34" charset="0"/>
                <a:cs typeface="Arial" panose="020B0604020202020204" pitchFamily="34" charset="0"/>
                <a:sym typeface="+mn-ea"/>
              </a:rPr>
              <a:t>w</a:t>
            </a:r>
            <a:r>
              <a:rPr sz="2400" noProof="0" dirty="0">
                <a:latin typeface="Arial" panose="020B0604020202020204" pitchFamily="34" charset="0"/>
                <a:cs typeface="Arial" panose="020B0604020202020204" pitchFamily="34" charset="0"/>
                <a:sym typeface="+mn-ea"/>
              </a:rPr>
              <a:t>orki</a:t>
            </a:r>
            <a:r>
              <a:rPr sz="2400" spc="5" noProof="0" dirty="0">
                <a:latin typeface="Arial" panose="020B0604020202020204" pitchFamily="34" charset="0"/>
                <a:cs typeface="Arial" panose="020B0604020202020204" pitchFamily="34" charset="0"/>
                <a:sym typeface="+mn-ea"/>
              </a:rPr>
              <a:t>n</a:t>
            </a:r>
            <a:r>
              <a:rPr sz="2400" noProof="0" dirty="0">
                <a:latin typeface="Arial" panose="020B0604020202020204" pitchFamily="34" charset="0"/>
                <a:cs typeface="Arial" panose="020B0604020202020204" pitchFamily="34" charset="0"/>
                <a:sym typeface="+mn-ea"/>
              </a:rPr>
              <a:t>g</a:t>
            </a:r>
            <a:r>
              <a:rPr sz="2400" spc="-5" noProof="0" dirty="0">
                <a:latin typeface="Arial" panose="020B0604020202020204" pitchFamily="34" charset="0"/>
                <a:cs typeface="Arial" panose="020B0604020202020204" pitchFamily="34" charset="0"/>
                <a:sym typeface="+mn-ea"/>
              </a:rPr>
              <a:t> </a:t>
            </a:r>
            <a:r>
              <a:rPr sz="2400" noProof="0" dirty="0">
                <a:latin typeface="Arial" panose="020B0604020202020204" pitchFamily="34" charset="0"/>
                <a:cs typeface="Arial" panose="020B0604020202020204" pitchFamily="34" charset="0"/>
                <a:sym typeface="+mn-ea"/>
              </a:rPr>
              <a:t>P</a:t>
            </a:r>
            <a:r>
              <a:rPr sz="2400" spc="-5" noProof="0" dirty="0">
                <a:latin typeface="Arial" panose="020B0604020202020204" pitchFamily="34" charset="0"/>
                <a:cs typeface="Arial" panose="020B0604020202020204" pitchFamily="34" charset="0"/>
                <a:sym typeface="+mn-ea"/>
              </a:rPr>
              <a:t>a</a:t>
            </a:r>
            <a:r>
              <a:rPr sz="2400" noProof="0" dirty="0">
                <a:latin typeface="Arial" panose="020B0604020202020204" pitchFamily="34" charset="0"/>
                <a:cs typeface="Arial" panose="020B0604020202020204" pitchFamily="34" charset="0"/>
                <a:sym typeface="+mn-ea"/>
              </a:rPr>
              <a:t>ti</a:t>
            </a:r>
            <a:r>
              <a:rPr sz="2400" spc="-5" noProof="0" dirty="0">
                <a:latin typeface="Arial" panose="020B0604020202020204" pitchFamily="34" charset="0"/>
                <a:cs typeface="Arial" panose="020B0604020202020204" pitchFamily="34" charset="0"/>
                <a:sym typeface="+mn-ea"/>
              </a:rPr>
              <a:t>e</a:t>
            </a:r>
            <a:r>
              <a:rPr sz="2400" noProof="0" dirty="0">
                <a:latin typeface="Arial" panose="020B0604020202020204" pitchFamily="34" charset="0"/>
                <a:cs typeface="Arial" panose="020B0604020202020204" pitchFamily="34" charset="0"/>
                <a:sym typeface="+mn-ea"/>
              </a:rPr>
              <a:t>n</a:t>
            </a:r>
            <a:r>
              <a:rPr sz="2400" spc="10" noProof="0" dirty="0">
                <a:latin typeface="Arial" panose="020B0604020202020204" pitchFamily="34" charset="0"/>
                <a:cs typeface="Arial" panose="020B0604020202020204" pitchFamily="34" charset="0"/>
                <a:sym typeface="+mn-ea"/>
              </a:rPr>
              <a:t>t</a:t>
            </a:r>
            <a:r>
              <a:rPr sz="2400" spc="-5" noProof="0" dirty="0">
                <a:latin typeface="Arial" panose="020B0604020202020204" pitchFamily="34" charset="0"/>
                <a:cs typeface="Arial" panose="020B0604020202020204" pitchFamily="34" charset="0"/>
                <a:sym typeface="+mn-ea"/>
              </a:rPr>
              <a:t>’</a:t>
            </a:r>
            <a:r>
              <a:rPr sz="2400" noProof="0" dirty="0">
                <a:latin typeface="Arial" panose="020B0604020202020204" pitchFamily="34" charset="0"/>
                <a:cs typeface="Arial" panose="020B0604020202020204" pitchFamily="34" charset="0"/>
                <a:sym typeface="+mn-ea"/>
              </a:rPr>
              <a:t>s R</a:t>
            </a:r>
            <a:r>
              <a:rPr sz="2400" spc="-5" noProof="0" dirty="0">
                <a:latin typeface="Arial" panose="020B0604020202020204" pitchFamily="34" charset="0"/>
                <a:cs typeface="Arial" panose="020B0604020202020204" pitchFamily="34" charset="0"/>
                <a:sym typeface="+mn-ea"/>
              </a:rPr>
              <a:t>ec</a:t>
            </a:r>
            <a:r>
              <a:rPr sz="2400" noProof="0" dirty="0">
                <a:latin typeface="Arial" panose="020B0604020202020204" pitchFamily="34" charset="0"/>
                <a:cs typeface="Arial" panose="020B0604020202020204" pitchFamily="34" charset="0"/>
                <a:sym typeface="+mn-ea"/>
              </a:rPr>
              <a:t>ord M</a:t>
            </a:r>
            <a:r>
              <a:rPr sz="2400" spc="-10" noProof="0" dirty="0">
                <a:latin typeface="Arial" panose="020B0604020202020204" pitchFamily="34" charset="0"/>
                <a:cs typeface="Arial" panose="020B0604020202020204" pitchFamily="34" charset="0"/>
                <a:sym typeface="+mn-ea"/>
              </a:rPr>
              <a:t>a</a:t>
            </a:r>
            <a:r>
              <a:rPr sz="2400" noProof="0" dirty="0">
                <a:latin typeface="Arial" panose="020B0604020202020204" pitchFamily="34" charset="0"/>
                <a:cs typeface="Arial" panose="020B0604020202020204" pitchFamily="34" charset="0"/>
                <a:sym typeface="+mn-ea"/>
              </a:rPr>
              <a:t>n</a:t>
            </a:r>
            <a:r>
              <a:rPr sz="2400" spc="5" noProof="0" dirty="0">
                <a:latin typeface="Arial" panose="020B0604020202020204" pitchFamily="34" charset="0"/>
                <a:cs typeface="Arial" panose="020B0604020202020204" pitchFamily="34" charset="0"/>
                <a:sym typeface="+mn-ea"/>
              </a:rPr>
              <a:t>a</a:t>
            </a:r>
            <a:r>
              <a:rPr sz="2400" noProof="0" dirty="0">
                <a:latin typeface="Arial" panose="020B0604020202020204" pitchFamily="34" charset="0"/>
                <a:cs typeface="Arial" panose="020B0604020202020204" pitchFamily="34" charset="0"/>
                <a:sym typeface="+mn-ea"/>
              </a:rPr>
              <a:t>g</a:t>
            </a:r>
            <a:r>
              <a:rPr sz="2400" spc="5" noProof="0" dirty="0">
                <a:latin typeface="Arial" panose="020B0604020202020204" pitchFamily="34" charset="0"/>
                <a:cs typeface="Arial" panose="020B0604020202020204" pitchFamily="34" charset="0"/>
                <a:sym typeface="+mn-ea"/>
              </a:rPr>
              <a:t>e</a:t>
            </a:r>
            <a:r>
              <a:rPr sz="2400" noProof="0" dirty="0">
                <a:latin typeface="Arial" panose="020B0604020202020204" pitchFamily="34" charset="0"/>
                <a:cs typeface="Arial" panose="020B0604020202020204" pitchFamily="34" charset="0"/>
                <a:sym typeface="+mn-ea"/>
              </a:rPr>
              <a:t>ment </a:t>
            </a:r>
            <a:r>
              <a:rPr sz="2400" spc="15" noProof="0" dirty="0">
                <a:latin typeface="Arial" panose="020B0604020202020204" pitchFamily="34" charset="0"/>
                <a:cs typeface="Arial" panose="020B0604020202020204" pitchFamily="34" charset="0"/>
                <a:sym typeface="+mn-ea"/>
              </a:rPr>
              <a:t>S</a:t>
            </a:r>
            <a:r>
              <a:rPr sz="2400" spc="-25" noProof="0" dirty="0">
                <a:latin typeface="Arial" panose="020B0604020202020204" pitchFamily="34" charset="0"/>
                <a:cs typeface="Arial" panose="020B0604020202020204" pitchFamily="34" charset="0"/>
                <a:sym typeface="+mn-ea"/>
              </a:rPr>
              <a:t>y</a:t>
            </a:r>
            <a:r>
              <a:rPr sz="2400" noProof="0" dirty="0">
                <a:latin typeface="Arial" panose="020B0604020202020204" pitchFamily="34" charset="0"/>
                <a:cs typeface="Arial" panose="020B0604020202020204" pitchFamily="34" charset="0"/>
                <a:sym typeface="+mn-ea"/>
              </a:rPr>
              <a:t>stem for</a:t>
            </a:r>
            <a:r>
              <a:rPr sz="2400" spc="-10" noProof="0" dirty="0">
                <a:latin typeface="Arial" panose="020B0604020202020204" pitchFamily="34" charset="0"/>
                <a:cs typeface="Arial" panose="020B0604020202020204" pitchFamily="34" charset="0"/>
                <a:sym typeface="+mn-ea"/>
              </a:rPr>
              <a:t> </a:t>
            </a:r>
            <a:r>
              <a:rPr sz="2400" noProof="0" dirty="0">
                <a:latin typeface="Arial" panose="020B0604020202020204" pitchFamily="34" charset="0"/>
                <a:cs typeface="Arial" panose="020B0604020202020204" pitchFamily="34" charset="0"/>
                <a:sym typeface="+mn-ea"/>
              </a:rPr>
              <a:t>St. </a:t>
            </a:r>
            <a:r>
              <a:rPr sz="2400" spc="10" noProof="0" dirty="0">
                <a:latin typeface="Arial" panose="020B0604020202020204" pitchFamily="34" charset="0"/>
                <a:cs typeface="Arial" panose="020B0604020202020204" pitchFamily="34" charset="0"/>
                <a:sym typeface="+mn-ea"/>
              </a:rPr>
              <a:t>J</a:t>
            </a:r>
            <a:r>
              <a:rPr sz="2400" noProof="0" dirty="0">
                <a:latin typeface="Arial" panose="020B0604020202020204" pitchFamily="34" charset="0"/>
                <a:cs typeface="Arial" panose="020B0604020202020204" pitchFamily="34" charset="0"/>
                <a:sym typeface="+mn-ea"/>
              </a:rPr>
              <a:t>os</a:t>
            </a:r>
            <a:r>
              <a:rPr sz="2400" spc="-5" noProof="0" dirty="0">
                <a:latin typeface="Arial" panose="020B0604020202020204" pitchFamily="34" charset="0"/>
                <a:cs typeface="Arial" panose="020B0604020202020204" pitchFamily="34" charset="0"/>
                <a:sym typeface="+mn-ea"/>
              </a:rPr>
              <a:t>e</a:t>
            </a:r>
            <a:r>
              <a:rPr sz="2400" noProof="0" dirty="0">
                <a:latin typeface="Arial" panose="020B0604020202020204" pitchFamily="34" charset="0"/>
                <a:cs typeface="Arial" panose="020B0604020202020204" pitchFamily="34" charset="0"/>
                <a:sym typeface="+mn-ea"/>
              </a:rPr>
              <a:t>p</a:t>
            </a:r>
            <a:r>
              <a:rPr sz="2400" spc="10" noProof="0" dirty="0">
                <a:latin typeface="Arial" panose="020B0604020202020204" pitchFamily="34" charset="0"/>
                <a:cs typeface="Arial" panose="020B0604020202020204" pitchFamily="34" charset="0"/>
                <a:sym typeface="+mn-ea"/>
              </a:rPr>
              <a:t>h</a:t>
            </a:r>
            <a:r>
              <a:rPr sz="2400" spc="-5" noProof="0" dirty="0">
                <a:latin typeface="Arial" panose="020B0604020202020204" pitchFamily="34" charset="0"/>
                <a:cs typeface="Arial" panose="020B0604020202020204" pitchFamily="34" charset="0"/>
                <a:sym typeface="+mn-ea"/>
              </a:rPr>
              <a:t>’</a:t>
            </a:r>
            <a:r>
              <a:rPr sz="2400" noProof="0" dirty="0">
                <a:latin typeface="Arial" panose="020B0604020202020204" pitchFamily="34" charset="0"/>
                <a:cs typeface="Arial" panose="020B0604020202020204" pitchFamily="34" charset="0"/>
                <a:sym typeface="+mn-ea"/>
              </a:rPr>
              <a:t>s Mission</a:t>
            </a:r>
            <a:r>
              <a:rPr lang="en-US" sz="2400" noProof="0" dirty="0">
                <a:latin typeface="Arial" panose="020B0604020202020204" pitchFamily="34" charset="0"/>
                <a:cs typeface="Arial" panose="020B0604020202020204" pitchFamily="34" charset="0"/>
                <a:sym typeface="+mn-ea"/>
              </a:rPr>
              <a:t> Hospital</a:t>
            </a:r>
            <a:endParaRPr kumimoji="0" sz="2400" kern="1200" cap="none" spc="0" normalizeH="0" baseline="0" noProof="0">
              <a:latin typeface="Arial" panose="020B0604020202020204" pitchFamily="34" charset="0"/>
              <a:ea typeface="+mn-ea"/>
              <a:cs typeface="Arial" panose="020B0604020202020204" pitchFamily="34" charset="0"/>
            </a:endParaRPr>
          </a:p>
          <a:p>
            <a:pPr marL="12700" marR="0" defTabSz="914400" fontAlgn="auto">
              <a:lnSpc>
                <a:spcPct val="150000"/>
              </a:lnSpc>
              <a:spcBef>
                <a:spcPts val="0"/>
              </a:spcBef>
              <a:spcAft>
                <a:spcPts val="0"/>
              </a:spcAft>
              <a:buClrTx/>
              <a:buSzTx/>
              <a:buFontTx/>
              <a:buNone/>
              <a:tabLst>
                <a:tab pos="440690" algn="l"/>
              </a:tabLst>
              <a:defRPr/>
            </a:pPr>
            <a:r>
              <a:rPr sz="2400" spc="-20" noProof="0" dirty="0">
                <a:latin typeface="Arial" panose="020B0604020202020204" pitchFamily="34" charset="0"/>
                <a:cs typeface="Arial" panose="020B0604020202020204" pitchFamily="34" charset="0"/>
                <a:sym typeface="+mn-ea"/>
              </a:rPr>
              <a:t>I</a:t>
            </a:r>
            <a:r>
              <a:rPr sz="2400" spc="5" noProof="0" dirty="0">
                <a:latin typeface="Arial" panose="020B0604020202020204" pitchFamily="34" charset="0"/>
                <a:cs typeface="Arial" panose="020B0604020202020204" pitchFamily="34" charset="0"/>
                <a:sym typeface="+mn-ea"/>
              </a:rPr>
              <a:t>V</a:t>
            </a:r>
            <a:r>
              <a:rPr sz="2400" noProof="0" dirty="0">
                <a:latin typeface="Arial" panose="020B0604020202020204" pitchFamily="34" charset="0"/>
                <a:cs typeface="Arial" panose="020B0604020202020204" pitchFamily="34" charset="0"/>
                <a:sym typeface="+mn-ea"/>
              </a:rPr>
              <a:t>.	To t</a:t>
            </a:r>
            <a:r>
              <a:rPr sz="2400" spc="-5" noProof="0" dirty="0">
                <a:latin typeface="Arial" panose="020B0604020202020204" pitchFamily="34" charset="0"/>
                <a:cs typeface="Arial" panose="020B0604020202020204" pitchFamily="34" charset="0"/>
                <a:sym typeface="+mn-ea"/>
              </a:rPr>
              <a:t>e</a:t>
            </a:r>
            <a:r>
              <a:rPr sz="2400" noProof="0" dirty="0">
                <a:latin typeface="Arial" panose="020B0604020202020204" pitchFamily="34" charset="0"/>
                <a:cs typeface="Arial" panose="020B0604020202020204" pitchFamily="34" charset="0"/>
                <a:sym typeface="+mn-ea"/>
              </a:rPr>
              <a:t>st and v</a:t>
            </a:r>
            <a:r>
              <a:rPr sz="2400" spc="-10" noProof="0" dirty="0">
                <a:latin typeface="Arial" panose="020B0604020202020204" pitchFamily="34" charset="0"/>
                <a:cs typeface="Arial" panose="020B0604020202020204" pitchFamily="34" charset="0"/>
                <a:sym typeface="+mn-ea"/>
              </a:rPr>
              <a:t>a</a:t>
            </a:r>
            <a:r>
              <a:rPr sz="2400" noProof="0" dirty="0">
                <a:latin typeface="Arial" panose="020B0604020202020204" pitchFamily="34" charset="0"/>
                <a:cs typeface="Arial" panose="020B0604020202020204" pitchFamily="34" charset="0"/>
                <a:sym typeface="+mn-ea"/>
              </a:rPr>
              <a:t>lid</a:t>
            </a:r>
            <a:r>
              <a:rPr sz="2400" spc="-5" noProof="0" dirty="0">
                <a:latin typeface="Arial" panose="020B0604020202020204" pitchFamily="34" charset="0"/>
                <a:cs typeface="Arial" panose="020B0604020202020204" pitchFamily="34" charset="0"/>
                <a:sym typeface="+mn-ea"/>
              </a:rPr>
              <a:t>a</a:t>
            </a:r>
            <a:r>
              <a:rPr sz="2400" noProof="0" dirty="0">
                <a:latin typeface="Arial" panose="020B0604020202020204" pitchFamily="34" charset="0"/>
                <a:cs typeface="Arial" panose="020B0604020202020204" pitchFamily="34" charset="0"/>
                <a:sym typeface="+mn-ea"/>
              </a:rPr>
              <a:t>te the</a:t>
            </a:r>
            <a:r>
              <a:rPr sz="2400" spc="5" noProof="0" dirty="0">
                <a:latin typeface="Arial" panose="020B0604020202020204" pitchFamily="34" charset="0"/>
                <a:cs typeface="Arial" panose="020B0604020202020204" pitchFamily="34" charset="0"/>
                <a:sym typeface="+mn-ea"/>
              </a:rPr>
              <a:t> </a:t>
            </a:r>
            <a:r>
              <a:rPr sz="2400" noProof="0" dirty="0">
                <a:latin typeface="Arial" panose="020B0604020202020204" pitchFamily="34" charset="0"/>
                <a:cs typeface="Arial" panose="020B0604020202020204" pitchFamily="34" charset="0"/>
                <a:sym typeface="+mn-ea"/>
              </a:rPr>
              <a:t>wo</a:t>
            </a:r>
            <a:r>
              <a:rPr sz="2400" spc="-10" noProof="0" dirty="0">
                <a:latin typeface="Arial" panose="020B0604020202020204" pitchFamily="34" charset="0"/>
                <a:cs typeface="Arial" panose="020B0604020202020204" pitchFamily="34" charset="0"/>
                <a:sym typeface="+mn-ea"/>
              </a:rPr>
              <a:t>r</a:t>
            </a:r>
            <a:r>
              <a:rPr sz="2400" noProof="0" dirty="0">
                <a:latin typeface="Arial" panose="020B0604020202020204" pitchFamily="34" charset="0"/>
                <a:cs typeface="Arial" panose="020B0604020202020204" pitchFamily="34" charset="0"/>
                <a:sym typeface="+mn-ea"/>
              </a:rPr>
              <a:t>king</a:t>
            </a:r>
            <a:r>
              <a:rPr sz="2400" spc="-10" noProof="0" dirty="0">
                <a:latin typeface="Arial" panose="020B0604020202020204" pitchFamily="34" charset="0"/>
                <a:cs typeface="Arial" panose="020B0604020202020204" pitchFamily="34" charset="0"/>
                <a:sym typeface="+mn-ea"/>
              </a:rPr>
              <a:t> </a:t>
            </a:r>
            <a:r>
              <a:rPr sz="2400" noProof="0" dirty="0">
                <a:latin typeface="Arial" panose="020B0604020202020204" pitchFamily="34" charset="0"/>
                <a:cs typeface="Arial" panose="020B0604020202020204" pitchFamily="34" charset="0"/>
                <a:sym typeface="+mn-ea"/>
              </a:rPr>
              <a:t>P</a:t>
            </a:r>
            <a:r>
              <a:rPr sz="2400" spc="-5" noProof="0" dirty="0">
                <a:latin typeface="Arial" panose="020B0604020202020204" pitchFamily="34" charset="0"/>
                <a:cs typeface="Arial" panose="020B0604020202020204" pitchFamily="34" charset="0"/>
                <a:sym typeface="+mn-ea"/>
              </a:rPr>
              <a:t>a</a:t>
            </a:r>
            <a:r>
              <a:rPr sz="2400" noProof="0" dirty="0">
                <a:latin typeface="Arial" panose="020B0604020202020204" pitchFamily="34" charset="0"/>
                <a:cs typeface="Arial" panose="020B0604020202020204" pitchFamily="34" charset="0"/>
                <a:sym typeface="+mn-ea"/>
              </a:rPr>
              <a:t>ti</a:t>
            </a:r>
            <a:r>
              <a:rPr sz="2400" spc="-5" noProof="0" dirty="0">
                <a:latin typeface="Arial" panose="020B0604020202020204" pitchFamily="34" charset="0"/>
                <a:cs typeface="Arial" panose="020B0604020202020204" pitchFamily="34" charset="0"/>
                <a:sym typeface="+mn-ea"/>
              </a:rPr>
              <a:t>e</a:t>
            </a:r>
            <a:r>
              <a:rPr sz="2400" noProof="0" dirty="0">
                <a:latin typeface="Arial" panose="020B0604020202020204" pitchFamily="34" charset="0"/>
                <a:cs typeface="Arial" panose="020B0604020202020204" pitchFamily="34" charset="0"/>
                <a:sym typeface="+mn-ea"/>
              </a:rPr>
              <a:t>n</a:t>
            </a:r>
            <a:r>
              <a:rPr sz="2400" spc="10" noProof="0" dirty="0">
                <a:latin typeface="Arial" panose="020B0604020202020204" pitchFamily="34" charset="0"/>
                <a:cs typeface="Arial" panose="020B0604020202020204" pitchFamily="34" charset="0"/>
                <a:sym typeface="+mn-ea"/>
              </a:rPr>
              <a:t>t</a:t>
            </a:r>
            <a:r>
              <a:rPr sz="2400" spc="-5" noProof="0" dirty="0">
                <a:latin typeface="Arial" panose="020B0604020202020204" pitchFamily="34" charset="0"/>
                <a:cs typeface="Arial" panose="020B0604020202020204" pitchFamily="34" charset="0"/>
                <a:sym typeface="+mn-ea"/>
              </a:rPr>
              <a:t>’</a:t>
            </a:r>
            <a:r>
              <a:rPr sz="2400" noProof="0" dirty="0">
                <a:latin typeface="Arial" panose="020B0604020202020204" pitchFamily="34" charset="0"/>
                <a:cs typeface="Arial" panose="020B0604020202020204" pitchFamily="34" charset="0"/>
                <a:sym typeface="+mn-ea"/>
              </a:rPr>
              <a:t>s R</a:t>
            </a:r>
            <a:r>
              <a:rPr sz="2400" spc="5" noProof="0" dirty="0">
                <a:latin typeface="Arial" panose="020B0604020202020204" pitchFamily="34" charset="0"/>
                <a:cs typeface="Arial" panose="020B0604020202020204" pitchFamily="34" charset="0"/>
                <a:sym typeface="+mn-ea"/>
              </a:rPr>
              <a:t>e</a:t>
            </a:r>
            <a:r>
              <a:rPr sz="2400" spc="-5" noProof="0" dirty="0">
                <a:latin typeface="Arial" panose="020B0604020202020204" pitchFamily="34" charset="0"/>
                <a:cs typeface="Arial" panose="020B0604020202020204" pitchFamily="34" charset="0"/>
                <a:sym typeface="+mn-ea"/>
              </a:rPr>
              <a:t>c</a:t>
            </a:r>
            <a:r>
              <a:rPr sz="2400" noProof="0" dirty="0">
                <a:latin typeface="Arial" panose="020B0604020202020204" pitchFamily="34" charset="0"/>
                <a:cs typeface="Arial" panose="020B0604020202020204" pitchFamily="34" charset="0"/>
                <a:sym typeface="+mn-ea"/>
              </a:rPr>
              <a:t>ord</a:t>
            </a:r>
            <a:r>
              <a:rPr sz="2400" spc="5" noProof="0" dirty="0">
                <a:latin typeface="Arial" panose="020B0604020202020204" pitchFamily="34" charset="0"/>
                <a:cs typeface="Arial" panose="020B0604020202020204" pitchFamily="34" charset="0"/>
                <a:sym typeface="+mn-ea"/>
              </a:rPr>
              <a:t> </a:t>
            </a:r>
            <a:r>
              <a:rPr sz="2400" noProof="0" dirty="0">
                <a:latin typeface="Arial" panose="020B0604020202020204" pitchFamily="34" charset="0"/>
                <a:cs typeface="Arial" panose="020B0604020202020204" pitchFamily="34" charset="0"/>
                <a:sym typeface="+mn-ea"/>
              </a:rPr>
              <a:t>M</a:t>
            </a:r>
            <a:r>
              <a:rPr sz="2400" spc="-5" noProof="0" dirty="0">
                <a:latin typeface="Arial" panose="020B0604020202020204" pitchFamily="34" charset="0"/>
                <a:cs typeface="Arial" panose="020B0604020202020204" pitchFamily="34" charset="0"/>
                <a:sym typeface="+mn-ea"/>
              </a:rPr>
              <a:t>a</a:t>
            </a:r>
            <a:r>
              <a:rPr sz="2400" noProof="0" dirty="0">
                <a:latin typeface="Arial" panose="020B0604020202020204" pitchFamily="34" charset="0"/>
                <a:cs typeface="Arial" panose="020B0604020202020204" pitchFamily="34" charset="0"/>
                <a:sym typeface="+mn-ea"/>
              </a:rPr>
              <a:t>n</a:t>
            </a:r>
            <a:r>
              <a:rPr sz="2400" spc="5" noProof="0" dirty="0">
                <a:latin typeface="Arial" panose="020B0604020202020204" pitchFamily="34" charset="0"/>
                <a:cs typeface="Arial" panose="020B0604020202020204" pitchFamily="34" charset="0"/>
                <a:sym typeface="+mn-ea"/>
              </a:rPr>
              <a:t>a</a:t>
            </a:r>
            <a:r>
              <a:rPr sz="2400" spc="-15" noProof="0" dirty="0">
                <a:latin typeface="Arial" panose="020B0604020202020204" pitchFamily="34" charset="0"/>
                <a:cs typeface="Arial" panose="020B0604020202020204" pitchFamily="34" charset="0"/>
                <a:sym typeface="+mn-ea"/>
              </a:rPr>
              <a:t>g</a:t>
            </a:r>
            <a:r>
              <a:rPr sz="2400" spc="-5" noProof="0" dirty="0">
                <a:latin typeface="Arial" panose="020B0604020202020204" pitchFamily="34" charset="0"/>
                <a:cs typeface="Arial" panose="020B0604020202020204" pitchFamily="34" charset="0"/>
                <a:sym typeface="+mn-ea"/>
              </a:rPr>
              <a:t>e</a:t>
            </a:r>
            <a:r>
              <a:rPr sz="2400" noProof="0" dirty="0">
                <a:latin typeface="Arial" panose="020B0604020202020204" pitchFamily="34" charset="0"/>
                <a:cs typeface="Arial" panose="020B0604020202020204" pitchFamily="34" charset="0"/>
                <a:sym typeface="+mn-ea"/>
              </a:rPr>
              <a:t>ment</a:t>
            </a:r>
            <a:r>
              <a:rPr sz="2400" spc="5" noProof="0" dirty="0">
                <a:latin typeface="Arial" panose="020B0604020202020204" pitchFamily="34" charset="0"/>
                <a:cs typeface="Arial" panose="020B0604020202020204" pitchFamily="34" charset="0"/>
                <a:sym typeface="+mn-ea"/>
              </a:rPr>
              <a:t> </a:t>
            </a:r>
            <a:r>
              <a:rPr sz="2400" spc="25" noProof="0" dirty="0">
                <a:latin typeface="Arial" panose="020B0604020202020204" pitchFamily="34" charset="0"/>
                <a:cs typeface="Arial" panose="020B0604020202020204" pitchFamily="34" charset="0"/>
                <a:sym typeface="+mn-ea"/>
              </a:rPr>
              <a:t>S</a:t>
            </a:r>
            <a:r>
              <a:rPr sz="2400" spc="-25" noProof="0" dirty="0">
                <a:latin typeface="Arial" panose="020B0604020202020204" pitchFamily="34" charset="0"/>
                <a:cs typeface="Arial" panose="020B0604020202020204" pitchFamily="34" charset="0"/>
                <a:sym typeface="+mn-ea"/>
              </a:rPr>
              <a:t>y</a:t>
            </a:r>
            <a:r>
              <a:rPr sz="2400" noProof="0" dirty="0">
                <a:latin typeface="Arial" panose="020B0604020202020204" pitchFamily="34" charset="0"/>
                <a:cs typeface="Arial" panose="020B0604020202020204" pitchFamily="34" charset="0"/>
                <a:sym typeface="+mn-ea"/>
              </a:rPr>
              <a:t>stem</a:t>
            </a:r>
            <a:endParaRPr kumimoji="0" sz="2400" kern="1200" cap="none" spc="0" normalizeH="0" baseline="0" noProof="0">
              <a:latin typeface="Arial" panose="020B0604020202020204" pitchFamily="34" charset="0"/>
              <a:ea typeface="+mn-ea"/>
              <a:cs typeface="Arial" panose="020B0604020202020204" pitchFamily="34" charset="0"/>
            </a:endParaRPr>
          </a:p>
          <a:p>
            <a:pPr marL="468630" lvl="3" indent="-316230" defTabSz="914400">
              <a:lnSpc>
                <a:spcPct val="150000"/>
              </a:lnSpc>
              <a:spcBef>
                <a:spcPts val="1000"/>
              </a:spcBef>
              <a:buFont typeface="Times New Roman" panose="02020603050405020304" charset="0"/>
              <a:buAutoNum type="romanUcPeriod"/>
              <a:tabLst>
                <a:tab pos="355600" algn="l"/>
              </a:tabLst>
            </a:pP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3733800" y="584200"/>
            <a:ext cx="4723130" cy="583565"/>
          </a:xfrm>
          <a:prstGeom prst="rect">
            <a:avLst/>
          </a:prstGeom>
          <a:noFill/>
        </p:spPr>
        <p:txBody>
          <a:bodyPr wrap="square" rtlCol="0">
            <a:spAutoFit/>
          </a:bodyPr>
          <a:p>
            <a:r>
              <a:rPr lang="en-US" sz="3200" b="1"/>
              <a:t>Significance of the Study</a:t>
            </a:r>
            <a:endParaRPr lang="en-US" sz="3200" b="1"/>
          </a:p>
        </p:txBody>
      </p:sp>
      <p:sp>
        <p:nvSpPr>
          <p:cNvPr id="11" name="Text Box 10"/>
          <p:cNvSpPr txBox="1"/>
          <p:nvPr/>
        </p:nvSpPr>
        <p:spPr>
          <a:xfrm>
            <a:off x="899795" y="1409700"/>
            <a:ext cx="10933430" cy="5708015"/>
          </a:xfrm>
          <a:prstGeom prst="rect">
            <a:avLst/>
          </a:prstGeom>
          <a:noFill/>
        </p:spPr>
        <p:txBody>
          <a:bodyPr wrap="square" rtlCol="0">
            <a:spAutoFit/>
          </a:bodyPr>
          <a:p>
            <a:pPr marL="12700">
              <a:lnSpc>
                <a:spcPct val="150000"/>
              </a:lnSpc>
              <a:spcBef>
                <a:spcPts val="200"/>
              </a:spcBef>
              <a:buNone/>
            </a:pPr>
            <a:r>
              <a:rPr lang="zh-CN" altLang="x-none" sz="2400">
                <a:latin typeface="Arial" panose="020B0604020202020204" pitchFamily="34" charset="0"/>
                <a:ea typeface="Arial" panose="020B0604020202020204" pitchFamily="34" charset="0"/>
                <a:cs typeface="Arial" panose="020B0604020202020204" pitchFamily="34" charset="0"/>
                <a:sym typeface="+mn-ea"/>
              </a:rPr>
              <a:t>The manual written process is time consuming and has a high degree of error and inconsistent layouts that keep changing to which the doctor’s are not accustomed to. It has resulted in lack of enough storage to store hundreds of thousands of patient’s records, lack of backups whenever physical files are damaged. With the development of the proposed system, the problems above will be solved because it will help to easily manage the patient’s details.</a:t>
            </a:r>
            <a:endParaRPr lang="zh-CN" altLang="x-none" sz="2400">
              <a:latin typeface="Arial" panose="020B0604020202020204" pitchFamily="34" charset="0"/>
              <a:ea typeface="Arial" panose="020B0604020202020204" pitchFamily="34" charset="0"/>
              <a:cs typeface="Arial" panose="020B0604020202020204" pitchFamily="34" charset="0"/>
              <a:sym typeface="+mn-ea"/>
            </a:endParaRPr>
          </a:p>
          <a:p>
            <a:pPr marL="12700">
              <a:lnSpc>
                <a:spcPct val="150000"/>
              </a:lnSpc>
              <a:spcBef>
                <a:spcPts val="200"/>
              </a:spcBef>
              <a:buNone/>
            </a:pPr>
            <a:endParaRPr lang="zh-CN" altLang="x-none" sz="2400">
              <a:latin typeface="Arial" panose="020B0604020202020204" pitchFamily="34" charset="0"/>
              <a:ea typeface="Arial" panose="020B0604020202020204" pitchFamily="34" charset="0"/>
              <a:cs typeface="Arial" panose="020B0604020202020204" pitchFamily="34" charset="0"/>
              <a:sym typeface="+mn-ea"/>
            </a:endParaRPr>
          </a:p>
          <a:p>
            <a:pPr marL="12700">
              <a:lnSpc>
                <a:spcPct val="150000"/>
              </a:lnSpc>
              <a:spcBef>
                <a:spcPts val="200"/>
              </a:spcBef>
              <a:buNone/>
            </a:pPr>
            <a:r>
              <a:rPr lang="zh-CN" altLang="x-none" sz="2400">
                <a:latin typeface="Arial" panose="020B0604020202020204" pitchFamily="34" charset="0"/>
                <a:ea typeface="Arial" panose="020B0604020202020204" pitchFamily="34" charset="0"/>
                <a:cs typeface="Arial" panose="020B0604020202020204" pitchFamily="34" charset="0"/>
                <a:sym typeface="+mn-ea"/>
              </a:rPr>
              <a:t>The doctors will be able to easily follow the patient’s records hence providing better prescriptions for the patients.</a:t>
            </a:r>
            <a:endParaRPr lang="zh-CN" altLang="x-none" sz="2400" dirty="0">
              <a:latin typeface="Arial" panose="020B0604020202020204" pitchFamily="34" charset="0"/>
              <a:ea typeface="Times New Roman" panose="02020603050405020304" charset="0"/>
              <a:cs typeface="Arial" panose="020B0604020202020204" pitchFamily="34" charset="0"/>
            </a:endParaRPr>
          </a:p>
          <a:p>
            <a:pPr marL="12700">
              <a:lnSpc>
                <a:spcPct val="150000"/>
              </a:lnSpc>
              <a:spcBef>
                <a:spcPts val="200"/>
              </a:spcBef>
              <a:buNone/>
            </a:pP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4119245" y="584200"/>
            <a:ext cx="3953510" cy="583565"/>
          </a:xfrm>
          <a:prstGeom prst="rect">
            <a:avLst/>
          </a:prstGeom>
          <a:noFill/>
        </p:spPr>
        <p:txBody>
          <a:bodyPr wrap="square" rtlCol="0">
            <a:spAutoFit/>
          </a:bodyPr>
          <a:p>
            <a:r>
              <a:rPr lang="en-US" sz="3200" b="1"/>
              <a:t>LITERATURE REVIEW</a:t>
            </a:r>
            <a:endParaRPr lang="en-US" sz="3200" b="1"/>
          </a:p>
        </p:txBody>
      </p:sp>
      <p:sp>
        <p:nvSpPr>
          <p:cNvPr id="11" name="Text Box 10"/>
          <p:cNvSpPr txBox="1"/>
          <p:nvPr/>
        </p:nvSpPr>
        <p:spPr>
          <a:xfrm>
            <a:off x="411480" y="1067435"/>
            <a:ext cx="2143125" cy="645160"/>
          </a:xfrm>
          <a:prstGeom prst="rect">
            <a:avLst/>
          </a:prstGeom>
          <a:noFill/>
        </p:spPr>
        <p:txBody>
          <a:bodyPr wrap="square" rtlCol="0">
            <a:spAutoFit/>
          </a:bodyPr>
          <a:p>
            <a:pPr marL="12700">
              <a:lnSpc>
                <a:spcPct val="150000"/>
              </a:lnSpc>
              <a:spcBef>
                <a:spcPts val="200"/>
              </a:spcBef>
              <a:buNone/>
            </a:pPr>
            <a:r>
              <a:rPr lang="en-US" sz="2400" b="1">
                <a:latin typeface="Arial" panose="020B0604020202020204" pitchFamily="34" charset="0"/>
                <a:cs typeface="Arial" panose="020B0604020202020204" pitchFamily="34" charset="0"/>
              </a:rPr>
              <a:t>Introduction</a:t>
            </a:r>
            <a:endParaRPr lang="en-US" sz="2400" b="1">
              <a:latin typeface="Arial" panose="020B0604020202020204" pitchFamily="34" charset="0"/>
              <a:cs typeface="Arial" panose="020B0604020202020204" pitchFamily="34" charset="0"/>
            </a:endParaRPr>
          </a:p>
        </p:txBody>
      </p:sp>
      <p:sp>
        <p:nvSpPr>
          <p:cNvPr id="2" name="Text Box 1"/>
          <p:cNvSpPr txBox="1"/>
          <p:nvPr/>
        </p:nvSpPr>
        <p:spPr>
          <a:xfrm>
            <a:off x="411480" y="1712595"/>
            <a:ext cx="11640185" cy="4523105"/>
          </a:xfrm>
          <a:prstGeom prst="rect">
            <a:avLst/>
          </a:prstGeom>
          <a:noFill/>
        </p:spPr>
        <p:txBody>
          <a:bodyPr wrap="square" rtlCol="0">
            <a:spAutoFit/>
          </a:bodyPr>
          <a:p>
            <a:pPr>
              <a:lnSpc>
                <a:spcPct val="200000"/>
              </a:lnSpc>
            </a:pPr>
            <a:r>
              <a:rPr lang="en-US" sz="2400">
                <a:latin typeface="Arial" panose="020B0604020202020204" pitchFamily="34" charset="0"/>
                <a:cs typeface="Arial" panose="020B0604020202020204" pitchFamily="34" charset="0"/>
              </a:rPr>
              <a:t>This chapter covers how the process in the hospital is currently carried out and the findings that were reviewed from various sources such as newspapers, online journals, magazines and the internet. It shows what other researchers had worked on, various systems used by different hospitals to automate their activities, various literature on different types of Patient’s record Management Systems they operate on,  their advantages, how they are managed and the value they bring to the hospitals.</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3627755" y="408940"/>
            <a:ext cx="5208270" cy="645160"/>
          </a:xfrm>
          <a:prstGeom prst="rect">
            <a:avLst/>
          </a:prstGeom>
          <a:noFill/>
        </p:spPr>
        <p:txBody>
          <a:bodyPr wrap="square" rtlCol="0">
            <a:spAutoFit/>
          </a:bodyPr>
          <a:p>
            <a:pPr marL="12700">
              <a:lnSpc>
                <a:spcPct val="150000"/>
              </a:lnSpc>
              <a:spcBef>
                <a:spcPts val="200"/>
              </a:spcBef>
              <a:buNone/>
            </a:pPr>
            <a:r>
              <a:rPr lang="en-US" sz="2400" b="1">
                <a:latin typeface="Arial" panose="020B0604020202020204" pitchFamily="34" charset="0"/>
                <a:cs typeface="Arial" panose="020B0604020202020204" pitchFamily="34" charset="0"/>
              </a:rPr>
              <a:t>Description of the Current System</a:t>
            </a:r>
            <a:endParaRPr lang="en-US" sz="2400" b="1">
              <a:latin typeface="Arial" panose="020B0604020202020204" pitchFamily="34" charset="0"/>
              <a:cs typeface="Arial" panose="020B0604020202020204" pitchFamily="34" charset="0"/>
            </a:endParaRPr>
          </a:p>
        </p:txBody>
      </p:sp>
      <p:sp>
        <p:nvSpPr>
          <p:cNvPr id="2" name="Text Box 1"/>
          <p:cNvSpPr txBox="1"/>
          <p:nvPr/>
        </p:nvSpPr>
        <p:spPr>
          <a:xfrm>
            <a:off x="591185" y="1240790"/>
            <a:ext cx="11124565" cy="5262245"/>
          </a:xfrm>
          <a:prstGeom prst="rect">
            <a:avLst/>
          </a:prstGeom>
          <a:noFill/>
        </p:spPr>
        <p:txBody>
          <a:bodyPr wrap="square" rtlCol="0">
            <a:spAutoFit/>
          </a:bodyPr>
          <a:p>
            <a:pPr>
              <a:lnSpc>
                <a:spcPct val="200000"/>
              </a:lnSpc>
            </a:pPr>
            <a:r>
              <a:rPr lang="en-US" sz="2400">
                <a:latin typeface="Arial" panose="020B0604020202020204" pitchFamily="34" charset="0"/>
                <a:cs typeface="Arial" panose="020B0604020202020204" pitchFamily="34" charset="0"/>
              </a:rPr>
              <a:t>Accessing patient’s records at St. Joseph’s Mission Hospital is done manually at all the departments which is labor intensive and time consuming. There is a problem of patient’s record retrieval and loss of the records because the nurses handle a large amount of records manually. This problem should be dealt with in order to provide better services for the patients in the hospital. The patients have also lost or misplaced their health cards hence they are not able to properly continue with their initial prescriptions that were stated in the lost cards.</a:t>
            </a:r>
            <a:endParaRPr lang="en-US" sz="240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12555</Words>
  <Application>WPS Presentation</Application>
  <PresentationFormat>Widescreen</PresentationFormat>
  <Paragraphs>242</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SimSun</vt:lpstr>
      <vt:lpstr>Wingdings</vt:lpstr>
      <vt:lpstr>Aileron Bold</vt:lpstr>
      <vt:lpstr>Times New Roman</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 USER</dc:creator>
  <cp:lastModifiedBy>Dejan Robi</cp:lastModifiedBy>
  <cp:revision>8</cp:revision>
  <dcterms:created xsi:type="dcterms:W3CDTF">2022-10-03T05:49:00Z</dcterms:created>
  <dcterms:modified xsi:type="dcterms:W3CDTF">2022-10-03T18:11:16Z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F43F2DA76A484FE4B15AC09B4A6ACE94</vt:lpwstr>
  </property>
  <property fmtid="{D5CDD505-2E9C-101B-9397-08002B2CF9AE}" pid="3" name="KSOProductBuildVer">
    <vt:lpwstr>1033-11.2.0.11341</vt:lpwstr>
  </property>
</Properties>
</file>