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81" r:id="rId5"/>
    <p:sldId id="398" r:id="rId6"/>
    <p:sldId id="376" r:id="rId7"/>
    <p:sldId id="407" r:id="rId8"/>
    <p:sldId id="401" r:id="rId9"/>
    <p:sldId id="373" r:id="rId10"/>
    <p:sldId id="403" r:id="rId11"/>
    <p:sldId id="332" r:id="rId12"/>
    <p:sldId id="404" r:id="rId13"/>
    <p:sldId id="405" r:id="rId14"/>
    <p:sldId id="300" r:id="rId15"/>
    <p:sldId id="406" r:id="rId16"/>
  </p:sldIdLst>
  <p:sldSz cx="12192000" cy="6858000"/>
  <p:notesSz cx="6858000" cy="9144000"/>
  <p:embeddedFontLst>
    <p:embeddedFont>
      <p:font typeface="Impact" panose="020B0806030902050204" pitchFamily="34" charset="0"/>
      <p:regular r:id="rId18"/>
    </p:embeddedFont>
    <p:embeddedFont>
      <p:font typeface="等线" panose="02010600030101010101" pitchFamily="2" charset="-122"/>
      <p:regular r:id="rId19"/>
      <p:bold r:id="rId20"/>
    </p:embeddedFont>
    <p:embeddedFont>
      <p:font typeface="方正粗黑宋简体" panose="02000000000000000000" pitchFamily="2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43A26B8-64DC-4F3D-A6C7-6C229D33A707}">
          <p14:sldIdLst>
            <p14:sldId id="256"/>
            <p14:sldId id="258"/>
            <p14:sldId id="259"/>
            <p14:sldId id="281"/>
            <p14:sldId id="398"/>
            <p14:sldId id="376"/>
            <p14:sldId id="407"/>
            <p14:sldId id="401"/>
            <p14:sldId id="373"/>
            <p14:sldId id="403"/>
            <p14:sldId id="332"/>
            <p14:sldId id="404"/>
            <p14:sldId id="405"/>
            <p14:sldId id="300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67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>
    <p:extLst>
      <p:ext uri="{19B8F6BF-5375-455C-9EA6-DF929625EA0E}">
        <p15:presenceInfo xmlns:p15="http://schemas.microsoft.com/office/powerpoint/2012/main" userId="c8121080014b7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C2BFBF"/>
    <a:srgbClr val="C00000"/>
    <a:srgbClr val="FFFFFF"/>
    <a:srgbClr val="1F4E78"/>
    <a:srgbClr val="385723"/>
    <a:srgbClr val="D4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6" autoAdjust="0"/>
    <p:restoredTop sz="66002" autoAdjust="0"/>
  </p:normalViewPr>
  <p:slideViewPr>
    <p:cSldViewPr snapToGrid="0" showGuides="1">
      <p:cViewPr varScale="1">
        <p:scale>
          <a:sx n="71" d="100"/>
          <a:sy n="71" d="100"/>
        </p:scale>
        <p:origin x="1516" y="72"/>
      </p:cViewPr>
      <p:guideLst>
        <p:guide orient="horz" pos="2500"/>
        <p:guide pos="6743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57E7-9655-4CC2-91E3-6B0D3C6ED80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D6AEC-EBF9-4187-829B-9853AC28B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1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7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4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）每个视频两个标记帧几乎足以训练一个令人满意的 </a:t>
            </a:r>
            <a:r>
              <a:rPr lang="en-US" altLang="zh-CN" dirty="0">
                <a:effectLst/>
              </a:rPr>
              <a:t>VOS </a:t>
            </a:r>
            <a:r>
              <a:rPr lang="zh-CN" altLang="en-US" dirty="0">
                <a:effectLst/>
              </a:rPr>
              <a:t>模型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即使未使用未标记的数据。</a:t>
            </a:r>
            <a:r>
              <a:rPr lang="en-US" altLang="zh-CN" dirty="0">
                <a:effectLst/>
              </a:rPr>
              <a:t>2-shot STCN </a:t>
            </a:r>
            <a:r>
              <a:rPr lang="zh-CN" altLang="en-US" dirty="0">
                <a:effectLst/>
              </a:rPr>
              <a:t>在 </a:t>
            </a:r>
            <a:r>
              <a:rPr lang="en-US" altLang="zh-CN" dirty="0">
                <a:effectLst/>
              </a:rPr>
              <a:t>YouTube-VOS 2018 </a:t>
            </a:r>
            <a:r>
              <a:rPr lang="zh-CN" altLang="en-US" dirty="0">
                <a:effectLst/>
              </a:rPr>
              <a:t>基准测试中已经达到 </a:t>
            </a:r>
            <a:r>
              <a:rPr lang="en-US" altLang="zh-CN" dirty="0">
                <a:effectLst/>
              </a:rPr>
              <a:t>80.8% </a:t>
            </a:r>
            <a:r>
              <a:rPr lang="zh-CN" altLang="en-US" dirty="0">
                <a:effectLst/>
              </a:rPr>
              <a:t>的分数，仅比全套 </a:t>
            </a:r>
            <a:r>
              <a:rPr lang="en-US" altLang="zh-CN" dirty="0">
                <a:effectLst/>
              </a:rPr>
              <a:t>STCN </a:t>
            </a:r>
            <a:r>
              <a:rPr lang="zh-CN" altLang="en-US" dirty="0">
                <a:effectLst/>
              </a:rPr>
              <a:t>的 </a:t>
            </a:r>
            <a:r>
              <a:rPr lang="en-US" altLang="zh-CN" dirty="0">
                <a:effectLst/>
              </a:rPr>
              <a:t>83.0% </a:t>
            </a:r>
            <a:r>
              <a:rPr lang="zh-CN" altLang="en-US" dirty="0">
                <a:effectLst/>
              </a:rPr>
              <a:t>分数低 </a:t>
            </a:r>
            <a:r>
              <a:rPr lang="en-US" altLang="zh-CN" dirty="0">
                <a:effectLst/>
              </a:rPr>
              <a:t>2.2%</a:t>
            </a:r>
            <a:r>
              <a:rPr lang="zh-CN" altLang="en-US" dirty="0">
                <a:effectLst/>
              </a:rPr>
              <a:t>。</a:t>
            </a:r>
          </a:p>
          <a:p>
            <a:r>
              <a:rPr lang="en-US" altLang="zh-CN" dirty="0">
                <a:effectLst/>
              </a:rPr>
              <a:t>(2) </a:t>
            </a:r>
            <a:r>
              <a:rPr lang="zh-CN" altLang="en-US" dirty="0">
                <a:effectLst/>
              </a:rPr>
              <a:t>通过使用 </a:t>
            </a:r>
            <a:r>
              <a:rPr lang="en-US" altLang="zh-CN" dirty="0">
                <a:effectLst/>
              </a:rPr>
              <a:t>YouTube-VOS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DAVIS </a:t>
            </a:r>
            <a:r>
              <a:rPr lang="zh-CN" altLang="en-US" dirty="0">
                <a:effectLst/>
              </a:rPr>
              <a:t>基准的 </a:t>
            </a:r>
            <a:r>
              <a:rPr lang="en-US" altLang="zh-CN" dirty="0">
                <a:effectLst/>
              </a:rPr>
              <a:t>7.3%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2.9% </a:t>
            </a:r>
            <a:r>
              <a:rPr lang="zh-CN" altLang="en-US" dirty="0">
                <a:effectLst/>
              </a:rPr>
              <a:t>标记数据，我们的方法取得了与全套训练的对应方法相当的结果，并且大大优于原生 </a:t>
            </a:r>
            <a:r>
              <a:rPr lang="en-US" altLang="zh-CN" dirty="0">
                <a:effectLst/>
              </a:rPr>
              <a:t>2-shot </a:t>
            </a:r>
            <a:r>
              <a:rPr lang="zh-CN" altLang="en-US" dirty="0">
                <a:effectLst/>
              </a:rPr>
              <a:t>对应方法。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2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）每个视频两个标记帧几乎足以训练一个令人满意的 </a:t>
            </a:r>
            <a:r>
              <a:rPr lang="en-US" altLang="zh-CN" dirty="0">
                <a:effectLst/>
              </a:rPr>
              <a:t>VOS </a:t>
            </a:r>
            <a:r>
              <a:rPr lang="zh-CN" altLang="en-US" dirty="0">
                <a:effectLst/>
              </a:rPr>
              <a:t>模型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即使未使用未标记的数据。</a:t>
            </a:r>
            <a:r>
              <a:rPr lang="en-US" altLang="zh-CN" dirty="0">
                <a:effectLst/>
              </a:rPr>
              <a:t>2-shot STCN </a:t>
            </a:r>
            <a:r>
              <a:rPr lang="zh-CN" altLang="en-US" dirty="0">
                <a:effectLst/>
              </a:rPr>
              <a:t>在 </a:t>
            </a:r>
            <a:r>
              <a:rPr lang="en-US" altLang="zh-CN" dirty="0">
                <a:effectLst/>
              </a:rPr>
              <a:t>YouTube-VOS 2018 </a:t>
            </a:r>
            <a:r>
              <a:rPr lang="zh-CN" altLang="en-US" dirty="0">
                <a:effectLst/>
              </a:rPr>
              <a:t>基准测试中已经达到 </a:t>
            </a:r>
            <a:r>
              <a:rPr lang="en-US" altLang="zh-CN" dirty="0">
                <a:effectLst/>
              </a:rPr>
              <a:t>80.8% </a:t>
            </a:r>
            <a:r>
              <a:rPr lang="zh-CN" altLang="en-US" dirty="0">
                <a:effectLst/>
              </a:rPr>
              <a:t>的分数，仅比全套 </a:t>
            </a:r>
            <a:r>
              <a:rPr lang="en-US" altLang="zh-CN" dirty="0">
                <a:effectLst/>
              </a:rPr>
              <a:t>STCN </a:t>
            </a:r>
            <a:r>
              <a:rPr lang="zh-CN" altLang="en-US" dirty="0">
                <a:effectLst/>
              </a:rPr>
              <a:t>的 </a:t>
            </a:r>
            <a:r>
              <a:rPr lang="en-US" altLang="zh-CN" dirty="0">
                <a:effectLst/>
              </a:rPr>
              <a:t>83.0% </a:t>
            </a:r>
            <a:r>
              <a:rPr lang="zh-CN" altLang="en-US" dirty="0">
                <a:effectLst/>
              </a:rPr>
              <a:t>分数低 </a:t>
            </a:r>
            <a:r>
              <a:rPr lang="en-US" altLang="zh-CN" dirty="0">
                <a:effectLst/>
              </a:rPr>
              <a:t>2.2%</a:t>
            </a:r>
            <a:r>
              <a:rPr lang="zh-CN" altLang="en-US" dirty="0">
                <a:effectLst/>
              </a:rPr>
              <a:t>。</a:t>
            </a:r>
          </a:p>
          <a:p>
            <a:r>
              <a:rPr lang="en-US" altLang="zh-CN" dirty="0">
                <a:effectLst/>
              </a:rPr>
              <a:t>(2) </a:t>
            </a:r>
            <a:r>
              <a:rPr lang="zh-CN" altLang="en-US" dirty="0">
                <a:effectLst/>
              </a:rPr>
              <a:t>通过使用 </a:t>
            </a:r>
            <a:r>
              <a:rPr lang="en-US" altLang="zh-CN" dirty="0">
                <a:effectLst/>
              </a:rPr>
              <a:t>YouTube-VOS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DAVIS </a:t>
            </a:r>
            <a:r>
              <a:rPr lang="zh-CN" altLang="en-US" dirty="0">
                <a:effectLst/>
              </a:rPr>
              <a:t>基准的 </a:t>
            </a:r>
            <a:r>
              <a:rPr lang="en-US" altLang="zh-CN" dirty="0">
                <a:effectLst/>
              </a:rPr>
              <a:t>7.3%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2.9% </a:t>
            </a:r>
            <a:r>
              <a:rPr lang="zh-CN" altLang="en-US" dirty="0">
                <a:effectLst/>
              </a:rPr>
              <a:t>标记数据，我们的方法取得了与全套训练的对应方法相当的结果，并且大大优于原生 </a:t>
            </a:r>
            <a:r>
              <a:rPr lang="en-US" altLang="zh-CN" dirty="0">
                <a:effectLst/>
              </a:rPr>
              <a:t>2-shot </a:t>
            </a:r>
            <a:r>
              <a:rPr lang="zh-CN" altLang="en-US" dirty="0">
                <a:effectLst/>
              </a:rPr>
              <a:t>对应方法。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2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64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我们的方法可以应用于大多数完全监督的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VOS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模型，例如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STCN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RDEVOS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200" kern="100" dirty="0" err="1">
                <a:latin typeface="Arial" panose="020B0604020202020204" pitchFamily="34" charset="0"/>
                <a:ea typeface="微软雅黑" panose="020B0503020204020204" pitchFamily="34" charset="-122"/>
              </a:rPr>
              <a:t>XMem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。通过使用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YouTube-VOS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DAVIS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基准的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7.3%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2.9%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标记数据，我们的方法与在完全标记集上训练的对应方法取得了可比较的结果。凭借其简单性和强大的性能，我们希望我们的方法能够成为未来研究的坚实基础。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3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 sz="12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微软雅黑" pitchFamily="34" charset="-122"/>
              <a:cs typeface="Gisha" pitchFamily="34" charset="-79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9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7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6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8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8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defTabSz="685800">
              <a:lnSpc>
                <a:spcPct val="150000"/>
              </a:lnSpc>
            </a:pPr>
            <a:endParaRPr lang="en-US" altLang="zh-CN" sz="1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4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6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6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8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6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5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6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9E1E-7583-4494-9156-F7502AD33B5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2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7" y="-6793987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37030" y="660013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19953" y="2688397"/>
            <a:ext cx="11672047" cy="10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spc="600" dirty="0">
                <a:solidFill>
                  <a:srgbClr val="1F4E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Cross-Modal Affinity for Referring Video Object Segmentation Targeting Limited Samples</a:t>
            </a:r>
            <a:endParaRPr lang="zh-CN" altLang="en-US" sz="2400" b="1" spc="600" dirty="0">
              <a:solidFill>
                <a:srgbClr val="1F4E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95325" y="4561639"/>
            <a:ext cx="10887075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21173" y="4995911"/>
            <a:ext cx="3235376" cy="1135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汇  报  人：佘 依 函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指导老师：周      静、张 俊 驰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汇报时间：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2023/11/01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2AC3B-E7EA-BB6D-5330-D64705FA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84" y="912284"/>
            <a:ext cx="1206013" cy="12060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0FF3F4-CA9F-B809-1DD0-6BCE2A7C5791}"/>
              </a:ext>
            </a:extLst>
          </p:cNvPr>
          <p:cNvSpPr txBox="1"/>
          <p:nvPr/>
        </p:nvSpPr>
        <p:spPr>
          <a:xfrm>
            <a:off x="2187012" y="3834980"/>
            <a:ext cx="790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600" dirty="0">
                <a:solidFill>
                  <a:srgbClr val="1F4E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CMA</a:t>
            </a:r>
            <a:r>
              <a:rPr lang="zh-CN" altLang="en-US" sz="3200" b="1" spc="600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对有限参考帧样本的视频分割</a:t>
            </a:r>
          </a:p>
        </p:txBody>
      </p:sp>
    </p:spTree>
    <p:extLst>
      <p:ext uri="{BB962C8B-B14F-4D97-AF65-F5344CB8AC3E}">
        <p14:creationId xmlns:p14="http://schemas.microsoft.com/office/powerpoint/2010/main" val="70377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8" y="-5786568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54396" y="1669526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649412" y="4007428"/>
            <a:ext cx="689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四、实验设置与结果分析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2756" y="4838425"/>
            <a:ext cx="11033091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BB5884E-A64D-5B33-986A-3B61D117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51" y="1924291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8" y="64730"/>
            <a:ext cx="499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实验设置与结果分析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435861" y="781245"/>
            <a:ext cx="1250064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实验准备</a:t>
            </a:r>
          </a:p>
        </p:txBody>
      </p:sp>
      <p:sp>
        <p:nvSpPr>
          <p:cNvPr id="30" name="矩形 29"/>
          <p:cNvSpPr/>
          <p:nvPr/>
        </p:nvSpPr>
        <p:spPr>
          <a:xfrm>
            <a:off x="9703797" y="95507"/>
            <a:ext cx="2440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实验设置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结果分析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F4E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71273E-9913-07DD-0A81-738FCF2E58C6}"/>
              </a:ext>
            </a:extLst>
          </p:cNvPr>
          <p:cNvSpPr/>
          <p:nvPr/>
        </p:nvSpPr>
        <p:spPr>
          <a:xfrm>
            <a:off x="341272" y="1357422"/>
            <a:ext cx="49464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数据集</a:t>
            </a:r>
            <a:endParaRPr lang="en-US" altLang="zh-CN" sz="2000" kern="100" dirty="0">
              <a:solidFill>
                <a:srgbClr val="1F4E7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algn="just"/>
            <a:r>
              <a:rPr lang="en-US" altLang="zh-CN" sz="2000" b="1" kern="100" dirty="0">
                <a:latin typeface="Arial" panose="020B0604020202020204" pitchFamily="34" charset="0"/>
                <a:ea typeface="微软雅黑" panose="020B0503020204020204" pitchFamily="34" charset="-122"/>
              </a:rPr>
              <a:t>Charades-STA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：室内活动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algn="just"/>
            <a:r>
              <a:rPr lang="en-US" altLang="zh-CN" sz="2000" b="1" kern="100" dirty="0" err="1">
                <a:latin typeface="Arial" panose="020B0604020202020204" pitchFamily="34" charset="0"/>
                <a:ea typeface="微软雅黑" panose="020B0503020204020204" pitchFamily="34" charset="-122"/>
              </a:rPr>
              <a:t>ActivityNet</a:t>
            </a:r>
            <a:r>
              <a:rPr lang="en-US" altLang="zh-CN" sz="2000" b="1" kern="100" dirty="0">
                <a:latin typeface="Arial" panose="020B0604020202020204" pitchFamily="34" charset="0"/>
                <a:ea typeface="微软雅黑" panose="020B0503020204020204" pitchFamily="34" charset="-122"/>
              </a:rPr>
              <a:t> Caption</a:t>
            </a:r>
            <a:r>
              <a:rPr lang="zh-CN" altLang="en-US" sz="2000" b="1" kern="100" dirty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密集视频字幕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algn="just"/>
            <a:r>
              <a:rPr lang="en-US" altLang="zh-CN" sz="2000" b="1" kern="100" dirty="0" err="1">
                <a:latin typeface="Arial" panose="020B0604020202020204" pitchFamily="34" charset="0"/>
                <a:ea typeface="微软雅黑" panose="020B0503020204020204" pitchFamily="34" charset="-122"/>
              </a:rPr>
              <a:t>TACoS</a:t>
            </a:r>
            <a:r>
              <a:rPr lang="zh-CN" altLang="en-US" sz="2000" b="1" kern="100" dirty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烹饪场景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评分标准</a:t>
            </a:r>
            <a:endParaRPr lang="en-US" altLang="zh-CN" sz="2000" kern="100" dirty="0">
              <a:solidFill>
                <a:srgbClr val="1F4E7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algn="just"/>
            <a:r>
              <a:rPr lang="en-US" altLang="zh-CN" sz="2000" b="1" kern="100" dirty="0" err="1">
                <a:latin typeface="Arial" panose="020B0604020202020204" pitchFamily="34" charset="0"/>
                <a:ea typeface="微软雅黑" panose="020B0503020204020204" pitchFamily="34" charset="-122"/>
              </a:rPr>
              <a:t>IoU</a:t>
            </a:r>
            <a:endParaRPr lang="en-US" altLang="zh-CN" sz="2000" b="1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algn="just"/>
            <a:r>
              <a:rPr lang="en-US" altLang="zh-CN" sz="2000" b="1" kern="100" dirty="0">
                <a:latin typeface="Arial" panose="020B0604020202020204" pitchFamily="34" charset="0"/>
                <a:ea typeface="微软雅黑" panose="020B0503020204020204" pitchFamily="34" charset="-122"/>
              </a:rPr>
              <a:t>Recall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00C9F8-3862-77F3-5C78-B98AD745110F}"/>
              </a:ext>
            </a:extLst>
          </p:cNvPr>
          <p:cNvSpPr/>
          <p:nvPr/>
        </p:nvSpPr>
        <p:spPr>
          <a:xfrm>
            <a:off x="156000" y="668161"/>
            <a:ext cx="5316954" cy="594778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C062E9-BCB6-993C-1332-0632C1C01D4F}"/>
              </a:ext>
            </a:extLst>
          </p:cNvPr>
          <p:cNvSpPr/>
          <p:nvPr/>
        </p:nvSpPr>
        <p:spPr>
          <a:xfrm>
            <a:off x="341272" y="4143010"/>
            <a:ext cx="48725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使用预先训练</a:t>
            </a:r>
            <a:r>
              <a:rPr lang="zh-CN" altLang="en-US" sz="2000" kern="1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 </a:t>
            </a:r>
            <a:r>
              <a:rPr lang="en-US" altLang="zh-CN" sz="2000" kern="1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3D </a:t>
            </a:r>
            <a:r>
              <a:rPr lang="en-US" altLang="zh-CN" sz="2000" kern="100" dirty="0" err="1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ConvNet</a:t>
            </a:r>
            <a:r>
              <a:rPr lang="en-US" altLang="zh-CN" sz="2000" kern="1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对帧进行下采样并提取 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RGB 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视觉特征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000" dirty="0"/>
              <a:t>隐藏层的维度设置为</a:t>
            </a:r>
            <a:r>
              <a:rPr lang="en-US" altLang="zh-CN" sz="2000" dirty="0">
                <a:solidFill>
                  <a:srgbClr val="C00000"/>
                </a:solidFill>
              </a:rPr>
              <a:t>128</a:t>
            </a:r>
            <a:r>
              <a:rPr lang="zh-CN" altLang="en-US" sz="2000" dirty="0"/>
              <a:t>，卷积层的内核大小为</a:t>
            </a:r>
            <a:r>
              <a:rPr lang="en-US" altLang="zh-CN" sz="2000" dirty="0">
                <a:solidFill>
                  <a:srgbClr val="C00000"/>
                </a:solidFill>
              </a:rPr>
              <a:t>7</a:t>
            </a:r>
            <a:r>
              <a:rPr lang="zh-CN" altLang="en-US" sz="2000" dirty="0"/>
              <a:t>，多头注意力的头大小为</a:t>
            </a:r>
            <a:r>
              <a:rPr lang="en-US" altLang="zh-CN" sz="2000" dirty="0">
                <a:solidFill>
                  <a:srgbClr val="C00000"/>
                </a:solidFill>
              </a:rPr>
              <a:t>8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000" b="1" dirty="0"/>
              <a:t>Epoch</a:t>
            </a:r>
            <a:r>
              <a:rPr lang="zh-CN" altLang="en-US" sz="2000" b="1" dirty="0"/>
              <a:t>：</a:t>
            </a:r>
            <a:r>
              <a:rPr lang="en-US" altLang="zh-CN" sz="2000" dirty="0"/>
              <a:t>50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000" b="1" dirty="0"/>
              <a:t>Batch size</a:t>
            </a:r>
            <a:r>
              <a:rPr lang="zh-CN" altLang="en-US" sz="2000" b="1" dirty="0"/>
              <a:t>：</a:t>
            </a:r>
            <a:r>
              <a:rPr lang="en-US" altLang="zh-CN" sz="2000" dirty="0"/>
              <a:t>64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000" b="1" dirty="0"/>
              <a:t>Learning rate</a:t>
            </a:r>
            <a:r>
              <a:rPr lang="zh-CN" altLang="en-US" sz="2000" b="1" dirty="0"/>
              <a:t>：</a:t>
            </a:r>
            <a:r>
              <a:rPr lang="en-US" altLang="zh-CN" sz="2000" dirty="0"/>
              <a:t>0.0002</a:t>
            </a:r>
            <a:endParaRPr lang="zh-CN" altLang="en-US" sz="2000" dirty="0"/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6F2B77-1172-D463-6E7D-102F209C10BF}"/>
              </a:ext>
            </a:extLst>
          </p:cNvPr>
          <p:cNvSpPr/>
          <p:nvPr/>
        </p:nvSpPr>
        <p:spPr>
          <a:xfrm>
            <a:off x="435861" y="3642054"/>
            <a:ext cx="1250064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实施细节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72078E-BA15-59C9-B7B8-CA527551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542" y="647544"/>
            <a:ext cx="6305910" cy="40210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E5F4B7-EBCB-9F90-F756-276BA1B247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764"/>
          <a:stretch/>
        </p:blipFill>
        <p:spPr>
          <a:xfrm>
            <a:off x="5607007" y="4668635"/>
            <a:ext cx="6150349" cy="21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8" y="64730"/>
            <a:ext cx="499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实验设置与结果分析</a:t>
            </a:r>
          </a:p>
        </p:txBody>
      </p:sp>
      <p:sp>
        <p:nvSpPr>
          <p:cNvPr id="30" name="矩形 29"/>
          <p:cNvSpPr/>
          <p:nvPr/>
        </p:nvSpPr>
        <p:spPr>
          <a:xfrm>
            <a:off x="9703797" y="95507"/>
            <a:ext cx="2440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实验设置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结果分析</a:t>
            </a:r>
            <a:r>
              <a:rPr lang="en-US" altLang="zh-CN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F4E7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BA923A-A7AC-2661-8B66-89FF4C5E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" y="2822181"/>
            <a:ext cx="6865438" cy="38928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331737-DDA5-900A-4507-7592BFFBB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094" y="758748"/>
            <a:ext cx="4940554" cy="26702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8809BA-677C-0595-878F-409BA9B54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31" y="758748"/>
            <a:ext cx="5710088" cy="222385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7F15052-7335-A3F4-116C-D2DAF85B06D6}"/>
              </a:ext>
            </a:extLst>
          </p:cNvPr>
          <p:cNvSpPr/>
          <p:nvPr/>
        </p:nvSpPr>
        <p:spPr>
          <a:xfrm>
            <a:off x="7282292" y="3880602"/>
            <a:ext cx="2280028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消融实验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A5DD05-B167-4CC4-3043-E543FD82A4C2}"/>
              </a:ext>
            </a:extLst>
          </p:cNvPr>
          <p:cNvSpPr/>
          <p:nvPr/>
        </p:nvSpPr>
        <p:spPr>
          <a:xfrm>
            <a:off x="7092043" y="3746445"/>
            <a:ext cx="4940554" cy="287573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B7EBF6-19BD-8AC2-66E6-EF144753A622}"/>
              </a:ext>
            </a:extLst>
          </p:cNvPr>
          <p:cNvSpPr/>
          <p:nvPr/>
        </p:nvSpPr>
        <p:spPr>
          <a:xfrm>
            <a:off x="7178670" y="4513440"/>
            <a:ext cx="5614986" cy="188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在数据量为</a:t>
            </a:r>
            <a:r>
              <a:rPr lang="en-US" altLang="zh-CN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30%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的时候训练效果最好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l-GR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σ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的不同证明了该方法的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鲁棒性</a:t>
            </a:r>
            <a:endParaRPr lang="en-US" altLang="zh-CN" sz="2000" kern="1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NMS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将会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提高精度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预训练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模型的会提高精度</a:t>
            </a:r>
            <a:endParaRPr lang="zh-CN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8" y="-5786568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54396" y="1669526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787649" y="4007428"/>
            <a:ext cx="2666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五、总结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2756" y="4838425"/>
            <a:ext cx="11033091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BB5884E-A64D-5B33-986A-3B61D117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51" y="1924291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FCEE7E-8DF4-1781-4D62-CEF393544085}"/>
              </a:ext>
            </a:extLst>
          </p:cNvPr>
          <p:cNvSpPr/>
          <p:nvPr/>
        </p:nvSpPr>
        <p:spPr>
          <a:xfrm>
            <a:off x="392658" y="1071066"/>
            <a:ext cx="2280028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文章总结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22F28B-D144-E26B-CCB5-87E944DCDCBB}"/>
              </a:ext>
            </a:extLst>
          </p:cNvPr>
          <p:cNvSpPr/>
          <p:nvPr/>
        </p:nvSpPr>
        <p:spPr>
          <a:xfrm>
            <a:off x="250666" y="951752"/>
            <a:ext cx="11684659" cy="311010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EC570C1-B965-9C0D-E1FC-5FFC364A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97989"/>
              </p:ext>
            </p:extLst>
          </p:nvPr>
        </p:nvGraphicFramePr>
        <p:xfrm>
          <a:off x="546661" y="4327330"/>
          <a:ext cx="11388664" cy="2131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103">
                  <a:extLst>
                    <a:ext uri="{9D8B030D-6E8A-4147-A177-3AD203B41FA5}">
                      <a16:colId xmlns:a16="http://schemas.microsoft.com/office/drawing/2014/main" val="3477437186"/>
                    </a:ext>
                  </a:extLst>
                </a:gridCol>
                <a:gridCol w="4602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本周任务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完成情况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下周安排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论文阅读一篇</a:t>
                      </a:r>
                      <a:endParaRPr lang="zh-CN" alt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论文阅读一篇</a:t>
                      </a:r>
                      <a:endParaRPr lang="zh-CN" alt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Two-shot</a:t>
                      </a:r>
                      <a:r>
                        <a:rPr lang="zh-CN" altLang="en-US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代码阅读</a:t>
                      </a:r>
                      <a:endParaRPr lang="zh-CN" alt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进行中</a:t>
                      </a:r>
                      <a:endParaRPr 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Two-shot</a:t>
                      </a:r>
                      <a:r>
                        <a:rPr lang="zh-CN" altLang="en-US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代码阅读</a:t>
                      </a:r>
                      <a:endParaRPr lang="zh-CN" alt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R2VOS</a:t>
                      </a:r>
                      <a:r>
                        <a:rPr lang="zh-CN" altLang="en-US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代码解析</a:t>
                      </a:r>
                      <a:endParaRPr lang="en-US" alt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进行中</a:t>
                      </a:r>
                      <a:endParaRPr lang="zh-CN" alt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R2VOS</a:t>
                      </a:r>
                      <a:r>
                        <a:rPr lang="zh-CN" altLang="en-US" sz="1200" b="1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代码解析</a:t>
                      </a:r>
                      <a:endParaRPr lang="en-US" altLang="zh-CN" sz="1200" b="1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311D45-99FA-78F7-4FDC-C2A45D44E60A}"/>
              </a:ext>
            </a:extLst>
          </p:cNvPr>
          <p:cNvSpPr/>
          <p:nvPr/>
        </p:nvSpPr>
        <p:spPr>
          <a:xfrm>
            <a:off x="392657" y="1653473"/>
            <a:ext cx="113886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提出了一种带有部分标签的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弱监督</a:t>
            </a:r>
            <a:r>
              <a:rPr lang="en-US" altLang="zh-CN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VMR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任务的新设置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，发布了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三个公共数据集的重组数据集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，并引入了一种名为新型迭代学习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pipeline</a:t>
            </a:r>
            <a:r>
              <a:rPr lang="zh-CN" altLang="en-US" sz="2000" kern="1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VMRIL</a:t>
            </a:r>
            <a:r>
              <a:rPr lang="zh-CN" altLang="en-US" sz="2000" kern="1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的相应解决方案，该解决方案可以适应任何其他完全监督的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VMR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基线。 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为了以合理的边界限制扩展，我们利用预训练的视频</a:t>
            </a:r>
            <a:r>
              <a:rPr lang="zh-CN" altLang="en-US" sz="2000" b="1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动作模型和过滤功能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来提供潜在视频片段的粗略指导。我们还提出了多标签训练策略以使模型更加稳健。 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实验结果表明，我们提出的方法在弱监督</a:t>
            </a:r>
            <a:r>
              <a:rPr lang="en-US" altLang="zh-CN" sz="2000" b="1" kern="100" dirty="0">
                <a:latin typeface="Arial" panose="020B0604020202020204" pitchFamily="34" charset="0"/>
                <a:ea typeface="微软雅黑" panose="020B0503020204020204" pitchFamily="34" charset="-122"/>
              </a:rPr>
              <a:t>VMR </a:t>
            </a:r>
            <a:r>
              <a:rPr lang="zh-CN" altLang="en-US" sz="2000" b="1" kern="100" dirty="0">
                <a:latin typeface="Arial" panose="020B0604020202020204" pitchFamily="34" charset="0"/>
                <a:ea typeface="微软雅黑" panose="020B0503020204020204" pitchFamily="34" charset="-122"/>
              </a:rPr>
              <a:t>中实现了</a:t>
            </a:r>
            <a:r>
              <a:rPr lang="en-US" altLang="zh-CN" sz="2000" b="1" kern="100" dirty="0">
                <a:latin typeface="Arial" panose="020B0604020202020204" pitchFamily="34" charset="0"/>
                <a:ea typeface="微软雅黑" panose="020B0503020204020204" pitchFamily="34" charset="-122"/>
              </a:rPr>
              <a:t>SOTA </a:t>
            </a:r>
            <a:r>
              <a:rPr lang="zh-CN" altLang="en-US" sz="2000" b="1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性能，甚至可以与一些全监督方法相媲美。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9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7" y="-6793987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37030" y="660013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62496" y="3190742"/>
            <a:ext cx="11752729" cy="128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b="1" spc="600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请老师批评指正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695325" y="4561639"/>
            <a:ext cx="10887075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21173" y="4995911"/>
            <a:ext cx="3235376" cy="1135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汇  报  人：佘 依 函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指导老师：周      静、张 俊 驰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汇报时间：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</a:rPr>
              <a:t>2023/11/01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2AC3B-E7EA-BB6D-5330-D64705FA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84" y="912284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-286066" y="-656874"/>
            <a:ext cx="4091448" cy="8206031"/>
          </a:xfrm>
          <a:custGeom>
            <a:avLst/>
            <a:gdLst>
              <a:gd name="connsiteX0" fmla="*/ 2438139 w 4091448"/>
              <a:gd name="connsiteY0" fmla="*/ 666110 h 8206031"/>
              <a:gd name="connsiteX1" fmla="*/ 4091448 w 4091448"/>
              <a:gd name="connsiteY1" fmla="*/ 4102038 h 8206031"/>
              <a:gd name="connsiteX2" fmla="*/ 2438139 w 4091448"/>
              <a:gd name="connsiteY2" fmla="*/ 7537965 h 8206031"/>
              <a:gd name="connsiteX3" fmla="*/ 249121 w 4091448"/>
              <a:gd name="connsiteY3" fmla="*/ 7547201 h 8206031"/>
              <a:gd name="connsiteX4" fmla="*/ 295302 w 4091448"/>
              <a:gd name="connsiteY4" fmla="*/ 656874 h 8206031"/>
              <a:gd name="connsiteX5" fmla="*/ 2438139 w 4091448"/>
              <a:gd name="connsiteY5" fmla="*/ 666110 h 820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1448" h="8206031">
                <a:moveTo>
                  <a:pt x="2438139" y="666110"/>
                </a:moveTo>
                <a:cubicBezTo>
                  <a:pt x="3070830" y="1240304"/>
                  <a:pt x="4091448" y="2956729"/>
                  <a:pt x="4091448" y="4102038"/>
                </a:cubicBezTo>
                <a:cubicBezTo>
                  <a:pt x="4091448" y="5247347"/>
                  <a:pt x="3078527" y="6963771"/>
                  <a:pt x="2438139" y="7537965"/>
                </a:cubicBezTo>
                <a:cubicBezTo>
                  <a:pt x="1797751" y="8112159"/>
                  <a:pt x="606260" y="8694050"/>
                  <a:pt x="249121" y="7547201"/>
                </a:cubicBezTo>
                <a:cubicBezTo>
                  <a:pt x="-108019" y="6400353"/>
                  <a:pt x="-71074" y="1799104"/>
                  <a:pt x="295302" y="656874"/>
                </a:cubicBezTo>
                <a:cubicBezTo>
                  <a:pt x="661678" y="-485356"/>
                  <a:pt x="1805448" y="91916"/>
                  <a:pt x="2438139" y="666110"/>
                </a:cubicBezTo>
                <a:close/>
              </a:path>
            </a:pathLst>
          </a:cu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3327" y="2339109"/>
            <a:ext cx="1292662" cy="21797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72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13445" y="1112826"/>
            <a:ext cx="711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一、文章信息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13443" y="3190657"/>
            <a:ext cx="759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三、损失函数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13444" y="2154811"/>
            <a:ext cx="812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二、基本框架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13444" y="5267383"/>
            <a:ext cx="7594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五、总结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3443" y="4226503"/>
            <a:ext cx="87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zh-CN" altLang="en-US" sz="32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四、实验设置与结果分析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99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8" y="-5786568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54396" y="1669526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13282" y="4041606"/>
            <a:ext cx="395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一、文章信息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2756" y="4838425"/>
            <a:ext cx="11033091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BB5884E-A64D-5B33-986A-3B61D117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51" y="1924291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16BAB9F-AAEC-0711-D5CF-05D5F97D3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293"/>
          <a:stretch/>
        </p:blipFill>
        <p:spPr>
          <a:xfrm>
            <a:off x="104528" y="526396"/>
            <a:ext cx="11668568" cy="264884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文章信息 </a:t>
            </a:r>
          </a:p>
        </p:txBody>
      </p:sp>
      <p:sp>
        <p:nvSpPr>
          <p:cNvPr id="24" name="矩形 23"/>
          <p:cNvSpPr/>
          <p:nvPr/>
        </p:nvSpPr>
        <p:spPr>
          <a:xfrm>
            <a:off x="600801" y="3175238"/>
            <a:ext cx="5144560" cy="514615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文章基本信息及研究内容概括</a:t>
            </a:r>
          </a:p>
        </p:txBody>
      </p:sp>
      <p:sp>
        <p:nvSpPr>
          <p:cNvPr id="5" name="矩形 4"/>
          <p:cNvSpPr/>
          <p:nvPr/>
        </p:nvSpPr>
        <p:spPr>
          <a:xfrm>
            <a:off x="418904" y="3885037"/>
            <a:ext cx="5508354" cy="280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ACM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新加坡国立大学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研究现状：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严重依赖于完全注释的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VMR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数据集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2000" b="1" dirty="0"/>
              <a:t>文章创新：</a:t>
            </a:r>
            <a:r>
              <a:rPr lang="zh-CN" altLang="en-US" sz="2000" dirty="0"/>
              <a:t>本文设计了一种</a:t>
            </a:r>
            <a:r>
              <a:rPr lang="zh-CN" altLang="en-US" sz="2000" dirty="0">
                <a:solidFill>
                  <a:srgbClr val="C00000"/>
                </a:solidFill>
              </a:rPr>
              <a:t>新的 </a:t>
            </a:r>
            <a:r>
              <a:rPr lang="en-US" altLang="zh-CN" sz="2000" dirty="0">
                <a:solidFill>
                  <a:srgbClr val="C00000"/>
                </a:solidFill>
              </a:rPr>
              <a:t>VMR </a:t>
            </a:r>
            <a:r>
              <a:rPr lang="zh-CN" altLang="en-US" sz="2000" dirty="0">
                <a:solidFill>
                  <a:srgbClr val="C00000"/>
                </a:solidFill>
              </a:rPr>
              <a:t>设置</a:t>
            </a:r>
            <a:r>
              <a:rPr lang="zh-CN" altLang="en-US" sz="2000" dirty="0"/>
              <a:t>，用户可以轻松地指向无争议视频时刻的小片段，并且本文提出的方法可以根据</a:t>
            </a:r>
            <a:r>
              <a:rPr lang="zh-CN" altLang="en-US" sz="2000" dirty="0">
                <a:solidFill>
                  <a:srgbClr val="1F4E79"/>
                </a:solidFill>
              </a:rPr>
              <a:t>视频和查询语义</a:t>
            </a:r>
            <a:r>
              <a:rPr lang="zh-CN" altLang="en-US" sz="2000" dirty="0">
                <a:solidFill>
                  <a:srgbClr val="C00000"/>
                </a:solidFill>
              </a:rPr>
              <a:t>自动填充剩余部分</a:t>
            </a:r>
            <a:r>
              <a:rPr lang="zh-CN" altLang="en-US" sz="2000" dirty="0"/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50163" y="3815017"/>
            <a:ext cx="5845837" cy="294747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4832CC-9E98-84D5-9078-0B57DAB026BD}"/>
              </a:ext>
            </a:extLst>
          </p:cNvPr>
          <p:cNvSpPr/>
          <p:nvPr/>
        </p:nvSpPr>
        <p:spPr>
          <a:xfrm>
            <a:off x="9672307" y="95507"/>
            <a:ext cx="2519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文章来源及内容概述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13A046-344B-E23A-F0E4-85E68C6D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593" y="3159982"/>
            <a:ext cx="4462879" cy="349908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F19E927-3A70-787C-39F1-95AA893CA042}"/>
              </a:ext>
            </a:extLst>
          </p:cNvPr>
          <p:cNvSpPr/>
          <p:nvPr/>
        </p:nvSpPr>
        <p:spPr>
          <a:xfrm>
            <a:off x="6254926" y="3785073"/>
            <a:ext cx="1171292" cy="514615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精确时间标签的完全监督设置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341FAA-F17F-7A45-4BF6-8E0F86EF32E5}"/>
              </a:ext>
            </a:extLst>
          </p:cNvPr>
          <p:cNvSpPr/>
          <p:nvPr/>
        </p:nvSpPr>
        <p:spPr>
          <a:xfrm>
            <a:off x="6264741" y="4441450"/>
            <a:ext cx="1171292" cy="514615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无任何位置信息弱监督设置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5F0C26-C0E3-FE6E-6C39-EDCD46421456}"/>
              </a:ext>
            </a:extLst>
          </p:cNvPr>
          <p:cNvSpPr/>
          <p:nvPr/>
        </p:nvSpPr>
        <p:spPr>
          <a:xfrm>
            <a:off x="6264741" y="5097827"/>
            <a:ext cx="1171292" cy="514615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单帧标注监督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DBB362-5679-22A5-F5C7-D33B52F10C16}"/>
              </a:ext>
            </a:extLst>
          </p:cNvPr>
          <p:cNvSpPr/>
          <p:nvPr/>
        </p:nvSpPr>
        <p:spPr>
          <a:xfrm>
            <a:off x="6274650" y="5754204"/>
            <a:ext cx="1171292" cy="68014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05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给定毫无争议的部分位置信号的弱监督设置</a:t>
            </a:r>
          </a:p>
        </p:txBody>
      </p:sp>
    </p:spTree>
    <p:extLst>
      <p:ext uri="{BB962C8B-B14F-4D97-AF65-F5344CB8AC3E}">
        <p14:creationId xmlns:p14="http://schemas.microsoft.com/office/powerpoint/2010/main" val="39823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8" y="-5786568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54396" y="1669526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13282" y="4041606"/>
            <a:ext cx="395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二、基本框架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2756" y="4838425"/>
            <a:ext cx="11033091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BB5884E-A64D-5B33-986A-3B61D117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51" y="1924291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基本框架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4AFFE3-AFDB-B8D9-D893-0D78BB329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460"/>
            <a:ext cx="12192000" cy="42620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06F2ADC-9753-B11B-5FF0-702D3B5DD6C3}"/>
              </a:ext>
            </a:extLst>
          </p:cNvPr>
          <p:cNvSpPr/>
          <p:nvPr/>
        </p:nvSpPr>
        <p:spPr>
          <a:xfrm>
            <a:off x="121514" y="5417789"/>
            <a:ext cx="914224" cy="380527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050" b="1" dirty="0">
                <a:solidFill>
                  <a:schemeClr val="tx1"/>
                </a:solidFill>
              </a:rPr>
              <a:t>种子区域</a:t>
            </a:r>
            <a:endParaRPr lang="zh-CN" altLang="en-US" sz="105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565828-DBB8-FDA0-4A21-9629EC8CC614}"/>
              </a:ext>
            </a:extLst>
          </p:cNvPr>
          <p:cNvSpPr/>
          <p:nvPr/>
        </p:nvSpPr>
        <p:spPr>
          <a:xfrm>
            <a:off x="8506578" y="838844"/>
            <a:ext cx="1959134" cy="840928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由</a:t>
            </a:r>
            <a:r>
              <a:rPr lang="en-US" altLang="zh-CN" sz="105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BMN </a:t>
            </a:r>
            <a:r>
              <a:rPr lang="zh-CN" altLang="en-US" sz="105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模型中时间评估模块的输出边界概率曲线提取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2B06DB-CBBA-1821-D951-380E15D8329C}"/>
              </a:ext>
            </a:extLst>
          </p:cNvPr>
          <p:cNvSpPr/>
          <p:nvPr/>
        </p:nvSpPr>
        <p:spPr>
          <a:xfrm>
            <a:off x="1726288" y="838844"/>
            <a:ext cx="1460980" cy="380527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050" b="1" dirty="0">
                <a:solidFill>
                  <a:schemeClr val="tx1"/>
                </a:solidFill>
              </a:rPr>
              <a:t>视频和文本编码</a:t>
            </a:r>
            <a:endParaRPr lang="zh-CN" altLang="en-US" sz="105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9AA1D2-3E2A-5460-AEC1-93B69C7B2111}"/>
              </a:ext>
            </a:extLst>
          </p:cNvPr>
          <p:cNvSpPr/>
          <p:nvPr/>
        </p:nvSpPr>
        <p:spPr>
          <a:xfrm>
            <a:off x="3187268" y="5416984"/>
            <a:ext cx="1460980" cy="380527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050" b="1" dirty="0">
                <a:solidFill>
                  <a:schemeClr val="tx1"/>
                </a:solidFill>
              </a:rPr>
              <a:t>注意力权重计算函数</a:t>
            </a:r>
            <a:endParaRPr lang="zh-CN" altLang="en-US" sz="105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42708A-C804-8D13-8508-F31BAA67B2AC}"/>
              </a:ext>
            </a:extLst>
          </p:cNvPr>
          <p:cNvSpPr/>
          <p:nvPr/>
        </p:nvSpPr>
        <p:spPr>
          <a:xfrm>
            <a:off x="1523651" y="5416984"/>
            <a:ext cx="1460980" cy="380527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050" b="1" dirty="0">
                <a:solidFill>
                  <a:schemeClr val="tx1"/>
                </a:solidFill>
              </a:rPr>
              <a:t>一维卷积</a:t>
            </a:r>
            <a:endParaRPr lang="zh-CN" altLang="en-US" sz="105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F0B7EA-516E-5082-59EB-90B3E0927FCB}"/>
              </a:ext>
            </a:extLst>
          </p:cNvPr>
          <p:cNvSpPr/>
          <p:nvPr/>
        </p:nvSpPr>
        <p:spPr>
          <a:xfrm>
            <a:off x="1905779" y="5945788"/>
            <a:ext cx="2771323" cy="6942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050" b="1" dirty="0">
                <a:solidFill>
                  <a:schemeClr val="tx1"/>
                </a:solidFill>
              </a:rPr>
              <a:t>Transformer </a:t>
            </a:r>
            <a:r>
              <a:rPr lang="zh-CN" altLang="en-US" sz="1050" b="1" dirty="0">
                <a:solidFill>
                  <a:schemeClr val="tx1"/>
                </a:solidFill>
              </a:rPr>
              <a:t>用于全局检测视频序列中的动作并局部细化时间边界</a:t>
            </a:r>
            <a:endParaRPr lang="zh-CN" altLang="en-US" sz="105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DE8027-9B13-5DD3-37FC-B7A9D7FA6C8A}"/>
              </a:ext>
            </a:extLst>
          </p:cNvPr>
          <p:cNvSpPr/>
          <p:nvPr/>
        </p:nvSpPr>
        <p:spPr>
          <a:xfrm>
            <a:off x="5413188" y="5416984"/>
            <a:ext cx="2771323" cy="842697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altLang="zh-CN" sz="105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105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编码的视觉和查询特征 </a:t>
            </a:r>
            <a:r>
              <a:rPr lang="en-US" altLang="zh-CN" sz="105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 </a:t>
            </a:r>
            <a:r>
              <a:rPr lang="zh-CN" altLang="en-US" sz="105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05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Q</a:t>
            </a:r>
            <a:endParaRPr lang="zh-CN" altLang="en-US" sz="105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89F7D2-FCB3-1649-4860-3F21B5CA0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101" y="5478291"/>
            <a:ext cx="1795496" cy="427154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0F3F0A2-4CE5-CFBE-EF40-AA2C4C296D73}"/>
              </a:ext>
            </a:extLst>
          </p:cNvPr>
          <p:cNvCxnSpPr>
            <a:endCxn id="11" idx="1"/>
          </p:cNvCxnSpPr>
          <p:nvPr/>
        </p:nvCxnSpPr>
        <p:spPr>
          <a:xfrm flipV="1">
            <a:off x="7696597" y="1259308"/>
            <a:ext cx="809981" cy="58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F4F13E7-71D5-FC28-1265-B3AEE3283FEB}"/>
              </a:ext>
            </a:extLst>
          </p:cNvPr>
          <p:cNvCxnSpPr>
            <a:endCxn id="16" idx="0"/>
          </p:cNvCxnSpPr>
          <p:nvPr/>
        </p:nvCxnSpPr>
        <p:spPr>
          <a:xfrm>
            <a:off x="6230471" y="4563035"/>
            <a:ext cx="568379" cy="85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8657D4-64FC-7046-1EA2-D0456C1AD985}"/>
              </a:ext>
            </a:extLst>
          </p:cNvPr>
          <p:cNvCxnSpPr>
            <a:endCxn id="14" idx="0"/>
          </p:cNvCxnSpPr>
          <p:nvPr/>
        </p:nvCxnSpPr>
        <p:spPr>
          <a:xfrm flipH="1">
            <a:off x="2254141" y="4374776"/>
            <a:ext cx="1304847" cy="104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7145AE9-9EFF-5CC1-483D-83FF32F98ACB}"/>
              </a:ext>
            </a:extLst>
          </p:cNvPr>
          <p:cNvCxnSpPr>
            <a:endCxn id="13" idx="0"/>
          </p:cNvCxnSpPr>
          <p:nvPr/>
        </p:nvCxnSpPr>
        <p:spPr>
          <a:xfrm flipH="1">
            <a:off x="3917758" y="4383741"/>
            <a:ext cx="363820" cy="103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4B5E4B5-753E-27B3-F211-7181ADFFC3D2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677102" y="4359908"/>
            <a:ext cx="202637" cy="193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302738C-E700-701C-87F0-B95610A7D874}"/>
              </a:ext>
            </a:extLst>
          </p:cNvPr>
          <p:cNvCxnSpPr>
            <a:endCxn id="3" idx="0"/>
          </p:cNvCxnSpPr>
          <p:nvPr/>
        </p:nvCxnSpPr>
        <p:spPr>
          <a:xfrm flipH="1">
            <a:off x="578626" y="4294094"/>
            <a:ext cx="638215" cy="112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A0A7C9-BF9D-CF98-99FD-50B9D0E4CA82}"/>
              </a:ext>
            </a:extLst>
          </p:cNvPr>
          <p:cNvCxnSpPr/>
          <p:nvPr/>
        </p:nvCxnSpPr>
        <p:spPr>
          <a:xfrm flipH="1" flipV="1">
            <a:off x="2612667" y="1259308"/>
            <a:ext cx="371964" cy="120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54A1B08-AA45-7249-DE3C-1A8AF987F30E}"/>
              </a:ext>
            </a:extLst>
          </p:cNvPr>
          <p:cNvSpPr/>
          <p:nvPr/>
        </p:nvSpPr>
        <p:spPr>
          <a:xfrm>
            <a:off x="8340000" y="5416984"/>
            <a:ext cx="3583059" cy="859127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VMR 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2C70DD8-F2C0-D7DF-4629-A150B8BFB54B}"/>
              </a:ext>
            </a:extLst>
          </p:cNvPr>
          <p:cNvSpPr/>
          <p:nvPr/>
        </p:nvSpPr>
        <p:spPr>
          <a:xfrm>
            <a:off x="9978189" y="95507"/>
            <a:ext cx="2213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VMR</a:t>
            </a:r>
            <a:r>
              <a:rPr lang="en-US" altLang="zh-CN" sz="2000" dirty="0">
                <a:solidFill>
                  <a:srgbClr val="C2BFB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</a:t>
            </a:r>
            <a:r>
              <a:rPr lang="zh-CN" altLang="en-US" sz="2000" dirty="0">
                <a:solidFill>
                  <a:srgbClr val="C2BFB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伪标签生成</a:t>
            </a:r>
            <a:r>
              <a:rPr lang="en-US" altLang="zh-CN" sz="2000" dirty="0">
                <a:solidFill>
                  <a:srgbClr val="C2BFB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C2BFB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3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基本框架</a:t>
            </a:r>
          </a:p>
        </p:txBody>
      </p:sp>
      <p:sp>
        <p:nvSpPr>
          <p:cNvPr id="33" name="矩形 32"/>
          <p:cNvSpPr/>
          <p:nvPr/>
        </p:nvSpPr>
        <p:spPr>
          <a:xfrm>
            <a:off x="9978189" y="95507"/>
            <a:ext cx="2213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2BFB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VMR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</a:t>
            </a:r>
            <a:r>
              <a:rPr lang="zh-CN" altLang="en-US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伪标签生成</a:t>
            </a:r>
            <a:r>
              <a:rPr lang="en-US" altLang="zh-CN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F4E7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4AFFE3-AFDB-B8D9-D893-0D78BB329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591127"/>
            <a:ext cx="11460480" cy="4006298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454A1B08-AA45-7249-DE3C-1A8AF987F30E}"/>
              </a:ext>
            </a:extLst>
          </p:cNvPr>
          <p:cNvSpPr/>
          <p:nvPr/>
        </p:nvSpPr>
        <p:spPr>
          <a:xfrm>
            <a:off x="7175997" y="5650324"/>
            <a:ext cx="3583059" cy="859127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伪标签生成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53C5E4-8C6C-249E-5809-C5932F98D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356" y="807226"/>
            <a:ext cx="3692889" cy="7131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C74D8E-0E42-E655-7A35-2D72090CB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" y="4569074"/>
            <a:ext cx="5130265" cy="22241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E45D26-3179-37E8-8B66-4F85BA04A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806" y="4767319"/>
            <a:ext cx="6061440" cy="71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8" y="-5786568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54396" y="1669526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92463" y="4000396"/>
            <a:ext cx="3856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三、损失函数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2756" y="4838425"/>
            <a:ext cx="11033091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BB5884E-A64D-5B33-986A-3B61D117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51" y="1924291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8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612798-EDB3-5315-B893-0D26FEDC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408" y="1549146"/>
            <a:ext cx="3497851" cy="1339178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损失函数</a:t>
            </a:r>
          </a:p>
        </p:txBody>
      </p:sp>
      <p:sp>
        <p:nvSpPr>
          <p:cNvPr id="13" name="矩形 12"/>
          <p:cNvSpPr/>
          <p:nvPr/>
        </p:nvSpPr>
        <p:spPr>
          <a:xfrm>
            <a:off x="10821065" y="107895"/>
            <a:ext cx="1218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损失函数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1415D6-9F52-4399-45DB-B615A6D3C548}"/>
              </a:ext>
            </a:extLst>
          </p:cNvPr>
          <p:cNvSpPr/>
          <p:nvPr/>
        </p:nvSpPr>
        <p:spPr>
          <a:xfrm>
            <a:off x="96162" y="702109"/>
            <a:ext cx="180699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VMR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55A8BA-8604-60F3-4C1B-FD0BCB5AB3E4}"/>
              </a:ext>
            </a:extLst>
          </p:cNvPr>
          <p:cNvSpPr/>
          <p:nvPr/>
        </p:nvSpPr>
        <p:spPr>
          <a:xfrm>
            <a:off x="96162" y="3777695"/>
            <a:ext cx="180699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伪标签预测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86D63C-9A03-174B-44EE-8FB231A6C7E8}"/>
              </a:ext>
            </a:extLst>
          </p:cNvPr>
          <p:cNvSpPr/>
          <p:nvPr/>
        </p:nvSpPr>
        <p:spPr>
          <a:xfrm>
            <a:off x="260779" y="4663496"/>
            <a:ext cx="11439533" cy="167456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251CBA-1AA6-A01A-9146-5909191D1749}"/>
              </a:ext>
            </a:extLst>
          </p:cNvPr>
          <p:cNvSpPr/>
          <p:nvPr/>
        </p:nvSpPr>
        <p:spPr>
          <a:xfrm>
            <a:off x="376234" y="1367986"/>
            <a:ext cx="11439532" cy="2158561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CB634F-DEE7-D9F7-FA52-49254F875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20" y="1451205"/>
            <a:ext cx="5258402" cy="8509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F2D5710-9E9F-A298-C497-507EB4957CC2}"/>
              </a:ext>
            </a:extLst>
          </p:cNvPr>
          <p:cNvSpPr txBox="1"/>
          <p:nvPr/>
        </p:nvSpPr>
        <p:spPr>
          <a:xfrm>
            <a:off x="1399884" y="2324567"/>
            <a:ext cx="618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是交叉熵函数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AA129FD-C221-4D7A-85DC-5CF2CFF7B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4401"/>
              </p:ext>
            </p:extLst>
          </p:nvPr>
        </p:nvGraphicFramePr>
        <p:xfrm>
          <a:off x="680161" y="2077051"/>
          <a:ext cx="796712" cy="75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161" y="2077051"/>
                        <a:ext cx="796712" cy="75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DF4EB0A-A122-BAB6-779C-6299B66E8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01279"/>
              </p:ext>
            </p:extLst>
          </p:nvPr>
        </p:nvGraphicFramePr>
        <p:xfrm>
          <a:off x="664955" y="2693899"/>
          <a:ext cx="734929" cy="77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955" y="2693899"/>
                        <a:ext cx="734929" cy="77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9CD345A-9ECE-9F5E-FDE3-70BB03492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182715"/>
              </p:ext>
            </p:extLst>
          </p:nvPr>
        </p:nvGraphicFramePr>
        <p:xfrm>
          <a:off x="4390714" y="2099677"/>
          <a:ext cx="855541" cy="81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0714" y="2099677"/>
                        <a:ext cx="855541" cy="81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377FFE5-A036-72E6-F2CE-F2D2602216D9}"/>
              </a:ext>
            </a:extLst>
          </p:cNvPr>
          <p:cNvSpPr txBox="1"/>
          <p:nvPr/>
        </p:nvSpPr>
        <p:spPr>
          <a:xfrm>
            <a:off x="5246255" y="2324567"/>
            <a:ext cx="618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是开始</a:t>
            </a:r>
            <a:r>
              <a:rPr lang="en-US" altLang="zh-CN" dirty="0"/>
              <a:t>/</a:t>
            </a:r>
            <a:r>
              <a:rPr lang="zh-CN" altLang="en-US" dirty="0"/>
              <a:t>结束 边界的标签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49C4CB-C5F3-4437-E325-54DC2218A35C}"/>
              </a:ext>
            </a:extLst>
          </p:cNvPr>
          <p:cNvSpPr txBox="1"/>
          <p:nvPr/>
        </p:nvSpPr>
        <p:spPr>
          <a:xfrm>
            <a:off x="1399884" y="2967838"/>
            <a:ext cx="618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是开始结束边界的概率分布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D07557-0A05-C49A-5655-CF6483F5085F}"/>
              </a:ext>
            </a:extLst>
          </p:cNvPr>
          <p:cNvCxnSpPr/>
          <p:nvPr/>
        </p:nvCxnSpPr>
        <p:spPr>
          <a:xfrm flipH="1">
            <a:off x="7584114" y="1992429"/>
            <a:ext cx="1531010" cy="97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60592E2-F8FC-6766-591B-ED60644CE79E}"/>
              </a:ext>
            </a:extLst>
          </p:cNvPr>
          <p:cNvSpPr txBox="1"/>
          <p:nvPr/>
        </p:nvSpPr>
        <p:spPr>
          <a:xfrm>
            <a:off x="6692511" y="2850617"/>
            <a:ext cx="96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方差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168BD6C-BC16-9DF7-BFA7-09CDC86C0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47744"/>
              </p:ext>
            </p:extLst>
          </p:nvPr>
        </p:nvGraphicFramePr>
        <p:xfrm>
          <a:off x="376234" y="4609008"/>
          <a:ext cx="7683271" cy="167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81080" imgH="431640" progId="Equation.DSMT4">
                  <p:embed/>
                </p:oleObj>
              </mc:Choice>
              <mc:Fallback>
                <p:oleObj name="Equation" r:id="rId11" imgW="1981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6234" y="4609008"/>
                        <a:ext cx="7683271" cy="1674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4FA088CD-DA3E-EA5A-F425-637B7034FD81}"/>
              </a:ext>
            </a:extLst>
          </p:cNvPr>
          <p:cNvSpPr/>
          <p:nvPr/>
        </p:nvSpPr>
        <p:spPr>
          <a:xfrm>
            <a:off x="9115124" y="5160163"/>
            <a:ext cx="2118335" cy="681227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交叉熵损失函数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82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32308</TotalTime>
  <Words>892</Words>
  <Application>Microsoft Office PowerPoint</Application>
  <PresentationFormat>宽屏</PresentationFormat>
  <Paragraphs>118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等线</vt:lpstr>
      <vt:lpstr>Wingdings</vt:lpstr>
      <vt:lpstr>Times New Roman</vt:lpstr>
      <vt:lpstr>Impact</vt:lpstr>
      <vt:lpstr>方正粗黑宋简体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</dc:creator>
  <cp:lastModifiedBy>yihan SHE</cp:lastModifiedBy>
  <cp:revision>1578</cp:revision>
  <dcterms:created xsi:type="dcterms:W3CDTF">2019-10-24T07:46:35Z</dcterms:created>
  <dcterms:modified xsi:type="dcterms:W3CDTF">2023-11-01T11:11:03Z</dcterms:modified>
</cp:coreProperties>
</file>