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81" r:id="rId5"/>
    <p:sldId id="397" r:id="rId6"/>
    <p:sldId id="398" r:id="rId7"/>
    <p:sldId id="376" r:id="rId8"/>
    <p:sldId id="399" r:id="rId9"/>
    <p:sldId id="400" r:id="rId10"/>
    <p:sldId id="401" r:id="rId11"/>
    <p:sldId id="373" r:id="rId12"/>
    <p:sldId id="402" r:id="rId13"/>
    <p:sldId id="403" r:id="rId14"/>
    <p:sldId id="332" r:id="rId15"/>
    <p:sldId id="404" r:id="rId16"/>
    <p:sldId id="405" r:id="rId17"/>
    <p:sldId id="300" r:id="rId18"/>
    <p:sldId id="406" r:id="rId19"/>
  </p:sldIdLst>
  <p:sldSz cx="12192000" cy="6858000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方正粗黑宋简体" panose="02000000000000000000" pitchFamily="2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3A26B8-64DC-4F3D-A6C7-6C229D33A707}">
          <p14:sldIdLst>
            <p14:sldId id="256"/>
            <p14:sldId id="258"/>
            <p14:sldId id="259"/>
            <p14:sldId id="281"/>
            <p14:sldId id="397"/>
            <p14:sldId id="398"/>
            <p14:sldId id="376"/>
            <p14:sldId id="399"/>
            <p14:sldId id="400"/>
            <p14:sldId id="401"/>
            <p14:sldId id="373"/>
            <p14:sldId id="402"/>
            <p14:sldId id="403"/>
            <p14:sldId id="332"/>
            <p14:sldId id="404"/>
            <p14:sldId id="405"/>
            <p14:sldId id="300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67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8121080014b7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2BFBF"/>
    <a:srgbClr val="C00000"/>
    <a:srgbClr val="FFFFFF"/>
    <a:srgbClr val="1F4E78"/>
    <a:srgbClr val="385723"/>
    <a:srgbClr val="D4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6" autoAdjust="0"/>
    <p:restoredTop sz="66002" autoAdjust="0"/>
  </p:normalViewPr>
  <p:slideViewPr>
    <p:cSldViewPr snapToGrid="0" showGuides="1">
      <p:cViewPr>
        <p:scale>
          <a:sx n="66" d="100"/>
          <a:sy n="66" d="100"/>
        </p:scale>
        <p:origin x="1356" y="2460"/>
      </p:cViewPr>
      <p:guideLst>
        <p:guide orient="horz" pos="2500"/>
        <p:guide pos="674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57E7-9655-4CC2-91E3-6B0D3C6ED80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6AEC-EBF9-4187-829B-9853AC28B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7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defTabSz="685800">
              <a:lnSpc>
                <a:spcPct val="150000"/>
              </a:lnSpc>
            </a:pPr>
            <a:endParaRPr lang="en-US" altLang="zh-CN" sz="1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defTabSz="685800">
              <a:lnSpc>
                <a:spcPct val="150000"/>
              </a:lnSpc>
            </a:pPr>
            <a:endParaRPr lang="en-US" altLang="zh-CN" sz="1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8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）每个视频两个标记帧几乎足以训练一个令人满意的 </a:t>
            </a:r>
            <a:r>
              <a:rPr lang="en-US" altLang="zh-CN" dirty="0">
                <a:effectLst/>
              </a:rPr>
              <a:t>VOS </a:t>
            </a:r>
            <a:r>
              <a:rPr lang="zh-CN" altLang="en-US" dirty="0">
                <a:effectLst/>
              </a:rPr>
              <a:t>模型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即使未使用未标记的数据。</a:t>
            </a:r>
            <a:r>
              <a:rPr lang="en-US" altLang="zh-CN" dirty="0">
                <a:effectLst/>
              </a:rPr>
              <a:t>2-shot STCN </a:t>
            </a:r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YouTube-VOS 2018 </a:t>
            </a:r>
            <a:r>
              <a:rPr lang="zh-CN" altLang="en-US" dirty="0">
                <a:effectLst/>
              </a:rPr>
              <a:t>基准测试中已经达到 </a:t>
            </a:r>
            <a:r>
              <a:rPr lang="en-US" altLang="zh-CN" dirty="0">
                <a:effectLst/>
              </a:rPr>
              <a:t>80.8% </a:t>
            </a:r>
            <a:r>
              <a:rPr lang="zh-CN" altLang="en-US" dirty="0">
                <a:effectLst/>
              </a:rPr>
              <a:t>的分数，仅比全套 </a:t>
            </a:r>
            <a:r>
              <a:rPr lang="en-US" altLang="zh-CN" dirty="0">
                <a:effectLst/>
              </a:rPr>
              <a:t>STCN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83.0% </a:t>
            </a:r>
            <a:r>
              <a:rPr lang="zh-CN" altLang="en-US" dirty="0">
                <a:effectLst/>
              </a:rPr>
              <a:t>分数低 </a:t>
            </a:r>
            <a:r>
              <a:rPr lang="en-US" altLang="zh-CN" dirty="0">
                <a:effectLst/>
              </a:rPr>
              <a:t>2.2%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(2) </a:t>
            </a:r>
            <a:r>
              <a:rPr lang="zh-CN" altLang="en-US" dirty="0">
                <a:effectLst/>
              </a:rPr>
              <a:t>通过使用 </a:t>
            </a:r>
            <a:r>
              <a:rPr lang="en-US" altLang="zh-CN" dirty="0">
                <a:effectLst/>
              </a:rPr>
              <a:t>YouTube-VOS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DAVIS </a:t>
            </a:r>
            <a:r>
              <a:rPr lang="zh-CN" altLang="en-US" dirty="0">
                <a:effectLst/>
              </a:rPr>
              <a:t>基准的 </a:t>
            </a:r>
            <a:r>
              <a:rPr lang="en-US" altLang="zh-CN" dirty="0">
                <a:effectLst/>
              </a:rPr>
              <a:t>7.3%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2.9% </a:t>
            </a:r>
            <a:r>
              <a:rPr lang="zh-CN" altLang="en-US" dirty="0">
                <a:effectLst/>
              </a:rPr>
              <a:t>标记数据，我们的方法取得了与全套训练的对应方法相当的结果，并且大大优于原生 </a:t>
            </a:r>
            <a:r>
              <a:rPr lang="en-US" altLang="zh-CN" dirty="0">
                <a:effectLst/>
              </a:rPr>
              <a:t>2-shot </a:t>
            </a:r>
            <a:r>
              <a:rPr lang="zh-CN" altLang="en-US" dirty="0">
                <a:effectLst/>
              </a:rPr>
              <a:t>对应方法。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22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）每个视频两个标记帧几乎足以训练一个令人满意的 </a:t>
            </a:r>
            <a:r>
              <a:rPr lang="en-US" altLang="zh-CN" dirty="0">
                <a:effectLst/>
              </a:rPr>
              <a:t>VOS </a:t>
            </a:r>
            <a:r>
              <a:rPr lang="zh-CN" altLang="en-US" dirty="0">
                <a:effectLst/>
              </a:rPr>
              <a:t>模型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即使未使用未标记的数据。</a:t>
            </a:r>
            <a:r>
              <a:rPr lang="en-US" altLang="zh-CN" dirty="0">
                <a:effectLst/>
              </a:rPr>
              <a:t>2-shot STCN </a:t>
            </a:r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YouTube-VOS 2018 </a:t>
            </a:r>
            <a:r>
              <a:rPr lang="zh-CN" altLang="en-US" dirty="0">
                <a:effectLst/>
              </a:rPr>
              <a:t>基准测试中已经达到 </a:t>
            </a:r>
            <a:r>
              <a:rPr lang="en-US" altLang="zh-CN" dirty="0">
                <a:effectLst/>
              </a:rPr>
              <a:t>80.8% </a:t>
            </a:r>
            <a:r>
              <a:rPr lang="zh-CN" altLang="en-US" dirty="0">
                <a:effectLst/>
              </a:rPr>
              <a:t>的分数，仅比全套 </a:t>
            </a:r>
            <a:r>
              <a:rPr lang="en-US" altLang="zh-CN" dirty="0">
                <a:effectLst/>
              </a:rPr>
              <a:t>STCN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83.0% </a:t>
            </a:r>
            <a:r>
              <a:rPr lang="zh-CN" altLang="en-US" dirty="0">
                <a:effectLst/>
              </a:rPr>
              <a:t>分数低 </a:t>
            </a:r>
            <a:r>
              <a:rPr lang="en-US" altLang="zh-CN" dirty="0">
                <a:effectLst/>
              </a:rPr>
              <a:t>2.2%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(2) </a:t>
            </a:r>
            <a:r>
              <a:rPr lang="zh-CN" altLang="en-US" dirty="0">
                <a:effectLst/>
              </a:rPr>
              <a:t>通过使用 </a:t>
            </a:r>
            <a:r>
              <a:rPr lang="en-US" altLang="zh-CN" dirty="0">
                <a:effectLst/>
              </a:rPr>
              <a:t>YouTube-VOS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DAVIS </a:t>
            </a:r>
            <a:r>
              <a:rPr lang="zh-CN" altLang="en-US" dirty="0">
                <a:effectLst/>
              </a:rPr>
              <a:t>基准的 </a:t>
            </a:r>
            <a:r>
              <a:rPr lang="en-US" altLang="zh-CN" dirty="0">
                <a:effectLst/>
              </a:rPr>
              <a:t>7.3%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2.9% </a:t>
            </a:r>
            <a:r>
              <a:rPr lang="zh-CN" altLang="en-US" dirty="0">
                <a:effectLst/>
              </a:rPr>
              <a:t>标记数据，我们的方法取得了与全套训练的对应方法相当的结果，并且大大优于原生 </a:t>
            </a:r>
            <a:r>
              <a:rPr lang="en-US" altLang="zh-CN" dirty="0">
                <a:effectLst/>
              </a:rPr>
              <a:t>2-shot </a:t>
            </a:r>
            <a:r>
              <a:rPr lang="zh-CN" altLang="en-US" dirty="0">
                <a:effectLst/>
              </a:rPr>
              <a:t>对应方法。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2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6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我们的方法可以应用于大多数完全监督的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模型，例如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STCN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RDEVOS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XMem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。通过使用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YouTube-VOS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DAVIS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基准的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7.3%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2.9% </a:t>
            </a:r>
            <a:r>
              <a:rPr lang="zh-CN" altLang="en-US" sz="12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标记数据，我们的方法与在完全标记集上训练的对应方法取得了可比较的结果。凭借其简单性和强大的性能，我们希望我们的方法能够成为未来研究的坚实基础。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31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 sz="12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微软雅黑" pitchFamily="34" charset="-122"/>
              <a:cs typeface="Gisha" pitchFamily="34" charset="-79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9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7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9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6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8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训练一个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模型（即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STCN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），该模型以半监督方式将三组帧作为两镜头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数据集的输入。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将参考（第一）框架限制为标记框架以简化学习。其余帧可以是带标签的，也可以是不带标签的。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然后，执行中间推理（中），通过第一阶段训练的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模型为未标记的帧生成伪标签，并构建一个伪标签库来存储除了真实标签之外的伪标签。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阶段（底部），我们在标记数据和伪标记数据的组合上重新训练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模型（可能是大多数模型），对第一帧没有任何限制。一旦在第二阶段训练期间识别出更可靠的伪标签，伪标签库就会动态更新。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D6AEC-EBF9-4187-829B-9853AC28BC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6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9E1E-7583-4494-9156-F7502AD33B53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4159-7BB9-4320-AEA6-96EAFE46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2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7" y="-6793987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37030" y="660013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2494" y="2950928"/>
            <a:ext cx="11752729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spc="6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Two-shot Video Object Segmentation</a:t>
            </a:r>
            <a:endParaRPr lang="zh-CN" altLang="en-US" sz="4000" b="1" spc="600" dirty="0">
              <a:solidFill>
                <a:srgbClr val="1F4E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5325" y="4561639"/>
            <a:ext cx="10887075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1173" y="4995911"/>
            <a:ext cx="3235376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  报  人：佘 依 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指导老师：周      静、张 俊 驰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汇报时间：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2023/10/27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AC3B-E7EA-BB6D-5330-D64705FA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84" y="912284"/>
            <a:ext cx="1206013" cy="12060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0FF3F4-CA9F-B809-1DD0-6BCE2A7C5791}"/>
              </a:ext>
            </a:extLst>
          </p:cNvPr>
          <p:cNvSpPr txBox="1"/>
          <p:nvPr/>
        </p:nvSpPr>
        <p:spPr>
          <a:xfrm>
            <a:off x="3786347" y="3901613"/>
            <a:ext cx="461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双镜头视频目标分割</a:t>
            </a:r>
          </a:p>
        </p:txBody>
      </p:sp>
    </p:spTree>
    <p:extLst>
      <p:ext uri="{BB962C8B-B14F-4D97-AF65-F5344CB8AC3E}">
        <p14:creationId xmlns:p14="http://schemas.microsoft.com/office/powerpoint/2010/main" val="7037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5198" y="4007428"/>
            <a:ext cx="8231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三、损失函数和双向推理模块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3353C50-B1B0-5500-33F2-C3A5847F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42" y="5764850"/>
            <a:ext cx="5306511" cy="987061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损失函数和双向推理模块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9203627" y="90889"/>
            <a:ext cx="293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双向推理模块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330E77-B0EB-EC6F-29F6-9C51CCC6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1" y="1266331"/>
            <a:ext cx="8749456" cy="17579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86F777-DB1A-9007-1AA4-10FEBD1AC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54" y="4171318"/>
            <a:ext cx="10427236" cy="14478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1415D6-9F52-4399-45DB-B615A6D3C548}"/>
              </a:ext>
            </a:extLst>
          </p:cNvPr>
          <p:cNvSpPr/>
          <p:nvPr/>
        </p:nvSpPr>
        <p:spPr>
          <a:xfrm>
            <a:off x="96162" y="702109"/>
            <a:ext cx="180699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监督损失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55A8BA-8604-60F3-4C1B-FD0BCB5AB3E4}"/>
              </a:ext>
            </a:extLst>
          </p:cNvPr>
          <p:cNvSpPr/>
          <p:nvPr/>
        </p:nvSpPr>
        <p:spPr>
          <a:xfrm>
            <a:off x="96162" y="3297149"/>
            <a:ext cx="180699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无监督损失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86D63C-9A03-174B-44EE-8FB231A6C7E8}"/>
              </a:ext>
            </a:extLst>
          </p:cNvPr>
          <p:cNvSpPr/>
          <p:nvPr/>
        </p:nvSpPr>
        <p:spPr>
          <a:xfrm>
            <a:off x="376232" y="4057974"/>
            <a:ext cx="11439533" cy="167456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251CBA-1AA6-A01A-9146-5909191D1749}"/>
              </a:ext>
            </a:extLst>
          </p:cNvPr>
          <p:cNvSpPr/>
          <p:nvPr/>
        </p:nvSpPr>
        <p:spPr>
          <a:xfrm>
            <a:off x="376233" y="1357222"/>
            <a:ext cx="8977171" cy="167456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A0E2602-B72D-64D0-7BCC-F4486552E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342" y="1291179"/>
            <a:ext cx="2707449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损失函数和双向推理模块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9203627" y="90889"/>
            <a:ext cx="293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损失函数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双向推理模块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24778-FCE1-CFB2-D0A6-791E46658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" r="4249" b="2813"/>
          <a:stretch/>
        </p:blipFill>
        <p:spPr>
          <a:xfrm>
            <a:off x="250667" y="946673"/>
            <a:ext cx="7532913" cy="4576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EFC797-DBAD-5AF4-B555-B1440E9E0339}"/>
              </a:ext>
            </a:extLst>
          </p:cNvPr>
          <p:cNvSpPr/>
          <p:nvPr/>
        </p:nvSpPr>
        <p:spPr>
          <a:xfrm>
            <a:off x="1506770" y="5911327"/>
            <a:ext cx="5020705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Illustration of bidirectional inference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1A0CBA-3233-8B46-42F0-A3C38E32AD1B}"/>
              </a:ext>
            </a:extLst>
          </p:cNvPr>
          <p:cNvSpPr/>
          <p:nvPr/>
        </p:nvSpPr>
        <p:spPr>
          <a:xfrm>
            <a:off x="8172476" y="2318027"/>
            <a:ext cx="37197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   对于两个标记帧中的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任意一帧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，在第一阶段训练的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VOS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模型中将其作为参考帧来推断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从推理帧到结束帧的未标记帧的预测，并以相反的方式从推理中推断出未标记帧的预测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。帧到起始帧。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   每个未标记的帧都有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两个与之关联的预测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，选择最接近该未标记的帧的标记帧推断的预测。我们维护一个伪标签库来存储与未标记帧相关的伪标签。</a:t>
            </a:r>
            <a:endParaRPr lang="zh-CN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AB0033-3A7C-81BE-69F4-ECBBD100F6E8}"/>
              </a:ext>
            </a:extLst>
          </p:cNvPr>
          <p:cNvSpPr/>
          <p:nvPr/>
        </p:nvSpPr>
        <p:spPr>
          <a:xfrm>
            <a:off x="8172476" y="1329197"/>
            <a:ext cx="2116094" cy="729989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双向推理概述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908BC7-EF68-C393-1280-324595F49044}"/>
              </a:ext>
            </a:extLst>
          </p:cNvPr>
          <p:cNvSpPr/>
          <p:nvPr/>
        </p:nvSpPr>
        <p:spPr>
          <a:xfrm>
            <a:off x="8040914" y="1070355"/>
            <a:ext cx="4041358" cy="55626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49412" y="4007428"/>
            <a:ext cx="689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四、实验设置与结果分析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8" y="64730"/>
            <a:ext cx="499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实验设置与结果分析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35861" y="876737"/>
            <a:ext cx="125006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9703797" y="95507"/>
            <a:ext cx="2440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结果分析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F4E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71273E-9913-07DD-0A81-738FCF2E58C6}"/>
              </a:ext>
            </a:extLst>
          </p:cNvPr>
          <p:cNvSpPr/>
          <p:nvPr/>
        </p:nvSpPr>
        <p:spPr>
          <a:xfrm>
            <a:off x="299846" y="1548405"/>
            <a:ext cx="4946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采用在具有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合成变形的静态图像数据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集上进行预训练的 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STCN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随机跳帧中的参数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随着课程学习进度从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逐渐增加到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阈值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τ1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设置为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0.9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分别探索 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STCN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RDE-VOS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2000" kern="100" dirty="0" err="1">
                <a:latin typeface="Arial" panose="020B0604020202020204" pitchFamily="34" charset="0"/>
                <a:ea typeface="微软雅黑" panose="020B0503020204020204" pitchFamily="34" charset="-122"/>
              </a:rPr>
              <a:t>XMem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阈值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τ2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设置为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0.99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00C9F8-3862-77F3-5C78-B98AD745110F}"/>
              </a:ext>
            </a:extLst>
          </p:cNvPr>
          <p:cNvSpPr/>
          <p:nvPr/>
        </p:nvSpPr>
        <p:spPr>
          <a:xfrm>
            <a:off x="156000" y="668161"/>
            <a:ext cx="5316954" cy="594778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062E9-BCB6-993C-1332-0632C1C01D4F}"/>
              </a:ext>
            </a:extLst>
          </p:cNvPr>
          <p:cNvSpPr/>
          <p:nvPr/>
        </p:nvSpPr>
        <p:spPr>
          <a:xfrm>
            <a:off x="299846" y="4866400"/>
            <a:ext cx="48725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对应版本在全套上训练。    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two-shot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数据集上进行训练，而不使用未标记的数据。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其他经过全套训练的强基线。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6F2B77-1172-D463-6E7D-102F209C10BF}"/>
              </a:ext>
            </a:extLst>
          </p:cNvPr>
          <p:cNvSpPr/>
          <p:nvPr/>
        </p:nvSpPr>
        <p:spPr>
          <a:xfrm>
            <a:off x="435861" y="4099240"/>
            <a:ext cx="125006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对比试验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76954E-0B1A-D0BF-A49B-7845EBF8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23" y="668161"/>
            <a:ext cx="6582129" cy="29148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2D26AC-8613-615F-CA02-65D6288C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80" y="3731306"/>
            <a:ext cx="4341613" cy="274922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E4BE030-E0A9-A814-9393-6BFCB5245D84}"/>
              </a:ext>
            </a:extLst>
          </p:cNvPr>
          <p:cNvSpPr/>
          <p:nvPr/>
        </p:nvSpPr>
        <p:spPr>
          <a:xfrm>
            <a:off x="7336624" y="3565640"/>
            <a:ext cx="3033926" cy="232886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YouTube-VOS 2018 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27393B-6E85-3090-9837-4349A268C5DD}"/>
              </a:ext>
            </a:extLst>
          </p:cNvPr>
          <p:cNvSpPr/>
          <p:nvPr/>
        </p:nvSpPr>
        <p:spPr>
          <a:xfrm>
            <a:off x="7336624" y="6529607"/>
            <a:ext cx="3033926" cy="232886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DAVIS 2016 and 2017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EAE0792-78C9-0F76-E68C-777A0884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0" y="4759157"/>
            <a:ext cx="6254422" cy="20341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F744CCC-6A4D-5D5C-4E5A-6F656C299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42" y="649485"/>
            <a:ext cx="6185037" cy="2161105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8" y="64730"/>
            <a:ext cx="499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实验设置与结果分析</a:t>
            </a:r>
          </a:p>
        </p:txBody>
      </p:sp>
      <p:sp>
        <p:nvSpPr>
          <p:cNvPr id="30" name="矩形 29"/>
          <p:cNvSpPr/>
          <p:nvPr/>
        </p:nvSpPr>
        <p:spPr>
          <a:xfrm>
            <a:off x="9703797" y="95507"/>
            <a:ext cx="2440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实验设置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结果分析</a:t>
            </a:r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8652F0-AE03-BAD9-C14B-2A7D69045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5" y="2810590"/>
            <a:ext cx="6185037" cy="2034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932CA9-4AEA-37E4-73F3-B39606DC9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091" y="633952"/>
            <a:ext cx="4321299" cy="32699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26D26F-1726-1F02-5522-6209C2807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647" y="4051156"/>
            <a:ext cx="4921503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87649" y="4007428"/>
            <a:ext cx="266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五、总结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8D9FD2-A338-C94C-049B-A976B23A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9" y="622429"/>
            <a:ext cx="10835266" cy="35196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00AD17-421B-71A6-FC0F-3095A0634F9B}"/>
              </a:ext>
            </a:extLst>
          </p:cNvPr>
          <p:cNvSpPr/>
          <p:nvPr/>
        </p:nvSpPr>
        <p:spPr>
          <a:xfrm>
            <a:off x="190729" y="4854278"/>
            <a:ext cx="5614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首席证明了每个视频仅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两个标记帧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训练一个优秀的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VOS 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模型的可行性。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提出了一个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简单的训练范例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来解决</a:t>
            </a:r>
            <a:r>
              <a:rPr lang="en-US" altLang="zh-CN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two-shot VOS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以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半监督学习的方式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利用未标记数据中存在的大量信息。</a:t>
            </a:r>
            <a:endParaRPr lang="zh-CN" altLang="zh-CN" sz="20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FCEE7E-8DF4-1781-4D62-CEF393544085}"/>
              </a:ext>
            </a:extLst>
          </p:cNvPr>
          <p:cNvSpPr/>
          <p:nvPr/>
        </p:nvSpPr>
        <p:spPr>
          <a:xfrm>
            <a:off x="296405" y="4266654"/>
            <a:ext cx="2280028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文章总结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22F28B-D144-E26B-CCB5-87E944DCDCBB}"/>
              </a:ext>
            </a:extLst>
          </p:cNvPr>
          <p:cNvSpPr/>
          <p:nvPr/>
        </p:nvSpPr>
        <p:spPr>
          <a:xfrm>
            <a:off x="190729" y="4142124"/>
            <a:ext cx="5614986" cy="265114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C570C1-B965-9C0D-E1FC-5FFC364A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21124"/>
              </p:ext>
            </p:extLst>
          </p:nvPr>
        </p:nvGraphicFramePr>
        <p:xfrm>
          <a:off x="6096000" y="4507845"/>
          <a:ext cx="5921830" cy="1938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460">
                  <a:extLst>
                    <a:ext uri="{9D8B030D-6E8A-4147-A177-3AD203B41FA5}">
                      <a16:colId xmlns:a16="http://schemas.microsoft.com/office/drawing/2014/main" val="3477437186"/>
                    </a:ext>
                  </a:extLst>
                </a:gridCol>
                <a:gridCol w="239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本周任务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完成情况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下周安排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验证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PTP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R2VOS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中的可行性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完成，目前不可行性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论文阅读一篇</a:t>
                      </a:r>
                      <a:endParaRPr lang="zh-CN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阅读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R2VOS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的模型部分</a:t>
                      </a:r>
                      <a:endParaRPr lang="en-US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Two-shot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代码阅读</a:t>
                      </a:r>
                      <a:endParaRPr lang="zh-CN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R2VOS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代码解析</a:t>
                      </a:r>
                      <a:endParaRPr lang="en-US" altLang="zh-CN" sz="12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7" y="-6793987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37030" y="660013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2496" y="3190742"/>
            <a:ext cx="11752729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spc="6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请老师批评指正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95325" y="4561639"/>
            <a:ext cx="10887075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1173" y="4995911"/>
            <a:ext cx="3235376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  报  人：佘 依 函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指导老师：周      静、张 俊 驰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汇报时间：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2023/10/27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AC3B-E7EA-BB6D-5330-D64705FA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84" y="912284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286066" y="-656874"/>
            <a:ext cx="4091448" cy="8206031"/>
          </a:xfrm>
          <a:custGeom>
            <a:avLst/>
            <a:gdLst>
              <a:gd name="connsiteX0" fmla="*/ 2438139 w 4091448"/>
              <a:gd name="connsiteY0" fmla="*/ 666110 h 8206031"/>
              <a:gd name="connsiteX1" fmla="*/ 4091448 w 4091448"/>
              <a:gd name="connsiteY1" fmla="*/ 4102038 h 8206031"/>
              <a:gd name="connsiteX2" fmla="*/ 2438139 w 4091448"/>
              <a:gd name="connsiteY2" fmla="*/ 7537965 h 8206031"/>
              <a:gd name="connsiteX3" fmla="*/ 249121 w 4091448"/>
              <a:gd name="connsiteY3" fmla="*/ 7547201 h 8206031"/>
              <a:gd name="connsiteX4" fmla="*/ 295302 w 4091448"/>
              <a:gd name="connsiteY4" fmla="*/ 656874 h 8206031"/>
              <a:gd name="connsiteX5" fmla="*/ 2438139 w 4091448"/>
              <a:gd name="connsiteY5" fmla="*/ 666110 h 820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1448" h="8206031">
                <a:moveTo>
                  <a:pt x="2438139" y="666110"/>
                </a:moveTo>
                <a:cubicBezTo>
                  <a:pt x="3070830" y="1240304"/>
                  <a:pt x="4091448" y="2956729"/>
                  <a:pt x="4091448" y="4102038"/>
                </a:cubicBezTo>
                <a:cubicBezTo>
                  <a:pt x="4091448" y="5247347"/>
                  <a:pt x="3078527" y="6963771"/>
                  <a:pt x="2438139" y="7537965"/>
                </a:cubicBezTo>
                <a:cubicBezTo>
                  <a:pt x="1797751" y="8112159"/>
                  <a:pt x="606260" y="8694050"/>
                  <a:pt x="249121" y="7547201"/>
                </a:cubicBezTo>
                <a:cubicBezTo>
                  <a:pt x="-108019" y="6400353"/>
                  <a:pt x="-71074" y="1799104"/>
                  <a:pt x="295302" y="656874"/>
                </a:cubicBezTo>
                <a:cubicBezTo>
                  <a:pt x="661678" y="-485356"/>
                  <a:pt x="1805448" y="91916"/>
                  <a:pt x="2438139" y="666110"/>
                </a:cubicBezTo>
                <a:close/>
              </a:path>
            </a:pathLst>
          </a:cu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3327" y="2339109"/>
            <a:ext cx="1292662" cy="2179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3445" y="1112826"/>
            <a:ext cx="711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一、文章信息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3443" y="3190657"/>
            <a:ext cx="759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三、损失函数和双向推理模块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13444" y="2154811"/>
            <a:ext cx="812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二、基本框架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13444" y="5267383"/>
            <a:ext cx="7594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五、总结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3443" y="4226503"/>
            <a:ext cx="87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zh-CN" altLang="en-US" sz="32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四、实验设置与结果分析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99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13282" y="4041606"/>
            <a:ext cx="39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一、文章信息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3D3719-43F6-06F4-F127-078235ED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674"/>
            <a:ext cx="12192000" cy="2429309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文章信息 </a:t>
            </a:r>
          </a:p>
        </p:txBody>
      </p:sp>
      <p:sp>
        <p:nvSpPr>
          <p:cNvPr id="24" name="矩形 23"/>
          <p:cNvSpPr/>
          <p:nvPr/>
        </p:nvSpPr>
        <p:spPr>
          <a:xfrm>
            <a:off x="600801" y="3165999"/>
            <a:ext cx="5144560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文章基本信息及研究内容概括</a:t>
            </a:r>
          </a:p>
        </p:txBody>
      </p:sp>
      <p:sp>
        <p:nvSpPr>
          <p:cNvPr id="5" name="矩形 4"/>
          <p:cNvSpPr/>
          <p:nvPr/>
        </p:nvSpPr>
        <p:spPr>
          <a:xfrm>
            <a:off x="418904" y="3765177"/>
            <a:ext cx="5508354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CVPR2023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北京大学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2000" b="1" dirty="0"/>
              <a:t>在</a:t>
            </a:r>
            <a:r>
              <a:rPr lang="zh-CN" altLang="en-US" sz="2000" b="1" dirty="0">
                <a:solidFill>
                  <a:srgbClr val="C00000"/>
                </a:solidFill>
              </a:rPr>
              <a:t>稀疏注释视频</a:t>
            </a:r>
            <a:r>
              <a:rPr lang="zh-CN" altLang="en-US" sz="2000" b="1" dirty="0"/>
              <a:t>上训练</a:t>
            </a:r>
            <a:r>
              <a:rPr lang="en-US" altLang="zh-CN" sz="2000" b="1" dirty="0"/>
              <a:t>VOS </a:t>
            </a:r>
            <a:r>
              <a:rPr lang="zh-CN" altLang="en-US" sz="2000" b="1" dirty="0"/>
              <a:t>模型的可行性：</a:t>
            </a:r>
            <a:r>
              <a:rPr lang="zh-CN" altLang="en-US" sz="2000" dirty="0"/>
              <a:t>要每个训练视频</a:t>
            </a:r>
            <a:r>
              <a:rPr lang="zh-CN" altLang="en-US" sz="2000" dirty="0">
                <a:solidFill>
                  <a:srgbClr val="C00000"/>
                </a:solidFill>
              </a:rPr>
              <a:t>两个标记帧</a:t>
            </a:r>
            <a:r>
              <a:rPr lang="zh-CN" altLang="en-US" sz="2000" dirty="0"/>
              <a:t>，同时保持性能。</a:t>
            </a:r>
            <a:endParaRPr lang="en-US" altLang="zh-CN" sz="2000" dirty="0"/>
          </a:p>
          <a:p>
            <a:pPr defTabSz="685800">
              <a:lnSpc>
                <a:spcPct val="150000"/>
              </a:lnSpc>
            </a:pPr>
            <a:r>
              <a:rPr lang="zh-CN" altLang="en-US" sz="2000" b="1" dirty="0"/>
              <a:t>基本思想：</a:t>
            </a:r>
            <a:r>
              <a:rPr lang="zh-CN" altLang="en-US" sz="2000" dirty="0"/>
              <a:t>在训练期间为</a:t>
            </a:r>
            <a:r>
              <a:rPr lang="zh-CN" altLang="en-US" sz="2000" dirty="0">
                <a:solidFill>
                  <a:srgbClr val="C00000"/>
                </a:solidFill>
              </a:rPr>
              <a:t>未标记的帧生成伪标签</a:t>
            </a:r>
            <a:r>
              <a:rPr lang="zh-CN" altLang="en-US" sz="2000" dirty="0"/>
              <a:t>，并结合标记数据和伪标记数据来优化模型。</a:t>
            </a:r>
            <a:endParaRPr lang="en-US" altLang="zh-CN" sz="2000" dirty="0"/>
          </a:p>
          <a:p>
            <a:pPr defTabSz="685800">
              <a:lnSpc>
                <a:spcPct val="150000"/>
              </a:lnSpc>
            </a:pPr>
            <a:r>
              <a:rPr lang="zh-CN" altLang="en-US" sz="2000" b="1" dirty="0"/>
              <a:t>方法：</a:t>
            </a:r>
            <a:r>
              <a:rPr lang="zh-CN" altLang="en-US" sz="2000" dirty="0"/>
              <a:t>半监督训练</a:t>
            </a:r>
            <a:r>
              <a:rPr lang="en-US" altLang="zh-CN" sz="2000" dirty="0"/>
              <a:t>+</a:t>
            </a:r>
            <a:r>
              <a:rPr lang="zh-CN" altLang="en-US" sz="2000" dirty="0"/>
              <a:t>生成伪标签</a:t>
            </a:r>
            <a:r>
              <a:rPr lang="en-US" altLang="zh-CN" sz="2000" dirty="0"/>
              <a:t>+</a:t>
            </a:r>
            <a:r>
              <a:rPr lang="zh-CN" altLang="en-US" sz="2000" dirty="0"/>
              <a:t>重新训练</a:t>
            </a:r>
          </a:p>
        </p:txBody>
      </p:sp>
      <p:sp>
        <p:nvSpPr>
          <p:cNvPr id="11" name="矩形 10"/>
          <p:cNvSpPr/>
          <p:nvPr/>
        </p:nvSpPr>
        <p:spPr>
          <a:xfrm>
            <a:off x="250163" y="3765177"/>
            <a:ext cx="5845837" cy="294747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93CF97-A103-B040-DBA4-63BB451A4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12" y="3384974"/>
            <a:ext cx="5845837" cy="34730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4832CC-9E98-84D5-9078-0B57DAB026BD}"/>
              </a:ext>
            </a:extLst>
          </p:cNvPr>
          <p:cNvSpPr/>
          <p:nvPr/>
        </p:nvSpPr>
        <p:spPr>
          <a:xfrm>
            <a:off x="8046707" y="95507"/>
            <a:ext cx="414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文章来源及内容概述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创新点与比较</a:t>
            </a:r>
          </a:p>
        </p:txBody>
      </p:sp>
    </p:spTree>
    <p:extLst>
      <p:ext uri="{BB962C8B-B14F-4D97-AF65-F5344CB8AC3E}">
        <p14:creationId xmlns:p14="http://schemas.microsoft.com/office/powerpoint/2010/main" val="39823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B898E-B0EE-3391-EAAE-179240A6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80" y="1598895"/>
            <a:ext cx="8460747" cy="5163598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文章信息 </a:t>
            </a:r>
          </a:p>
        </p:txBody>
      </p:sp>
      <p:sp>
        <p:nvSpPr>
          <p:cNvPr id="24" name="矩形 23"/>
          <p:cNvSpPr/>
          <p:nvPr/>
        </p:nvSpPr>
        <p:spPr>
          <a:xfrm>
            <a:off x="101695" y="747053"/>
            <a:ext cx="5144560" cy="51461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创新点和同类型方法比较</a:t>
            </a:r>
          </a:p>
        </p:txBody>
      </p:sp>
      <p:sp>
        <p:nvSpPr>
          <p:cNvPr id="5" name="矩形 4"/>
          <p:cNvSpPr/>
          <p:nvPr/>
        </p:nvSpPr>
        <p:spPr>
          <a:xfrm>
            <a:off x="250667" y="1498557"/>
            <a:ext cx="3229919" cy="511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000" dirty="0">
                <a:solidFill>
                  <a:srgbClr val="1F4E79"/>
                </a:solidFill>
              </a:rPr>
              <a:t>1.</a:t>
            </a:r>
            <a:r>
              <a:rPr lang="zh-CN" altLang="en-US" sz="2000" dirty="0">
                <a:solidFill>
                  <a:srgbClr val="1F4E79"/>
                </a:solidFill>
              </a:rPr>
              <a:t>首次证明了</a:t>
            </a:r>
            <a:r>
              <a:rPr lang="en-US" altLang="zh-CN" sz="2000" dirty="0">
                <a:solidFill>
                  <a:srgbClr val="1F4E79"/>
                </a:solidFill>
              </a:rPr>
              <a:t>two-shot VOS</a:t>
            </a:r>
            <a:r>
              <a:rPr lang="zh-CN" altLang="en-US" sz="2000" dirty="0">
                <a:solidFill>
                  <a:srgbClr val="1F4E79"/>
                </a:solidFill>
              </a:rPr>
              <a:t>的可行性</a:t>
            </a:r>
            <a:endParaRPr lang="en-US" altLang="zh-CN" sz="2000" dirty="0">
              <a:solidFill>
                <a:srgbClr val="1F4E79"/>
              </a:solidFill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       不使用未标记的数据</a:t>
            </a:r>
            <a:r>
              <a:rPr lang="zh-CN" altLang="en-US" sz="2000" dirty="0"/>
              <a:t>，每个视频的两个标记帧也可以训练出</a:t>
            </a:r>
            <a:r>
              <a:rPr lang="en-US" altLang="zh-CN" sz="2000" dirty="0"/>
              <a:t>VOS</a:t>
            </a:r>
            <a:r>
              <a:rPr lang="zh-CN" altLang="en-US" sz="2000" dirty="0"/>
              <a:t>模型。</a:t>
            </a:r>
            <a:endParaRPr lang="en-US" altLang="zh-CN" sz="2000" dirty="0"/>
          </a:p>
          <a:p>
            <a:pPr defTabSz="685800">
              <a:lnSpc>
                <a:spcPct val="150000"/>
              </a:lnSpc>
            </a:pPr>
            <a:r>
              <a:rPr lang="en-US" altLang="zh-CN" sz="2000" dirty="0">
                <a:solidFill>
                  <a:srgbClr val="1F4E79"/>
                </a:solidFill>
              </a:rPr>
              <a:t>2.</a:t>
            </a:r>
            <a:r>
              <a:rPr lang="zh-CN" altLang="en-US" sz="2000" dirty="0">
                <a:solidFill>
                  <a:srgbClr val="1F4E79"/>
                </a:solidFill>
              </a:rPr>
              <a:t>提出了一种简单而有效的训练范例</a:t>
            </a:r>
            <a:endParaRPr lang="en-US" altLang="zh-CN" sz="2000" dirty="0">
              <a:solidFill>
                <a:srgbClr val="1F4E79"/>
              </a:solidFill>
            </a:endParaRPr>
          </a:p>
          <a:p>
            <a:pPr defTabSz="685800">
              <a:lnSpc>
                <a:spcPct val="150000"/>
              </a:lnSpc>
            </a:pPr>
            <a:r>
              <a:rPr lang="zh-CN" altLang="en-US" sz="2000" dirty="0"/>
              <a:t>       以利用未标记帧中存在的丰富信息。</a:t>
            </a:r>
            <a:endParaRPr lang="en-US" altLang="zh-CN" sz="2000" dirty="0"/>
          </a:p>
          <a:p>
            <a:pPr defTabSz="685800">
              <a:lnSpc>
                <a:spcPct val="150000"/>
              </a:lnSpc>
            </a:pPr>
            <a:r>
              <a:rPr lang="en-US" altLang="zh-CN" sz="2000" dirty="0">
                <a:solidFill>
                  <a:srgbClr val="1F4E79"/>
                </a:solidFill>
              </a:rPr>
              <a:t>3.</a:t>
            </a:r>
            <a:r>
              <a:rPr lang="zh-CN" altLang="en-US" sz="2000" dirty="0">
                <a:solidFill>
                  <a:srgbClr val="1F4E79"/>
                </a:solidFill>
              </a:rPr>
              <a:t>和</a:t>
            </a:r>
            <a:r>
              <a:rPr lang="en-US" altLang="zh-CN" sz="2000" dirty="0">
                <a:solidFill>
                  <a:srgbClr val="1F4E79"/>
                </a:solidFill>
              </a:rPr>
              <a:t>full</a:t>
            </a:r>
            <a:r>
              <a:rPr lang="zh-CN" altLang="en-US" sz="2000" dirty="0">
                <a:solidFill>
                  <a:srgbClr val="1F4E79"/>
                </a:solidFill>
              </a:rPr>
              <a:t>的评分相差不多具有竞争性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01695" y="1467229"/>
            <a:ext cx="3488670" cy="527788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4832CC-9E98-84D5-9078-0B57DAB026BD}"/>
              </a:ext>
            </a:extLst>
          </p:cNvPr>
          <p:cNvSpPr/>
          <p:nvPr/>
        </p:nvSpPr>
        <p:spPr>
          <a:xfrm>
            <a:off x="7907754" y="95507"/>
            <a:ext cx="428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文章来源及内容概述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创新点与比较</a:t>
            </a:r>
          </a:p>
        </p:txBody>
      </p:sp>
    </p:spTree>
    <p:extLst>
      <p:ext uri="{BB962C8B-B14F-4D97-AF65-F5344CB8AC3E}">
        <p14:creationId xmlns:p14="http://schemas.microsoft.com/office/powerpoint/2010/main" val="23780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751438" y="-5786568"/>
            <a:ext cx="15694875" cy="8316348"/>
          </a:xfrm>
          <a:prstGeom prst="ellipse">
            <a:avLst/>
          </a:prstGeom>
          <a:solidFill>
            <a:srgbClr val="1F4E78"/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139700"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54396" y="1669526"/>
            <a:ext cx="1717940" cy="1724972"/>
            <a:chOff x="5064600" y="2073035"/>
            <a:chExt cx="2062800" cy="2071244"/>
          </a:xfrm>
        </p:grpSpPr>
        <p:sp>
          <p:nvSpPr>
            <p:cNvPr id="14" name="椭圆 13"/>
            <p:cNvSpPr/>
            <p:nvPr/>
          </p:nvSpPr>
          <p:spPr>
            <a:xfrm>
              <a:off x="5064600" y="2081913"/>
              <a:ext cx="2062800" cy="2062366"/>
            </a:xfrm>
            <a:prstGeom prst="ellipse">
              <a:avLst/>
            </a:prstGeom>
            <a:noFill/>
            <a:ln w="38100"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38122" y="2139221"/>
              <a:ext cx="1915757" cy="1915757"/>
            </a:xfrm>
            <a:prstGeom prst="ellipse">
              <a:avLst/>
            </a:prstGeom>
            <a:noFill/>
            <a:ln>
              <a:solidFill>
                <a:srgbClr val="1F4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17400" y="2318501"/>
              <a:ext cx="1574951" cy="1574951"/>
              <a:chOff x="5317403" y="2293242"/>
              <a:chExt cx="1574951" cy="1574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5317403" y="2293242"/>
                <a:ext cx="1574951" cy="157495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71946" y="2364267"/>
                <a:ext cx="1448108" cy="1448108"/>
              </a:xfrm>
              <a:prstGeom prst="ellipse">
                <a:avLst/>
              </a:prstGeom>
              <a:noFill/>
              <a:ln w="19050">
                <a:solidFill>
                  <a:srgbClr val="1F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 rot="16200000">
              <a:off x="5138507" y="2153356"/>
              <a:ext cx="1915200" cy="1915200"/>
            </a:xfrm>
            <a:prstGeom prst="arc">
              <a:avLst>
                <a:gd name="adj1" fmla="val 16200000"/>
                <a:gd name="adj2" fmla="val 55117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5064600" y="2073035"/>
              <a:ext cx="2062800" cy="2062800"/>
            </a:xfrm>
            <a:prstGeom prst="arc">
              <a:avLst>
                <a:gd name="adj1" fmla="val 16200000"/>
                <a:gd name="adj2" fmla="val 537085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13282" y="4041606"/>
            <a:ext cx="39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F4E7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二、基本框架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2756" y="4838425"/>
            <a:ext cx="11033091" cy="0"/>
          </a:xfrm>
          <a:prstGeom prst="line">
            <a:avLst/>
          </a:prstGeom>
          <a:ln w="38100">
            <a:solidFill>
              <a:srgbClr val="1F4E78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BB5884E-A64D-5B33-986A-3B61D117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51" y="1924291"/>
            <a:ext cx="1206013" cy="12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3D21F-717B-B40E-C63D-675BE9D4C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" t="3006" r="3381"/>
          <a:stretch/>
        </p:blipFill>
        <p:spPr>
          <a:xfrm>
            <a:off x="141924" y="950508"/>
            <a:ext cx="9086017" cy="554102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33" name="矩形 32"/>
          <p:cNvSpPr/>
          <p:nvPr/>
        </p:nvSpPr>
        <p:spPr>
          <a:xfrm>
            <a:off x="6875960" y="95507"/>
            <a:ext cx="5316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总体框架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Phase-1 training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Phase-2 training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356A8E-4DC4-6257-D1A8-F71BE5B74F4A}"/>
              </a:ext>
            </a:extLst>
          </p:cNvPr>
          <p:cNvSpPr/>
          <p:nvPr/>
        </p:nvSpPr>
        <p:spPr>
          <a:xfrm>
            <a:off x="9418779" y="2257280"/>
            <a:ext cx="2475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只能访问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标记帧。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第一阶段训练中采用 </a:t>
            </a:r>
            <a:r>
              <a:rPr lang="en-US" altLang="zh-CN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STCN 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作为基础模型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kern="1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在第二阶段训练</a:t>
            </a:r>
            <a:r>
              <a:rPr lang="zh-CN" altLang="en-US" sz="2000" kern="1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解除了对参考帧的限制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</a:rPr>
              <a:t>，允许其为标记帧或者伪标记帧。</a:t>
            </a:r>
            <a:endParaRPr lang="en-US" altLang="zh-CN" sz="2000" kern="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49AB6B-DAC5-A4AE-4136-5D867DEA1646}"/>
              </a:ext>
            </a:extLst>
          </p:cNvPr>
          <p:cNvSpPr/>
          <p:nvPr/>
        </p:nvSpPr>
        <p:spPr>
          <a:xfrm>
            <a:off x="9371741" y="930602"/>
            <a:ext cx="2665544" cy="545555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008B6F-BB05-EC07-1B57-B0563B7C0B0A}"/>
              </a:ext>
            </a:extLst>
          </p:cNvPr>
          <p:cNvSpPr/>
          <p:nvPr/>
        </p:nvSpPr>
        <p:spPr>
          <a:xfrm>
            <a:off x="9466627" y="1077508"/>
            <a:ext cx="2475772" cy="836545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具体方法概述</a:t>
            </a:r>
          </a:p>
        </p:txBody>
      </p:sp>
    </p:spTree>
    <p:extLst>
      <p:ext uri="{BB962C8B-B14F-4D97-AF65-F5344CB8AC3E}">
        <p14:creationId xmlns:p14="http://schemas.microsoft.com/office/powerpoint/2010/main" val="23153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3D21F-717B-B40E-C63D-675BE9D4C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" t="3006" r="3381" b="35763"/>
          <a:stretch/>
        </p:blipFill>
        <p:spPr>
          <a:xfrm>
            <a:off x="415956" y="871682"/>
            <a:ext cx="11356944" cy="4372208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33" name="矩形 32"/>
          <p:cNvSpPr/>
          <p:nvPr/>
        </p:nvSpPr>
        <p:spPr>
          <a:xfrm>
            <a:off x="6875960" y="95507"/>
            <a:ext cx="5316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总体框架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Phase-1 training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Phase-2 training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834F12-86D3-0237-6BDA-A6C5CF5ED152}"/>
              </a:ext>
            </a:extLst>
          </p:cNvPr>
          <p:cNvSpPr/>
          <p:nvPr/>
        </p:nvSpPr>
        <p:spPr>
          <a:xfrm>
            <a:off x="250667" y="747313"/>
            <a:ext cx="11738133" cy="462478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6EC02C-D3BE-C3E0-264B-B5D8766545A1}"/>
              </a:ext>
            </a:extLst>
          </p:cNvPr>
          <p:cNvSpPr/>
          <p:nvPr/>
        </p:nvSpPr>
        <p:spPr>
          <a:xfrm>
            <a:off x="3306982" y="6152440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训练一个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CB5FB7-FC46-BD78-3DC9-7F7B2548F682}"/>
              </a:ext>
            </a:extLst>
          </p:cNvPr>
          <p:cNvSpPr/>
          <p:nvPr/>
        </p:nvSpPr>
        <p:spPr>
          <a:xfrm>
            <a:off x="255928" y="5523225"/>
            <a:ext cx="305105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包含两个标记帧的训练视频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806F44-9A3D-0DDD-819C-3A7CF74D69FC}"/>
              </a:ext>
            </a:extLst>
          </p:cNvPr>
          <p:cNvSpPr/>
          <p:nvPr/>
        </p:nvSpPr>
        <p:spPr>
          <a:xfrm>
            <a:off x="5446543" y="5512438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中间推理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B8DFA0-94CB-066B-B710-1D5519340542}"/>
              </a:ext>
            </a:extLst>
          </p:cNvPr>
          <p:cNvSpPr/>
          <p:nvPr/>
        </p:nvSpPr>
        <p:spPr>
          <a:xfrm>
            <a:off x="7633623" y="6152440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生成伪标签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0398B2-1412-2CC4-813F-EBBB8F627DB3}"/>
              </a:ext>
            </a:extLst>
          </p:cNvPr>
          <p:cNvSpPr/>
          <p:nvPr/>
        </p:nvSpPr>
        <p:spPr>
          <a:xfrm>
            <a:off x="9838955" y="5497495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构建伪标签库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4CA4A99-EAEA-F959-EF30-92CB390228DA}"/>
              </a:ext>
            </a:extLst>
          </p:cNvPr>
          <p:cNvCxnSpPr>
            <a:stCxn id="11" idx="2"/>
            <a:endCxn id="3" idx="1"/>
          </p:cNvCxnSpPr>
          <p:nvPr/>
        </p:nvCxnSpPr>
        <p:spPr>
          <a:xfrm rot="16200000" flipH="1">
            <a:off x="2345384" y="5422388"/>
            <a:ext cx="397669" cy="1525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5D10CF8-26EF-EAB0-7392-5DFC91C0F598}"/>
              </a:ext>
            </a:extLst>
          </p:cNvPr>
          <p:cNvCxnSpPr>
            <a:stCxn id="3" idx="0"/>
            <a:endCxn id="12" idx="1"/>
          </p:cNvCxnSpPr>
          <p:nvPr/>
        </p:nvCxnSpPr>
        <p:spPr>
          <a:xfrm rot="5400000" flipH="1" flipV="1">
            <a:off x="4696815" y="5402712"/>
            <a:ext cx="408455" cy="1091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2AF4479-4B59-88AD-DB58-15018382AB55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6860134" y="5610498"/>
            <a:ext cx="408456" cy="1138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9E60C43-1090-F1BE-B121-88299A45ADF7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rot="5400000" flipH="1" flipV="1">
            <a:off x="9048869" y="5362355"/>
            <a:ext cx="423398" cy="1156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3D21F-717B-B40E-C63D-675BE9D4C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" t="34880" r="3381" b="352"/>
          <a:stretch/>
        </p:blipFill>
        <p:spPr>
          <a:xfrm>
            <a:off x="579128" y="729029"/>
            <a:ext cx="11356944" cy="4624784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 rot="10800000" flipV="1">
            <a:off x="-166255" y="-1"/>
            <a:ext cx="5412510" cy="591128"/>
          </a:xfrm>
          <a:prstGeom prst="parallelogram">
            <a:avLst/>
          </a:prstGeom>
          <a:solidFill>
            <a:srgbClr val="1F4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72364" y="581889"/>
            <a:ext cx="7019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667" y="64730"/>
            <a:ext cx="465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33" name="矩形 32"/>
          <p:cNvSpPr/>
          <p:nvPr/>
        </p:nvSpPr>
        <p:spPr>
          <a:xfrm>
            <a:off x="6875960" y="95507"/>
            <a:ext cx="5316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总体框架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altLang="zh-CN" sz="2000" dirty="0">
                <a:solidFill>
                  <a:srgbClr val="C2BFB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Phase-1 training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altLang="zh-CN" sz="2000" dirty="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Phase-2 training</a:t>
            </a:r>
            <a:endParaRPr lang="zh-CN" altLang="en-US" sz="2000" dirty="0">
              <a:solidFill>
                <a:srgbClr val="1F4E7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834F12-86D3-0237-6BDA-A6C5CF5ED152}"/>
              </a:ext>
            </a:extLst>
          </p:cNvPr>
          <p:cNvSpPr/>
          <p:nvPr/>
        </p:nvSpPr>
        <p:spPr>
          <a:xfrm>
            <a:off x="250667" y="747313"/>
            <a:ext cx="11738133" cy="462478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6EC02C-D3BE-C3E0-264B-B5D8766545A1}"/>
              </a:ext>
            </a:extLst>
          </p:cNvPr>
          <p:cNvSpPr/>
          <p:nvPr/>
        </p:nvSpPr>
        <p:spPr>
          <a:xfrm>
            <a:off x="3306982" y="6152440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训练一个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CB5FB7-FC46-BD78-3DC9-7F7B2548F682}"/>
              </a:ext>
            </a:extLst>
          </p:cNvPr>
          <p:cNvSpPr/>
          <p:nvPr/>
        </p:nvSpPr>
        <p:spPr>
          <a:xfrm>
            <a:off x="255928" y="5523225"/>
            <a:ext cx="3051054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组合标记数据和伪标记数据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806F44-9A3D-0DDD-819C-3A7CF74D69FC}"/>
              </a:ext>
            </a:extLst>
          </p:cNvPr>
          <p:cNvSpPr/>
          <p:nvPr/>
        </p:nvSpPr>
        <p:spPr>
          <a:xfrm>
            <a:off x="5446543" y="5512438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生成伪标签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B8DFA0-94CB-066B-B710-1D5519340542}"/>
              </a:ext>
            </a:extLst>
          </p:cNvPr>
          <p:cNvSpPr/>
          <p:nvPr/>
        </p:nvSpPr>
        <p:spPr>
          <a:xfrm>
            <a:off x="7633623" y="6152440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更新伪标签库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0398B2-1412-2CC4-813F-EBBB8F627DB3}"/>
              </a:ext>
            </a:extLst>
          </p:cNvPr>
          <p:cNvSpPr/>
          <p:nvPr/>
        </p:nvSpPr>
        <p:spPr>
          <a:xfrm>
            <a:off x="9838955" y="5497495"/>
            <a:ext cx="2097117" cy="463093"/>
          </a:xfrm>
          <a:prstGeom prst="rect">
            <a:avLst/>
          </a:prstGeom>
          <a:solidFill>
            <a:schemeClr val="bg1"/>
          </a:solidFill>
          <a:ln>
            <a:solidFill>
              <a:srgbClr val="1F4E78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4CA4A99-EAEA-F959-EF30-92CB390228DA}"/>
              </a:ext>
            </a:extLst>
          </p:cNvPr>
          <p:cNvCxnSpPr>
            <a:stCxn id="11" idx="2"/>
            <a:endCxn id="3" idx="1"/>
          </p:cNvCxnSpPr>
          <p:nvPr/>
        </p:nvCxnSpPr>
        <p:spPr>
          <a:xfrm rot="16200000" flipH="1">
            <a:off x="2345384" y="5422388"/>
            <a:ext cx="397669" cy="1525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5D10CF8-26EF-EAB0-7392-5DFC91C0F598}"/>
              </a:ext>
            </a:extLst>
          </p:cNvPr>
          <p:cNvCxnSpPr>
            <a:stCxn id="3" idx="0"/>
            <a:endCxn id="12" idx="1"/>
          </p:cNvCxnSpPr>
          <p:nvPr/>
        </p:nvCxnSpPr>
        <p:spPr>
          <a:xfrm rot="5400000" flipH="1" flipV="1">
            <a:off x="4696815" y="5402712"/>
            <a:ext cx="408455" cy="1091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2AF4479-4B59-88AD-DB58-15018382AB55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6860134" y="5610498"/>
            <a:ext cx="408456" cy="1138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9E60C43-1090-F1BE-B121-88299A45ADF7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rot="5400000" flipH="1" flipV="1">
            <a:off x="9048869" y="5362355"/>
            <a:ext cx="423398" cy="1156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32095</TotalTime>
  <Words>1177</Words>
  <Application>Microsoft Office PowerPoint</Application>
  <PresentationFormat>宽屏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方正粗黑宋简体</vt:lpstr>
      <vt:lpstr>Arial</vt:lpstr>
      <vt:lpstr>Impact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yihan SHE</cp:lastModifiedBy>
  <cp:revision>1572</cp:revision>
  <dcterms:created xsi:type="dcterms:W3CDTF">2019-10-24T07:46:35Z</dcterms:created>
  <dcterms:modified xsi:type="dcterms:W3CDTF">2023-10-26T04:26:45Z</dcterms:modified>
</cp:coreProperties>
</file>