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85" r:id="rId2"/>
    <p:sldId id="486" r:id="rId3"/>
    <p:sldId id="479" r:id="rId4"/>
    <p:sldId id="259" r:id="rId5"/>
    <p:sldId id="487" r:id="rId6"/>
    <p:sldId id="281" r:id="rId7"/>
    <p:sldId id="488" r:id="rId8"/>
    <p:sldId id="280" r:id="rId9"/>
    <p:sldId id="490" r:id="rId10"/>
    <p:sldId id="287" r:id="rId11"/>
    <p:sldId id="499" r:id="rId12"/>
    <p:sldId id="469" r:id="rId13"/>
  </p:sldIdLst>
  <p:sldSz cx="9144000" cy="5143500" type="screen16x9"/>
  <p:notesSz cx="6858000" cy="9144000"/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orient="horz" pos="680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pos="2880">
          <p15:clr>
            <a:srgbClr val="A4A3A4"/>
          </p15:clr>
        </p15:guide>
        <p15:guide id="5" pos="373">
          <p15:clr>
            <a:srgbClr val="A4A3A4"/>
          </p15:clr>
        </p15:guide>
        <p15:guide id="6" pos="5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E9B"/>
    <a:srgbClr val="071F65"/>
    <a:srgbClr val="F39700"/>
    <a:srgbClr val="909090"/>
    <a:srgbClr val="454545"/>
    <a:srgbClr val="FF8607"/>
    <a:srgbClr val="282828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1" autoAdjust="0"/>
    <p:restoredTop sz="71898" autoAdjust="0"/>
  </p:normalViewPr>
  <p:slideViewPr>
    <p:cSldViewPr snapToGrid="0" snapToObjects="1">
      <p:cViewPr varScale="1">
        <p:scale>
          <a:sx n="108" d="100"/>
          <a:sy n="108" d="100"/>
        </p:scale>
        <p:origin x="972" y="60"/>
      </p:cViewPr>
      <p:guideLst>
        <p:guide orient="horz" pos="1621"/>
        <p:guide orient="horz" pos="680"/>
        <p:guide orient="horz" pos="2935"/>
        <p:guide pos="2880"/>
        <p:guide pos="37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2023/9/14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2023/9/14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7F0A08-E6EF-471E-B9F0-30955EF06F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相比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而言，采用了基于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window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局部自注意力，在应对大分辨率图像或者应对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dense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型输出的视觉任务时，可以把输入切分出更多的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window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。假设每个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window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的含有的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patch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数一致，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window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内自注意力计算量就可以看做一个常数，全局的计算复杂度跟图片的大小成线性关系。相比于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的全局自注意力计算，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线性计算复杂度使之可以应对高分辨率输入以及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dense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型输出的视觉任务，也使得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general purpose backbone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有了可能性。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294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A08-E6EF-471E-B9F0-30955EF06FB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7F0A08-E6EF-471E-B9F0-30955EF06F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本文对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imageNet-1K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图像分类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[18]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COCO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目标检测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[42]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ADE20K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语义分割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[80]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进行了实验。在下文中，我们首先将所提出的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Swin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Transformer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架构与之前在三个任务上的最新技术进行比较。然后，我们在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Swin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Transformer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的重要设计元素做了消融实验。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7F0A08-E6EF-471E-B9F0-30955EF06F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5699-C30D-467A-8D0E-3963926392F4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EB-BEC5-49AA-BD47-8CE638F91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itchFamily="34" charset="0"/>
          <a:ea typeface="微软雅黑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itchFamily="18" charset="2"/>
        <a:buChar char=""/>
        <a:defRPr sz="1500" kern="1200" baseline="0">
          <a:solidFill>
            <a:srgbClr val="071F65"/>
          </a:solidFill>
          <a:latin typeface="Arial" charset="0"/>
          <a:ea typeface="微软雅黑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200" kern="1200" baseline="0">
          <a:solidFill>
            <a:srgbClr val="071F65"/>
          </a:solidFill>
          <a:latin typeface="幼圆" pitchFamily="49" charset="-122"/>
          <a:ea typeface="幼圆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hyperlink" Target="https://github.com/mttr2021/MTTR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4136861" y="3741137"/>
            <a:ext cx="1638935" cy="28194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导师：</a:t>
            </a:r>
            <a:r>
              <a:rPr lang="en-US" altLang="zh-CN" b="1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周</a:t>
            </a:r>
            <a:r>
              <a:rPr lang="zh-CN" altLang="en-US" b="1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静  </a:t>
            </a:r>
            <a:r>
              <a:rPr lang="en-US" altLang="zh-CN" b="1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张</a:t>
            </a:r>
            <a:r>
              <a:rPr lang="zh-CN" altLang="en-US" b="1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俊</a:t>
            </a:r>
            <a:r>
              <a:rPr lang="en-US" altLang="zh-CN" b="1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驰</a:t>
            </a:r>
          </a:p>
        </p:txBody>
      </p:sp>
      <p:sp>
        <p:nvSpPr>
          <p:cNvPr id="21" name="矩形 20"/>
          <p:cNvSpPr/>
          <p:nvPr/>
        </p:nvSpPr>
        <p:spPr>
          <a:xfrm>
            <a:off x="2529001" y="3188029"/>
            <a:ext cx="3422909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latin typeface="+mj-ea"/>
                <a:ea typeface="+mj-ea"/>
              </a:rPr>
              <a:t>9</a:t>
            </a:r>
            <a:r>
              <a:rPr lang="zh-CN" altLang="en-US" b="1" dirty="0">
                <a:latin typeface="+mj-ea"/>
                <a:ea typeface="+mj-ea"/>
              </a:rPr>
              <a:t>月</a:t>
            </a:r>
            <a:r>
              <a:rPr lang="en-US" altLang="zh-CN" b="1" dirty="0">
                <a:latin typeface="+mj-ea"/>
                <a:ea typeface="+mj-ea"/>
              </a:rPr>
              <a:t>18</a:t>
            </a:r>
            <a:r>
              <a:rPr lang="zh-CN" altLang="en-US" b="1" dirty="0">
                <a:latin typeface="+mj-ea"/>
                <a:ea typeface="+mj-ea"/>
              </a:rPr>
              <a:t>日研究生组会汇报材料</a:t>
            </a:r>
          </a:p>
        </p:txBody>
      </p:sp>
      <p:sp>
        <p:nvSpPr>
          <p:cNvPr id="22" name="矩形 21"/>
          <p:cNvSpPr/>
          <p:nvPr/>
        </p:nvSpPr>
        <p:spPr>
          <a:xfrm>
            <a:off x="2542581" y="3741137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汇报人：佘依函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80945" y="1964690"/>
            <a:ext cx="6958890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400" b="1" dirty="0">
                <a:solidFill>
                  <a:srgbClr val="071F65"/>
                </a:solidFill>
                <a:latin typeface="+mj-ea"/>
                <a:ea typeface="+mj-ea"/>
              </a:rPr>
              <a:t>End-to-End Referring Video Object Segmentation with Multimodal Transformers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542581" y="3139363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29001" y="1633327"/>
            <a:ext cx="487509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基于多模态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Transformer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进行端到端参考视频对象分割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81" y="435272"/>
            <a:ext cx="1054759" cy="1054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35769"/>
          </a:xfrm>
          <a:prstGeom prst="rect">
            <a:avLst/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kern="0" dirty="0">
              <a:solidFill>
                <a:prstClr val="white"/>
              </a:solidFill>
              <a:latin typeface="Calibri" pitchFamily="34" charset="0"/>
              <a:ea typeface="宋体" charset="-122"/>
            </a:endParaRPr>
          </a:p>
        </p:txBody>
      </p:sp>
      <p:grpSp>
        <p:nvGrpSpPr>
          <p:cNvPr id="3" name="组合 3"/>
          <p:cNvGrpSpPr/>
          <p:nvPr/>
        </p:nvGrpSpPr>
        <p:grpSpPr bwMode="auto">
          <a:xfrm>
            <a:off x="344091" y="52388"/>
            <a:ext cx="3782797" cy="383620"/>
            <a:chOff x="516449" y="314283"/>
            <a:chExt cx="6726667" cy="681048"/>
          </a:xfrm>
        </p:grpSpPr>
        <p:sp>
          <p:nvSpPr>
            <p:cNvPr id="4" name="two-overlapping-squares_20474"/>
            <p:cNvSpPr/>
            <p:nvPr/>
          </p:nvSpPr>
          <p:spPr bwMode="auto">
            <a:xfrm>
              <a:off x="516449" y="314283"/>
              <a:ext cx="586464" cy="608757"/>
            </a:xfrm>
            <a:custGeom>
              <a:avLst/>
              <a:gdLst>
                <a:gd name="connsiteX0" fmla="*/ 46264 w 583435"/>
                <a:gd name="connsiteY0" fmla="*/ 195065 h 606651"/>
                <a:gd name="connsiteX1" fmla="*/ 46264 w 583435"/>
                <a:gd name="connsiteY1" fmla="*/ 560339 h 606651"/>
                <a:gd name="connsiteX2" fmla="*/ 412058 w 583435"/>
                <a:gd name="connsiteY2" fmla="*/ 560339 h 606651"/>
                <a:gd name="connsiteX3" fmla="*/ 412058 w 583435"/>
                <a:gd name="connsiteY3" fmla="*/ 480889 h 606651"/>
                <a:gd name="connsiteX4" fmla="*/ 412058 w 583435"/>
                <a:gd name="connsiteY4" fmla="*/ 450078 h 606651"/>
                <a:gd name="connsiteX5" fmla="*/ 412058 w 583435"/>
                <a:gd name="connsiteY5" fmla="*/ 195065 h 606651"/>
                <a:gd name="connsiteX6" fmla="*/ 132716 w 583435"/>
                <a:gd name="connsiteY6" fmla="*/ 195065 h 606651"/>
                <a:gd name="connsiteX7" fmla="*/ 101861 w 583435"/>
                <a:gd name="connsiteY7" fmla="*/ 195065 h 606651"/>
                <a:gd name="connsiteX8" fmla="*/ 30837 w 583435"/>
                <a:gd name="connsiteY8" fmla="*/ 179660 h 606651"/>
                <a:gd name="connsiteX9" fmla="*/ 117288 w 583435"/>
                <a:gd name="connsiteY9" fmla="*/ 179660 h 606651"/>
                <a:gd name="connsiteX10" fmla="*/ 427485 w 583435"/>
                <a:gd name="connsiteY10" fmla="*/ 179660 h 606651"/>
                <a:gd name="connsiteX11" fmla="*/ 427485 w 583435"/>
                <a:gd name="connsiteY11" fmla="*/ 465484 h 606651"/>
                <a:gd name="connsiteX12" fmla="*/ 427485 w 583435"/>
                <a:gd name="connsiteY12" fmla="*/ 575744 h 606651"/>
                <a:gd name="connsiteX13" fmla="*/ 30837 w 583435"/>
                <a:gd name="connsiteY13" fmla="*/ 575744 h 606651"/>
                <a:gd name="connsiteX14" fmla="*/ 15428 w 583435"/>
                <a:gd name="connsiteY14" fmla="*/ 164235 h 606651"/>
                <a:gd name="connsiteX15" fmla="*/ 15428 w 583435"/>
                <a:gd name="connsiteY15" fmla="*/ 591245 h 606651"/>
                <a:gd name="connsiteX16" fmla="*/ 442937 w 583435"/>
                <a:gd name="connsiteY16" fmla="*/ 591245 h 606651"/>
                <a:gd name="connsiteX17" fmla="*/ 442937 w 583435"/>
                <a:gd name="connsiteY17" fmla="*/ 465477 h 606651"/>
                <a:gd name="connsiteX18" fmla="*/ 442937 w 583435"/>
                <a:gd name="connsiteY18" fmla="*/ 164235 h 606651"/>
                <a:gd name="connsiteX19" fmla="*/ 117308 w 583435"/>
                <a:gd name="connsiteY19" fmla="*/ 164235 h 606651"/>
                <a:gd name="connsiteX20" fmla="*/ 171353 w 583435"/>
                <a:gd name="connsiteY20" fmla="*/ 46218 h 606651"/>
                <a:gd name="connsiteX21" fmla="*/ 171353 w 583435"/>
                <a:gd name="connsiteY21" fmla="*/ 148829 h 606651"/>
                <a:gd name="connsiteX22" fmla="*/ 458462 w 583435"/>
                <a:gd name="connsiteY22" fmla="*/ 148829 h 606651"/>
                <a:gd name="connsiteX23" fmla="*/ 458462 w 583435"/>
                <a:gd name="connsiteY23" fmla="*/ 411507 h 606651"/>
                <a:gd name="connsiteX24" fmla="*/ 537152 w 583435"/>
                <a:gd name="connsiteY24" fmla="*/ 411507 h 606651"/>
                <a:gd name="connsiteX25" fmla="*/ 537152 w 583435"/>
                <a:gd name="connsiteY25" fmla="*/ 46218 h 606651"/>
                <a:gd name="connsiteX26" fmla="*/ 140401 w 583435"/>
                <a:gd name="connsiteY26" fmla="*/ 15406 h 606651"/>
                <a:gd name="connsiteX27" fmla="*/ 140401 w 583435"/>
                <a:gd name="connsiteY27" fmla="*/ 141077 h 606651"/>
                <a:gd name="connsiteX28" fmla="*/ 155828 w 583435"/>
                <a:gd name="connsiteY28" fmla="*/ 141077 h 606651"/>
                <a:gd name="connsiteX29" fmla="*/ 155828 w 583435"/>
                <a:gd name="connsiteY29" fmla="*/ 30812 h 606651"/>
                <a:gd name="connsiteX30" fmla="*/ 552580 w 583435"/>
                <a:gd name="connsiteY30" fmla="*/ 30812 h 606651"/>
                <a:gd name="connsiteX31" fmla="*/ 552580 w 583435"/>
                <a:gd name="connsiteY31" fmla="*/ 426913 h 606651"/>
                <a:gd name="connsiteX32" fmla="*/ 466127 w 583435"/>
                <a:gd name="connsiteY32" fmla="*/ 426913 h 606651"/>
                <a:gd name="connsiteX33" fmla="*/ 466127 w 583435"/>
                <a:gd name="connsiteY33" fmla="*/ 442416 h 606651"/>
                <a:gd name="connsiteX34" fmla="*/ 568007 w 583435"/>
                <a:gd name="connsiteY34" fmla="*/ 442416 h 606651"/>
                <a:gd name="connsiteX35" fmla="*/ 568007 w 583435"/>
                <a:gd name="connsiteY35" fmla="*/ 15406 h 606651"/>
                <a:gd name="connsiteX36" fmla="*/ 124973 w 583435"/>
                <a:gd name="connsiteY36" fmla="*/ 0 h 606651"/>
                <a:gd name="connsiteX37" fmla="*/ 583435 w 583435"/>
                <a:gd name="connsiteY37" fmla="*/ 0 h 606651"/>
                <a:gd name="connsiteX38" fmla="*/ 583435 w 583435"/>
                <a:gd name="connsiteY38" fmla="*/ 457822 h 606651"/>
                <a:gd name="connsiteX39" fmla="*/ 458462 w 583435"/>
                <a:gd name="connsiteY39" fmla="*/ 457822 h 606651"/>
                <a:gd name="connsiteX40" fmla="*/ 458462 w 583435"/>
                <a:gd name="connsiteY40" fmla="*/ 480883 h 606651"/>
                <a:gd name="connsiteX41" fmla="*/ 458462 w 583435"/>
                <a:gd name="connsiteY41" fmla="*/ 606651 h 606651"/>
                <a:gd name="connsiteX42" fmla="*/ 0 w 583435"/>
                <a:gd name="connsiteY42" fmla="*/ 606651 h 606651"/>
                <a:gd name="connsiteX43" fmla="*/ 0 w 583435"/>
                <a:gd name="connsiteY43" fmla="*/ 148829 h 606651"/>
                <a:gd name="connsiteX44" fmla="*/ 101880 w 583435"/>
                <a:gd name="connsiteY44" fmla="*/ 148829 h 606651"/>
                <a:gd name="connsiteX45" fmla="*/ 124973 w 583435"/>
                <a:gd name="connsiteY45" fmla="*/ 148829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3435" h="606651">
                  <a:moveTo>
                    <a:pt x="46264" y="195065"/>
                  </a:moveTo>
                  <a:lnTo>
                    <a:pt x="46264" y="560339"/>
                  </a:lnTo>
                  <a:lnTo>
                    <a:pt x="412058" y="560339"/>
                  </a:lnTo>
                  <a:lnTo>
                    <a:pt x="412058" y="480889"/>
                  </a:lnTo>
                  <a:lnTo>
                    <a:pt x="412058" y="450078"/>
                  </a:lnTo>
                  <a:lnTo>
                    <a:pt x="412058" y="195065"/>
                  </a:lnTo>
                  <a:lnTo>
                    <a:pt x="132716" y="195065"/>
                  </a:lnTo>
                  <a:lnTo>
                    <a:pt x="101861" y="195065"/>
                  </a:lnTo>
                  <a:close/>
                  <a:moveTo>
                    <a:pt x="30837" y="179660"/>
                  </a:moveTo>
                  <a:lnTo>
                    <a:pt x="117288" y="179660"/>
                  </a:lnTo>
                  <a:lnTo>
                    <a:pt x="427485" y="179660"/>
                  </a:lnTo>
                  <a:lnTo>
                    <a:pt x="427485" y="465484"/>
                  </a:lnTo>
                  <a:lnTo>
                    <a:pt x="427485" y="575744"/>
                  </a:lnTo>
                  <a:lnTo>
                    <a:pt x="30837" y="575744"/>
                  </a:lnTo>
                  <a:close/>
                  <a:moveTo>
                    <a:pt x="15428" y="164235"/>
                  </a:moveTo>
                  <a:lnTo>
                    <a:pt x="15428" y="591245"/>
                  </a:lnTo>
                  <a:lnTo>
                    <a:pt x="442937" y="591245"/>
                  </a:lnTo>
                  <a:lnTo>
                    <a:pt x="442937" y="465477"/>
                  </a:lnTo>
                  <a:lnTo>
                    <a:pt x="442937" y="164235"/>
                  </a:lnTo>
                  <a:lnTo>
                    <a:pt x="117308" y="164235"/>
                  </a:lnTo>
                  <a:close/>
                  <a:moveTo>
                    <a:pt x="171353" y="46218"/>
                  </a:moveTo>
                  <a:lnTo>
                    <a:pt x="171353" y="148829"/>
                  </a:lnTo>
                  <a:lnTo>
                    <a:pt x="458462" y="148829"/>
                  </a:lnTo>
                  <a:lnTo>
                    <a:pt x="458462" y="411507"/>
                  </a:lnTo>
                  <a:lnTo>
                    <a:pt x="537152" y="411507"/>
                  </a:lnTo>
                  <a:lnTo>
                    <a:pt x="537152" y="46218"/>
                  </a:lnTo>
                  <a:close/>
                  <a:moveTo>
                    <a:pt x="140401" y="15406"/>
                  </a:moveTo>
                  <a:lnTo>
                    <a:pt x="140401" y="141077"/>
                  </a:lnTo>
                  <a:lnTo>
                    <a:pt x="155828" y="141077"/>
                  </a:lnTo>
                  <a:lnTo>
                    <a:pt x="155828" y="30812"/>
                  </a:lnTo>
                  <a:lnTo>
                    <a:pt x="552580" y="30812"/>
                  </a:lnTo>
                  <a:lnTo>
                    <a:pt x="552580" y="426913"/>
                  </a:lnTo>
                  <a:lnTo>
                    <a:pt x="466127" y="426913"/>
                  </a:lnTo>
                  <a:lnTo>
                    <a:pt x="466127" y="442416"/>
                  </a:lnTo>
                  <a:lnTo>
                    <a:pt x="568007" y="442416"/>
                  </a:lnTo>
                  <a:lnTo>
                    <a:pt x="568007" y="15406"/>
                  </a:lnTo>
                  <a:close/>
                  <a:moveTo>
                    <a:pt x="124973" y="0"/>
                  </a:moveTo>
                  <a:lnTo>
                    <a:pt x="583435" y="0"/>
                  </a:lnTo>
                  <a:lnTo>
                    <a:pt x="583435" y="457822"/>
                  </a:lnTo>
                  <a:lnTo>
                    <a:pt x="458462" y="457822"/>
                  </a:lnTo>
                  <a:lnTo>
                    <a:pt x="458462" y="480883"/>
                  </a:lnTo>
                  <a:lnTo>
                    <a:pt x="458462" y="606651"/>
                  </a:lnTo>
                  <a:lnTo>
                    <a:pt x="0" y="606651"/>
                  </a:lnTo>
                  <a:lnTo>
                    <a:pt x="0" y="148829"/>
                  </a:lnTo>
                  <a:lnTo>
                    <a:pt x="101880" y="148829"/>
                  </a:lnTo>
                  <a:lnTo>
                    <a:pt x="124973" y="1488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latin typeface="等线"/>
                <a:ea typeface="等线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316750" y="339649"/>
              <a:ext cx="5926366" cy="655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8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实验结果</a:t>
              </a:r>
              <a:endParaRPr lang="en-US" altLang="zh-CN" sz="1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1450" y="541186"/>
            <a:ext cx="1687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实验对比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934990" y="836085"/>
            <a:ext cx="2068186" cy="27699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1050" dirty="0">
                <a:solidFill>
                  <a:prstClr val="white"/>
                </a:solidFill>
                <a:latin typeface="等线"/>
                <a:ea typeface="等线"/>
              </a:rPr>
              <a:t>数据集：</a:t>
            </a:r>
            <a:r>
              <a:rPr lang="en-US" altLang="zh-CN" sz="1050" dirty="0">
                <a:solidFill>
                  <a:prstClr val="white"/>
                </a:solidFill>
                <a:latin typeface="等线"/>
                <a:ea typeface="等线"/>
              </a:rPr>
              <a:t>Ref-</a:t>
            </a:r>
            <a:r>
              <a:rPr lang="en-US" altLang="zh-CN" sz="1050" dirty="0" err="1">
                <a:solidFill>
                  <a:prstClr val="white"/>
                </a:solidFill>
                <a:latin typeface="等线"/>
                <a:ea typeface="等线"/>
              </a:rPr>
              <a:t>Youtube</a:t>
            </a:r>
            <a:r>
              <a:rPr lang="en-US" altLang="zh-CN" sz="1050" dirty="0">
                <a:solidFill>
                  <a:prstClr val="white"/>
                </a:solidFill>
                <a:latin typeface="等线"/>
                <a:ea typeface="等线"/>
              </a:rPr>
              <a:t>-VOS/</a:t>
            </a:r>
            <a:endParaRPr lang="zh-CN" altLang="en-US" sz="1350" dirty="0">
              <a:solidFill>
                <a:prstClr val="white"/>
              </a:solidFill>
              <a:latin typeface="等线"/>
              <a:ea typeface="等线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79FC7E-BAF6-2C8F-A175-9ED9D616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0" y="1195179"/>
            <a:ext cx="4212029" cy="3783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B436E6-F6F8-3F25-1FF5-9AE7A3384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347" y="626139"/>
            <a:ext cx="3994355" cy="1378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9C6FC5-5ABA-E380-28EA-D36B8648E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347" y="2009389"/>
            <a:ext cx="4197729" cy="12778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DE5B06-F2A0-08EF-1800-DFC6197EE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425" y="3412441"/>
            <a:ext cx="4711575" cy="1651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1433" y="2123092"/>
            <a:ext cx="856645" cy="203902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总结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3600" b="1" dirty="0">
              <a:solidFill>
                <a:schemeClr val="bg1"/>
              </a:solidFill>
            </a:endParaRPr>
          </a:p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4136861" y="3501938"/>
            <a:ext cx="162769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导师：周静 张俊驰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001" y="2948830"/>
            <a:ext cx="3422909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latin typeface="+mj-ea"/>
                <a:ea typeface="+mj-ea"/>
              </a:rPr>
              <a:t>0911</a:t>
            </a:r>
            <a:r>
              <a:rPr lang="zh-CN" altLang="en-US" b="1" dirty="0">
                <a:latin typeface="+mj-ea"/>
                <a:ea typeface="+mj-ea"/>
              </a:rPr>
              <a:t>组会汇报材料</a:t>
            </a:r>
          </a:p>
        </p:txBody>
      </p:sp>
      <p:sp>
        <p:nvSpPr>
          <p:cNvPr id="26" name="矩形 25"/>
          <p:cNvSpPr/>
          <p:nvPr/>
        </p:nvSpPr>
        <p:spPr>
          <a:xfrm>
            <a:off x="2542581" y="3501938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答辩人：佘依函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8991" y="1941827"/>
            <a:ext cx="6597923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请老师批评指正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29001" y="1633327"/>
            <a:ext cx="4619285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江汉大学 电子信息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2023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reeform 5"/>
          <p:cNvSpPr/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6"/>
          <p:cNvSpPr/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/>
          <p:nvPr/>
        </p:nvSpPr>
        <p:spPr bwMode="auto">
          <a:xfrm>
            <a:off x="712424" y="3670068"/>
            <a:ext cx="1427404" cy="31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文章</a:t>
            </a:r>
            <a:r>
              <a:rPr lang="en-US" altLang="zh-CN" sz="1500" b="1" dirty="0">
                <a:solidFill>
                  <a:schemeClr val="accent1"/>
                </a:solidFill>
                <a:sym typeface="微软雅黑" pitchFamily="34" charset="-122"/>
              </a:rPr>
              <a:t>基本信息</a:t>
            </a:r>
          </a:p>
        </p:txBody>
      </p:sp>
      <p:sp>
        <p:nvSpPr>
          <p:cNvPr id="46" name="矩形 64"/>
          <p:cNvSpPr/>
          <p:nvPr/>
        </p:nvSpPr>
        <p:spPr bwMode="auto">
          <a:xfrm>
            <a:off x="2821589" y="2476408"/>
            <a:ext cx="1551601" cy="32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主干网络</a:t>
            </a:r>
          </a:p>
        </p:txBody>
      </p:sp>
      <p:sp>
        <p:nvSpPr>
          <p:cNvPr id="47" name="矩形 66"/>
          <p:cNvSpPr/>
          <p:nvPr/>
        </p:nvSpPr>
        <p:spPr bwMode="auto">
          <a:xfrm>
            <a:off x="4746867" y="3024539"/>
            <a:ext cx="2025184" cy="32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实验结果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055856" y="2826040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/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/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总结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258125" y="2828203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/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5389189" y="2092790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/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charset="0"/>
                  <a:ea typeface="微软雅黑" pitchFamily="34" charset="-122"/>
                  <a:sym typeface="Arial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charset="0"/>
                  <a:ea typeface="微软雅黑" pitchFamily="34" charset="-122"/>
                  <a:sym typeface="Arial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charset="0"/>
                  <a:ea typeface="微软雅黑" pitchFamily="34" charset="-122"/>
                  <a:sym typeface="Arial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charset="0"/>
                  <a:ea typeface="微软雅黑" pitchFamily="34" charset="-122"/>
                  <a:sym typeface="Arial" charset="0"/>
                </a:endParaRPr>
              </a:p>
            </p:txBody>
          </p:sp>
          <p:sp>
            <p:nvSpPr>
              <p:cNvPr id="62" name="Freeform 9"/>
              <p:cNvSpPr/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charset="0"/>
                  <a:ea typeface="微软雅黑" pitchFamily="34" charset="-122"/>
                  <a:sym typeface="Arial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/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sp>
          <p:nvSpPr>
            <p:cNvPr id="75" name="Freeform 9"/>
            <p:cNvSpPr/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05606" y="2118273"/>
            <a:ext cx="2880360" cy="61722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文章基本信息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8C4C7D0-CDD7-4D92-9B27-C3B7F390AB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15"/>
          <a:stretch/>
        </p:blipFill>
        <p:spPr>
          <a:xfrm>
            <a:off x="71539" y="435769"/>
            <a:ext cx="6462197" cy="140437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9144000" cy="435769"/>
          </a:xfrm>
          <a:prstGeom prst="rect">
            <a:avLst/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kern="0" dirty="0">
              <a:solidFill>
                <a:prstClr val="white"/>
              </a:solidFill>
              <a:latin typeface="Calibri" pitchFamily="34" charset="0"/>
              <a:ea typeface="宋体" charset="-122"/>
            </a:endParaRPr>
          </a:p>
        </p:txBody>
      </p:sp>
      <p:grpSp>
        <p:nvGrpSpPr>
          <p:cNvPr id="3" name="组合 3"/>
          <p:cNvGrpSpPr/>
          <p:nvPr/>
        </p:nvGrpSpPr>
        <p:grpSpPr bwMode="auto">
          <a:xfrm>
            <a:off x="344091" y="52388"/>
            <a:ext cx="4714533" cy="654368"/>
            <a:chOff x="516449" y="314283"/>
            <a:chExt cx="8383504" cy="1161713"/>
          </a:xfrm>
        </p:grpSpPr>
        <p:sp>
          <p:nvSpPr>
            <p:cNvPr id="4" name="two-overlapping-squares_20474"/>
            <p:cNvSpPr/>
            <p:nvPr/>
          </p:nvSpPr>
          <p:spPr bwMode="auto">
            <a:xfrm>
              <a:off x="516449" y="314283"/>
              <a:ext cx="586464" cy="608757"/>
            </a:xfrm>
            <a:custGeom>
              <a:avLst/>
              <a:gdLst>
                <a:gd name="connsiteX0" fmla="*/ 46264 w 583435"/>
                <a:gd name="connsiteY0" fmla="*/ 195065 h 606651"/>
                <a:gd name="connsiteX1" fmla="*/ 46264 w 583435"/>
                <a:gd name="connsiteY1" fmla="*/ 560339 h 606651"/>
                <a:gd name="connsiteX2" fmla="*/ 412058 w 583435"/>
                <a:gd name="connsiteY2" fmla="*/ 560339 h 606651"/>
                <a:gd name="connsiteX3" fmla="*/ 412058 w 583435"/>
                <a:gd name="connsiteY3" fmla="*/ 480889 h 606651"/>
                <a:gd name="connsiteX4" fmla="*/ 412058 w 583435"/>
                <a:gd name="connsiteY4" fmla="*/ 450078 h 606651"/>
                <a:gd name="connsiteX5" fmla="*/ 412058 w 583435"/>
                <a:gd name="connsiteY5" fmla="*/ 195065 h 606651"/>
                <a:gd name="connsiteX6" fmla="*/ 132716 w 583435"/>
                <a:gd name="connsiteY6" fmla="*/ 195065 h 606651"/>
                <a:gd name="connsiteX7" fmla="*/ 101861 w 583435"/>
                <a:gd name="connsiteY7" fmla="*/ 195065 h 606651"/>
                <a:gd name="connsiteX8" fmla="*/ 30837 w 583435"/>
                <a:gd name="connsiteY8" fmla="*/ 179660 h 606651"/>
                <a:gd name="connsiteX9" fmla="*/ 117288 w 583435"/>
                <a:gd name="connsiteY9" fmla="*/ 179660 h 606651"/>
                <a:gd name="connsiteX10" fmla="*/ 427485 w 583435"/>
                <a:gd name="connsiteY10" fmla="*/ 179660 h 606651"/>
                <a:gd name="connsiteX11" fmla="*/ 427485 w 583435"/>
                <a:gd name="connsiteY11" fmla="*/ 465484 h 606651"/>
                <a:gd name="connsiteX12" fmla="*/ 427485 w 583435"/>
                <a:gd name="connsiteY12" fmla="*/ 575744 h 606651"/>
                <a:gd name="connsiteX13" fmla="*/ 30837 w 583435"/>
                <a:gd name="connsiteY13" fmla="*/ 575744 h 606651"/>
                <a:gd name="connsiteX14" fmla="*/ 15428 w 583435"/>
                <a:gd name="connsiteY14" fmla="*/ 164235 h 606651"/>
                <a:gd name="connsiteX15" fmla="*/ 15428 w 583435"/>
                <a:gd name="connsiteY15" fmla="*/ 591245 h 606651"/>
                <a:gd name="connsiteX16" fmla="*/ 442937 w 583435"/>
                <a:gd name="connsiteY16" fmla="*/ 591245 h 606651"/>
                <a:gd name="connsiteX17" fmla="*/ 442937 w 583435"/>
                <a:gd name="connsiteY17" fmla="*/ 465477 h 606651"/>
                <a:gd name="connsiteX18" fmla="*/ 442937 w 583435"/>
                <a:gd name="connsiteY18" fmla="*/ 164235 h 606651"/>
                <a:gd name="connsiteX19" fmla="*/ 117308 w 583435"/>
                <a:gd name="connsiteY19" fmla="*/ 164235 h 606651"/>
                <a:gd name="connsiteX20" fmla="*/ 171353 w 583435"/>
                <a:gd name="connsiteY20" fmla="*/ 46218 h 606651"/>
                <a:gd name="connsiteX21" fmla="*/ 171353 w 583435"/>
                <a:gd name="connsiteY21" fmla="*/ 148829 h 606651"/>
                <a:gd name="connsiteX22" fmla="*/ 458462 w 583435"/>
                <a:gd name="connsiteY22" fmla="*/ 148829 h 606651"/>
                <a:gd name="connsiteX23" fmla="*/ 458462 w 583435"/>
                <a:gd name="connsiteY23" fmla="*/ 411507 h 606651"/>
                <a:gd name="connsiteX24" fmla="*/ 537152 w 583435"/>
                <a:gd name="connsiteY24" fmla="*/ 411507 h 606651"/>
                <a:gd name="connsiteX25" fmla="*/ 537152 w 583435"/>
                <a:gd name="connsiteY25" fmla="*/ 46218 h 606651"/>
                <a:gd name="connsiteX26" fmla="*/ 140401 w 583435"/>
                <a:gd name="connsiteY26" fmla="*/ 15406 h 606651"/>
                <a:gd name="connsiteX27" fmla="*/ 140401 w 583435"/>
                <a:gd name="connsiteY27" fmla="*/ 141077 h 606651"/>
                <a:gd name="connsiteX28" fmla="*/ 155828 w 583435"/>
                <a:gd name="connsiteY28" fmla="*/ 141077 h 606651"/>
                <a:gd name="connsiteX29" fmla="*/ 155828 w 583435"/>
                <a:gd name="connsiteY29" fmla="*/ 30812 h 606651"/>
                <a:gd name="connsiteX30" fmla="*/ 552580 w 583435"/>
                <a:gd name="connsiteY30" fmla="*/ 30812 h 606651"/>
                <a:gd name="connsiteX31" fmla="*/ 552580 w 583435"/>
                <a:gd name="connsiteY31" fmla="*/ 426913 h 606651"/>
                <a:gd name="connsiteX32" fmla="*/ 466127 w 583435"/>
                <a:gd name="connsiteY32" fmla="*/ 426913 h 606651"/>
                <a:gd name="connsiteX33" fmla="*/ 466127 w 583435"/>
                <a:gd name="connsiteY33" fmla="*/ 442416 h 606651"/>
                <a:gd name="connsiteX34" fmla="*/ 568007 w 583435"/>
                <a:gd name="connsiteY34" fmla="*/ 442416 h 606651"/>
                <a:gd name="connsiteX35" fmla="*/ 568007 w 583435"/>
                <a:gd name="connsiteY35" fmla="*/ 15406 h 606651"/>
                <a:gd name="connsiteX36" fmla="*/ 124973 w 583435"/>
                <a:gd name="connsiteY36" fmla="*/ 0 h 606651"/>
                <a:gd name="connsiteX37" fmla="*/ 583435 w 583435"/>
                <a:gd name="connsiteY37" fmla="*/ 0 h 606651"/>
                <a:gd name="connsiteX38" fmla="*/ 583435 w 583435"/>
                <a:gd name="connsiteY38" fmla="*/ 457822 h 606651"/>
                <a:gd name="connsiteX39" fmla="*/ 458462 w 583435"/>
                <a:gd name="connsiteY39" fmla="*/ 457822 h 606651"/>
                <a:gd name="connsiteX40" fmla="*/ 458462 w 583435"/>
                <a:gd name="connsiteY40" fmla="*/ 480883 h 606651"/>
                <a:gd name="connsiteX41" fmla="*/ 458462 w 583435"/>
                <a:gd name="connsiteY41" fmla="*/ 606651 h 606651"/>
                <a:gd name="connsiteX42" fmla="*/ 0 w 583435"/>
                <a:gd name="connsiteY42" fmla="*/ 606651 h 606651"/>
                <a:gd name="connsiteX43" fmla="*/ 0 w 583435"/>
                <a:gd name="connsiteY43" fmla="*/ 148829 h 606651"/>
                <a:gd name="connsiteX44" fmla="*/ 101880 w 583435"/>
                <a:gd name="connsiteY44" fmla="*/ 148829 h 606651"/>
                <a:gd name="connsiteX45" fmla="*/ 124973 w 583435"/>
                <a:gd name="connsiteY45" fmla="*/ 148829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3435" h="606651">
                  <a:moveTo>
                    <a:pt x="46264" y="195065"/>
                  </a:moveTo>
                  <a:lnTo>
                    <a:pt x="46264" y="560339"/>
                  </a:lnTo>
                  <a:lnTo>
                    <a:pt x="412058" y="560339"/>
                  </a:lnTo>
                  <a:lnTo>
                    <a:pt x="412058" y="480889"/>
                  </a:lnTo>
                  <a:lnTo>
                    <a:pt x="412058" y="450078"/>
                  </a:lnTo>
                  <a:lnTo>
                    <a:pt x="412058" y="195065"/>
                  </a:lnTo>
                  <a:lnTo>
                    <a:pt x="132716" y="195065"/>
                  </a:lnTo>
                  <a:lnTo>
                    <a:pt x="101861" y="195065"/>
                  </a:lnTo>
                  <a:close/>
                  <a:moveTo>
                    <a:pt x="30837" y="179660"/>
                  </a:moveTo>
                  <a:lnTo>
                    <a:pt x="117288" y="179660"/>
                  </a:lnTo>
                  <a:lnTo>
                    <a:pt x="427485" y="179660"/>
                  </a:lnTo>
                  <a:lnTo>
                    <a:pt x="427485" y="465484"/>
                  </a:lnTo>
                  <a:lnTo>
                    <a:pt x="427485" y="575744"/>
                  </a:lnTo>
                  <a:lnTo>
                    <a:pt x="30837" y="575744"/>
                  </a:lnTo>
                  <a:close/>
                  <a:moveTo>
                    <a:pt x="15428" y="164235"/>
                  </a:moveTo>
                  <a:lnTo>
                    <a:pt x="15428" y="591245"/>
                  </a:lnTo>
                  <a:lnTo>
                    <a:pt x="442937" y="591245"/>
                  </a:lnTo>
                  <a:lnTo>
                    <a:pt x="442937" y="465477"/>
                  </a:lnTo>
                  <a:lnTo>
                    <a:pt x="442937" y="164235"/>
                  </a:lnTo>
                  <a:lnTo>
                    <a:pt x="117308" y="164235"/>
                  </a:lnTo>
                  <a:close/>
                  <a:moveTo>
                    <a:pt x="171353" y="46218"/>
                  </a:moveTo>
                  <a:lnTo>
                    <a:pt x="171353" y="148829"/>
                  </a:lnTo>
                  <a:lnTo>
                    <a:pt x="458462" y="148829"/>
                  </a:lnTo>
                  <a:lnTo>
                    <a:pt x="458462" y="411507"/>
                  </a:lnTo>
                  <a:lnTo>
                    <a:pt x="537152" y="411507"/>
                  </a:lnTo>
                  <a:lnTo>
                    <a:pt x="537152" y="46218"/>
                  </a:lnTo>
                  <a:close/>
                  <a:moveTo>
                    <a:pt x="140401" y="15406"/>
                  </a:moveTo>
                  <a:lnTo>
                    <a:pt x="140401" y="141077"/>
                  </a:lnTo>
                  <a:lnTo>
                    <a:pt x="155828" y="141077"/>
                  </a:lnTo>
                  <a:lnTo>
                    <a:pt x="155828" y="30812"/>
                  </a:lnTo>
                  <a:lnTo>
                    <a:pt x="552580" y="30812"/>
                  </a:lnTo>
                  <a:lnTo>
                    <a:pt x="552580" y="426913"/>
                  </a:lnTo>
                  <a:lnTo>
                    <a:pt x="466127" y="426913"/>
                  </a:lnTo>
                  <a:lnTo>
                    <a:pt x="466127" y="442416"/>
                  </a:lnTo>
                  <a:lnTo>
                    <a:pt x="568007" y="442416"/>
                  </a:lnTo>
                  <a:lnTo>
                    <a:pt x="568007" y="15406"/>
                  </a:lnTo>
                  <a:close/>
                  <a:moveTo>
                    <a:pt x="124973" y="0"/>
                  </a:moveTo>
                  <a:lnTo>
                    <a:pt x="583435" y="0"/>
                  </a:lnTo>
                  <a:lnTo>
                    <a:pt x="583435" y="457822"/>
                  </a:lnTo>
                  <a:lnTo>
                    <a:pt x="458462" y="457822"/>
                  </a:lnTo>
                  <a:lnTo>
                    <a:pt x="458462" y="480883"/>
                  </a:lnTo>
                  <a:lnTo>
                    <a:pt x="458462" y="606651"/>
                  </a:lnTo>
                  <a:lnTo>
                    <a:pt x="0" y="606651"/>
                  </a:lnTo>
                  <a:lnTo>
                    <a:pt x="0" y="148829"/>
                  </a:lnTo>
                  <a:lnTo>
                    <a:pt x="101880" y="148829"/>
                  </a:lnTo>
                  <a:lnTo>
                    <a:pt x="124973" y="1488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16750" y="339649"/>
              <a:ext cx="7583203" cy="113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8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itchFamily="34" charset="0"/>
                  <a:ea typeface="微软雅黑" pitchFamily="34" charset="-122"/>
                  <a:cs typeface="Gisha" pitchFamily="34" charset="-79"/>
                </a:rPr>
                <a:t>文章基本信息</a:t>
              </a:r>
            </a:p>
            <a:p>
              <a:pPr defTabSz="685800">
                <a:defRPr/>
              </a:pPr>
              <a:endParaRPr lang="en-US" altLang="zh-CN" sz="1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微软雅黑" pitchFamily="34" charset="-122"/>
                <a:cs typeface="Gisha" pitchFamily="34" charset="-79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179605" y="1866227"/>
            <a:ext cx="4681464" cy="3165923"/>
          </a:xfrm>
          <a:prstGeom prst="roundRect">
            <a:avLst>
              <a:gd name="adj" fmla="val 9661"/>
            </a:avLst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l" defTabSz="685800">
              <a:lnSpc>
                <a:spcPct val="150000"/>
              </a:lnSpc>
              <a:defRPr/>
            </a:pPr>
            <a:endParaRPr lang="en-US" altLang="zh-CN" sz="1600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mttr2021/MTTR (github.com)</a:t>
            </a:r>
            <a:endParaRPr lang="en-US" altLang="zh-CN" sz="1600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主要</a:t>
            </a:r>
            <a:r>
              <a:rPr lang="zh-CN" altLang="en-US" sz="1600" b="1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贡献：</a:t>
            </a:r>
            <a:endParaRPr lang="en-US" altLang="zh-CN" sz="1600" b="1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1.MTTR</a:t>
            </a:r>
            <a:r>
              <a:rPr lang="zh-CN" altLang="en-US" sz="160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提出了一个基于</a:t>
            </a:r>
            <a:r>
              <a:rPr lang="en-US" altLang="zh-CN" sz="105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Transformer</a:t>
            </a:r>
            <a:r>
              <a:rPr lang="zh-CN" altLang="en-US" sz="105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105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RVOS </a:t>
            </a:r>
            <a:r>
              <a:rPr lang="zh-CN" altLang="en-US" sz="105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框架，称为</a:t>
            </a:r>
            <a:r>
              <a:rPr lang="zh-CN" altLang="en-US" sz="1050" b="1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多模态跟踪</a:t>
            </a:r>
            <a:r>
              <a:rPr lang="en-US" altLang="zh-CN" sz="1050" b="1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Transformer</a:t>
            </a:r>
            <a:r>
              <a:rPr lang="en-US" altLang="zh-CN" sz="105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2.Temporal segment voting scheme</a:t>
            </a:r>
            <a:r>
              <a:rPr lang="zh-CN" altLang="en-US" sz="160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lang="zh-CN" altLang="zh-CN" sz="105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序列选择策略</a:t>
            </a:r>
            <a:r>
              <a:rPr lang="zh-CN" altLang="zh-CN" sz="1050" b="1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基于时间片段投票方案</a:t>
            </a:r>
            <a:endParaRPr lang="en-US" altLang="zh-CN" sz="1050" b="1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3. End-to-end trainable</a:t>
            </a:r>
            <a:r>
              <a:rPr lang="zh-CN" altLang="en-US" sz="160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zh-CN" altLang="zh-CN" sz="1050" dirty="0">
                <a:solidFill>
                  <a:srgbClr val="1C1917"/>
                </a:solidFill>
                <a:latin typeface="Times New Roman" pitchFamily="18" charset="0"/>
                <a:cs typeface="Times New Roman" pitchFamily="18" charset="0"/>
              </a:rPr>
              <a:t>端到端的训练</a:t>
            </a:r>
            <a:endParaRPr lang="en-US" altLang="zh-CN" sz="1050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85800">
              <a:lnSpc>
                <a:spcPct val="130000"/>
              </a:lnSpc>
              <a:defRPr/>
            </a:pPr>
            <a:endParaRPr lang="en-US" altLang="zh-CN" sz="1600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685800">
              <a:lnSpc>
                <a:spcPct val="130000"/>
              </a:lnSpc>
              <a:defRPr/>
            </a:pPr>
            <a:endParaRPr lang="en-US" altLang="zh-CN" sz="1600" dirty="0">
              <a:solidFill>
                <a:srgbClr val="1C191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C164CF-E9CC-A801-C549-199D87F7B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852" y="1291959"/>
            <a:ext cx="3802609" cy="379933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 dirty="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29922" y="2120712"/>
            <a:ext cx="4692718" cy="159258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sym typeface="微软雅黑" pitchFamily="34" charset="-122"/>
              </a:rPr>
              <a:t>主干</a:t>
            </a:r>
            <a:r>
              <a:rPr lang="en-US" altLang="zh-CN" sz="2800" b="1" dirty="0">
                <a:solidFill>
                  <a:schemeClr val="bg1"/>
                </a:solidFill>
                <a:sym typeface="微软雅黑" pitchFamily="34" charset="-122"/>
              </a:rPr>
              <a:t>网络</a:t>
            </a:r>
          </a:p>
          <a:p>
            <a:endParaRPr lang="zh-CN" altLang="en-US" sz="3600" b="1" dirty="0">
              <a:solidFill>
                <a:schemeClr val="bg1"/>
              </a:solidFill>
            </a:endParaRPr>
          </a:p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6C0CB1-A846-68DE-960A-475ECA00B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157"/>
            <a:ext cx="6726107" cy="45777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0"/>
            <a:ext cx="9144000" cy="435769"/>
          </a:xfrm>
          <a:prstGeom prst="rect">
            <a:avLst/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kern="0">
              <a:solidFill>
                <a:prstClr val="white"/>
              </a:solidFill>
              <a:latin typeface="Calibri" pitchFamily="34" charset="0"/>
              <a:ea typeface="宋体" charset="-122"/>
            </a:endParaRPr>
          </a:p>
        </p:txBody>
      </p:sp>
      <p:grpSp>
        <p:nvGrpSpPr>
          <p:cNvPr id="3" name="组合 3"/>
          <p:cNvGrpSpPr/>
          <p:nvPr/>
        </p:nvGrpSpPr>
        <p:grpSpPr bwMode="auto">
          <a:xfrm>
            <a:off x="344090" y="52388"/>
            <a:ext cx="5261210" cy="380048"/>
            <a:chOff x="516449" y="314283"/>
            <a:chExt cx="8044123" cy="674707"/>
          </a:xfrm>
        </p:grpSpPr>
        <p:sp>
          <p:nvSpPr>
            <p:cNvPr id="4" name="two-overlapping-squares_20474"/>
            <p:cNvSpPr/>
            <p:nvPr/>
          </p:nvSpPr>
          <p:spPr bwMode="auto">
            <a:xfrm>
              <a:off x="516449" y="314283"/>
              <a:ext cx="586464" cy="608757"/>
            </a:xfrm>
            <a:custGeom>
              <a:avLst/>
              <a:gdLst>
                <a:gd name="connsiteX0" fmla="*/ 46264 w 583435"/>
                <a:gd name="connsiteY0" fmla="*/ 195065 h 606651"/>
                <a:gd name="connsiteX1" fmla="*/ 46264 w 583435"/>
                <a:gd name="connsiteY1" fmla="*/ 560339 h 606651"/>
                <a:gd name="connsiteX2" fmla="*/ 412058 w 583435"/>
                <a:gd name="connsiteY2" fmla="*/ 560339 h 606651"/>
                <a:gd name="connsiteX3" fmla="*/ 412058 w 583435"/>
                <a:gd name="connsiteY3" fmla="*/ 480889 h 606651"/>
                <a:gd name="connsiteX4" fmla="*/ 412058 w 583435"/>
                <a:gd name="connsiteY4" fmla="*/ 450078 h 606651"/>
                <a:gd name="connsiteX5" fmla="*/ 412058 w 583435"/>
                <a:gd name="connsiteY5" fmla="*/ 195065 h 606651"/>
                <a:gd name="connsiteX6" fmla="*/ 132716 w 583435"/>
                <a:gd name="connsiteY6" fmla="*/ 195065 h 606651"/>
                <a:gd name="connsiteX7" fmla="*/ 101861 w 583435"/>
                <a:gd name="connsiteY7" fmla="*/ 195065 h 606651"/>
                <a:gd name="connsiteX8" fmla="*/ 30837 w 583435"/>
                <a:gd name="connsiteY8" fmla="*/ 179660 h 606651"/>
                <a:gd name="connsiteX9" fmla="*/ 117288 w 583435"/>
                <a:gd name="connsiteY9" fmla="*/ 179660 h 606651"/>
                <a:gd name="connsiteX10" fmla="*/ 427485 w 583435"/>
                <a:gd name="connsiteY10" fmla="*/ 179660 h 606651"/>
                <a:gd name="connsiteX11" fmla="*/ 427485 w 583435"/>
                <a:gd name="connsiteY11" fmla="*/ 465484 h 606651"/>
                <a:gd name="connsiteX12" fmla="*/ 427485 w 583435"/>
                <a:gd name="connsiteY12" fmla="*/ 575744 h 606651"/>
                <a:gd name="connsiteX13" fmla="*/ 30837 w 583435"/>
                <a:gd name="connsiteY13" fmla="*/ 575744 h 606651"/>
                <a:gd name="connsiteX14" fmla="*/ 15428 w 583435"/>
                <a:gd name="connsiteY14" fmla="*/ 164235 h 606651"/>
                <a:gd name="connsiteX15" fmla="*/ 15428 w 583435"/>
                <a:gd name="connsiteY15" fmla="*/ 591245 h 606651"/>
                <a:gd name="connsiteX16" fmla="*/ 442937 w 583435"/>
                <a:gd name="connsiteY16" fmla="*/ 591245 h 606651"/>
                <a:gd name="connsiteX17" fmla="*/ 442937 w 583435"/>
                <a:gd name="connsiteY17" fmla="*/ 465477 h 606651"/>
                <a:gd name="connsiteX18" fmla="*/ 442937 w 583435"/>
                <a:gd name="connsiteY18" fmla="*/ 164235 h 606651"/>
                <a:gd name="connsiteX19" fmla="*/ 117308 w 583435"/>
                <a:gd name="connsiteY19" fmla="*/ 164235 h 606651"/>
                <a:gd name="connsiteX20" fmla="*/ 171353 w 583435"/>
                <a:gd name="connsiteY20" fmla="*/ 46218 h 606651"/>
                <a:gd name="connsiteX21" fmla="*/ 171353 w 583435"/>
                <a:gd name="connsiteY21" fmla="*/ 148829 h 606651"/>
                <a:gd name="connsiteX22" fmla="*/ 458462 w 583435"/>
                <a:gd name="connsiteY22" fmla="*/ 148829 h 606651"/>
                <a:gd name="connsiteX23" fmla="*/ 458462 w 583435"/>
                <a:gd name="connsiteY23" fmla="*/ 411507 h 606651"/>
                <a:gd name="connsiteX24" fmla="*/ 537152 w 583435"/>
                <a:gd name="connsiteY24" fmla="*/ 411507 h 606651"/>
                <a:gd name="connsiteX25" fmla="*/ 537152 w 583435"/>
                <a:gd name="connsiteY25" fmla="*/ 46218 h 606651"/>
                <a:gd name="connsiteX26" fmla="*/ 140401 w 583435"/>
                <a:gd name="connsiteY26" fmla="*/ 15406 h 606651"/>
                <a:gd name="connsiteX27" fmla="*/ 140401 w 583435"/>
                <a:gd name="connsiteY27" fmla="*/ 141077 h 606651"/>
                <a:gd name="connsiteX28" fmla="*/ 155828 w 583435"/>
                <a:gd name="connsiteY28" fmla="*/ 141077 h 606651"/>
                <a:gd name="connsiteX29" fmla="*/ 155828 w 583435"/>
                <a:gd name="connsiteY29" fmla="*/ 30812 h 606651"/>
                <a:gd name="connsiteX30" fmla="*/ 552580 w 583435"/>
                <a:gd name="connsiteY30" fmla="*/ 30812 h 606651"/>
                <a:gd name="connsiteX31" fmla="*/ 552580 w 583435"/>
                <a:gd name="connsiteY31" fmla="*/ 426913 h 606651"/>
                <a:gd name="connsiteX32" fmla="*/ 466127 w 583435"/>
                <a:gd name="connsiteY32" fmla="*/ 426913 h 606651"/>
                <a:gd name="connsiteX33" fmla="*/ 466127 w 583435"/>
                <a:gd name="connsiteY33" fmla="*/ 442416 h 606651"/>
                <a:gd name="connsiteX34" fmla="*/ 568007 w 583435"/>
                <a:gd name="connsiteY34" fmla="*/ 442416 h 606651"/>
                <a:gd name="connsiteX35" fmla="*/ 568007 w 583435"/>
                <a:gd name="connsiteY35" fmla="*/ 15406 h 606651"/>
                <a:gd name="connsiteX36" fmla="*/ 124973 w 583435"/>
                <a:gd name="connsiteY36" fmla="*/ 0 h 606651"/>
                <a:gd name="connsiteX37" fmla="*/ 583435 w 583435"/>
                <a:gd name="connsiteY37" fmla="*/ 0 h 606651"/>
                <a:gd name="connsiteX38" fmla="*/ 583435 w 583435"/>
                <a:gd name="connsiteY38" fmla="*/ 457822 h 606651"/>
                <a:gd name="connsiteX39" fmla="*/ 458462 w 583435"/>
                <a:gd name="connsiteY39" fmla="*/ 457822 h 606651"/>
                <a:gd name="connsiteX40" fmla="*/ 458462 w 583435"/>
                <a:gd name="connsiteY40" fmla="*/ 480883 h 606651"/>
                <a:gd name="connsiteX41" fmla="*/ 458462 w 583435"/>
                <a:gd name="connsiteY41" fmla="*/ 606651 h 606651"/>
                <a:gd name="connsiteX42" fmla="*/ 0 w 583435"/>
                <a:gd name="connsiteY42" fmla="*/ 606651 h 606651"/>
                <a:gd name="connsiteX43" fmla="*/ 0 w 583435"/>
                <a:gd name="connsiteY43" fmla="*/ 148829 h 606651"/>
                <a:gd name="connsiteX44" fmla="*/ 101880 w 583435"/>
                <a:gd name="connsiteY44" fmla="*/ 148829 h 606651"/>
                <a:gd name="connsiteX45" fmla="*/ 124973 w 583435"/>
                <a:gd name="connsiteY45" fmla="*/ 148829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3435" h="606651">
                  <a:moveTo>
                    <a:pt x="46264" y="195065"/>
                  </a:moveTo>
                  <a:lnTo>
                    <a:pt x="46264" y="560339"/>
                  </a:lnTo>
                  <a:lnTo>
                    <a:pt x="412058" y="560339"/>
                  </a:lnTo>
                  <a:lnTo>
                    <a:pt x="412058" y="480889"/>
                  </a:lnTo>
                  <a:lnTo>
                    <a:pt x="412058" y="450078"/>
                  </a:lnTo>
                  <a:lnTo>
                    <a:pt x="412058" y="195065"/>
                  </a:lnTo>
                  <a:lnTo>
                    <a:pt x="132716" y="195065"/>
                  </a:lnTo>
                  <a:lnTo>
                    <a:pt x="101861" y="195065"/>
                  </a:lnTo>
                  <a:close/>
                  <a:moveTo>
                    <a:pt x="30837" y="179660"/>
                  </a:moveTo>
                  <a:lnTo>
                    <a:pt x="117288" y="179660"/>
                  </a:lnTo>
                  <a:lnTo>
                    <a:pt x="427485" y="179660"/>
                  </a:lnTo>
                  <a:lnTo>
                    <a:pt x="427485" y="465484"/>
                  </a:lnTo>
                  <a:lnTo>
                    <a:pt x="427485" y="575744"/>
                  </a:lnTo>
                  <a:lnTo>
                    <a:pt x="30837" y="575744"/>
                  </a:lnTo>
                  <a:close/>
                  <a:moveTo>
                    <a:pt x="15428" y="164235"/>
                  </a:moveTo>
                  <a:lnTo>
                    <a:pt x="15428" y="591245"/>
                  </a:lnTo>
                  <a:lnTo>
                    <a:pt x="442937" y="591245"/>
                  </a:lnTo>
                  <a:lnTo>
                    <a:pt x="442937" y="465477"/>
                  </a:lnTo>
                  <a:lnTo>
                    <a:pt x="442937" y="164235"/>
                  </a:lnTo>
                  <a:lnTo>
                    <a:pt x="117308" y="164235"/>
                  </a:lnTo>
                  <a:close/>
                  <a:moveTo>
                    <a:pt x="171353" y="46218"/>
                  </a:moveTo>
                  <a:lnTo>
                    <a:pt x="171353" y="148829"/>
                  </a:lnTo>
                  <a:lnTo>
                    <a:pt x="458462" y="148829"/>
                  </a:lnTo>
                  <a:lnTo>
                    <a:pt x="458462" y="411507"/>
                  </a:lnTo>
                  <a:lnTo>
                    <a:pt x="537152" y="411507"/>
                  </a:lnTo>
                  <a:lnTo>
                    <a:pt x="537152" y="46218"/>
                  </a:lnTo>
                  <a:close/>
                  <a:moveTo>
                    <a:pt x="140401" y="15406"/>
                  </a:moveTo>
                  <a:lnTo>
                    <a:pt x="140401" y="141077"/>
                  </a:lnTo>
                  <a:lnTo>
                    <a:pt x="155828" y="141077"/>
                  </a:lnTo>
                  <a:lnTo>
                    <a:pt x="155828" y="30812"/>
                  </a:lnTo>
                  <a:lnTo>
                    <a:pt x="552580" y="30812"/>
                  </a:lnTo>
                  <a:lnTo>
                    <a:pt x="552580" y="426913"/>
                  </a:lnTo>
                  <a:lnTo>
                    <a:pt x="466127" y="426913"/>
                  </a:lnTo>
                  <a:lnTo>
                    <a:pt x="466127" y="442416"/>
                  </a:lnTo>
                  <a:lnTo>
                    <a:pt x="568007" y="442416"/>
                  </a:lnTo>
                  <a:lnTo>
                    <a:pt x="568007" y="15406"/>
                  </a:lnTo>
                  <a:close/>
                  <a:moveTo>
                    <a:pt x="124973" y="0"/>
                  </a:moveTo>
                  <a:lnTo>
                    <a:pt x="583435" y="0"/>
                  </a:lnTo>
                  <a:lnTo>
                    <a:pt x="583435" y="457822"/>
                  </a:lnTo>
                  <a:lnTo>
                    <a:pt x="458462" y="457822"/>
                  </a:lnTo>
                  <a:lnTo>
                    <a:pt x="458462" y="480883"/>
                  </a:lnTo>
                  <a:lnTo>
                    <a:pt x="458462" y="606651"/>
                  </a:lnTo>
                  <a:lnTo>
                    <a:pt x="0" y="606651"/>
                  </a:lnTo>
                  <a:lnTo>
                    <a:pt x="0" y="148829"/>
                  </a:lnTo>
                  <a:lnTo>
                    <a:pt x="101880" y="148829"/>
                  </a:lnTo>
                  <a:lnTo>
                    <a:pt x="124973" y="1488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latin typeface="等线"/>
                <a:ea typeface="等线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316751" y="339649"/>
              <a:ext cx="7243821" cy="649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8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主干</a:t>
              </a:r>
              <a:r>
                <a:rPr lang="en-US" altLang="zh-CN" sz="18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网络</a:t>
              </a:r>
            </a:p>
          </p:txBody>
        </p:sp>
      </p:grpSp>
      <p:sp>
        <p:nvSpPr>
          <p:cNvPr id="15" name="矩形: 圆角 6"/>
          <p:cNvSpPr/>
          <p:nvPr/>
        </p:nvSpPr>
        <p:spPr>
          <a:xfrm>
            <a:off x="6823352" y="488157"/>
            <a:ext cx="2255755" cy="4577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altLang="zh-CN" sz="15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685800">
              <a:defRPr/>
            </a:pPr>
            <a:endParaRPr lang="en-US" altLang="zh-CN" sz="15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685800"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MTTR</a:t>
            </a:r>
            <a:r>
              <a:rPr lang="zh-CN" altLang="en-US" sz="1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基本架构：</a:t>
            </a:r>
            <a:endParaRPr lang="en-US" altLang="zh-CN" sz="15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685800">
              <a:defRPr/>
            </a:pPr>
            <a:endParaRPr lang="zh-CN" altLang="en-US" sz="15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685800">
              <a:defRPr/>
            </a:pPr>
            <a:endParaRPr lang="zh-CN" altLang="en-US" sz="15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 dirty="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16956" y="2129595"/>
            <a:ext cx="1965960" cy="61722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损失函数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E8C690C-3A11-097F-9472-7E8DB19D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535" y="4058533"/>
            <a:ext cx="4452921" cy="9285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67F1BB-A3D1-7757-6573-621FA50E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290" y="1872739"/>
            <a:ext cx="4724643" cy="736638"/>
          </a:xfrm>
          <a:prstGeom prst="rect">
            <a:avLst/>
          </a:prstGeom>
        </p:spPr>
      </p:pic>
      <p:pic>
        <p:nvPicPr>
          <p:cNvPr id="10" name="图片 9" descr="2023-09-11 11:43:46.1150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078" y="802416"/>
            <a:ext cx="5831840" cy="8401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9144000" cy="435769"/>
          </a:xfrm>
          <a:prstGeom prst="rect">
            <a:avLst/>
          </a:prstGeom>
          <a:solidFill>
            <a:srgbClr val="071F65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kern="0" dirty="0">
              <a:solidFill>
                <a:prstClr val="white"/>
              </a:solidFill>
              <a:latin typeface="Calibri" pitchFamily="34" charset="0"/>
              <a:ea typeface="宋体" charset="-122"/>
            </a:endParaRPr>
          </a:p>
        </p:txBody>
      </p:sp>
      <p:grpSp>
        <p:nvGrpSpPr>
          <p:cNvPr id="3" name="组合 3"/>
          <p:cNvGrpSpPr/>
          <p:nvPr/>
        </p:nvGrpSpPr>
        <p:grpSpPr bwMode="auto">
          <a:xfrm>
            <a:off x="344092" y="52388"/>
            <a:ext cx="5135165" cy="383620"/>
            <a:chOff x="516449" y="314283"/>
            <a:chExt cx="8800220" cy="681048"/>
          </a:xfrm>
        </p:grpSpPr>
        <p:sp>
          <p:nvSpPr>
            <p:cNvPr id="4" name="two-overlapping-squares_20474"/>
            <p:cNvSpPr/>
            <p:nvPr/>
          </p:nvSpPr>
          <p:spPr bwMode="auto">
            <a:xfrm>
              <a:off x="516449" y="314283"/>
              <a:ext cx="586464" cy="608757"/>
            </a:xfrm>
            <a:custGeom>
              <a:avLst/>
              <a:gdLst>
                <a:gd name="connsiteX0" fmla="*/ 46264 w 583435"/>
                <a:gd name="connsiteY0" fmla="*/ 195065 h 606651"/>
                <a:gd name="connsiteX1" fmla="*/ 46264 w 583435"/>
                <a:gd name="connsiteY1" fmla="*/ 560339 h 606651"/>
                <a:gd name="connsiteX2" fmla="*/ 412058 w 583435"/>
                <a:gd name="connsiteY2" fmla="*/ 560339 h 606651"/>
                <a:gd name="connsiteX3" fmla="*/ 412058 w 583435"/>
                <a:gd name="connsiteY3" fmla="*/ 480889 h 606651"/>
                <a:gd name="connsiteX4" fmla="*/ 412058 w 583435"/>
                <a:gd name="connsiteY4" fmla="*/ 450078 h 606651"/>
                <a:gd name="connsiteX5" fmla="*/ 412058 w 583435"/>
                <a:gd name="connsiteY5" fmla="*/ 195065 h 606651"/>
                <a:gd name="connsiteX6" fmla="*/ 132716 w 583435"/>
                <a:gd name="connsiteY6" fmla="*/ 195065 h 606651"/>
                <a:gd name="connsiteX7" fmla="*/ 101861 w 583435"/>
                <a:gd name="connsiteY7" fmla="*/ 195065 h 606651"/>
                <a:gd name="connsiteX8" fmla="*/ 30837 w 583435"/>
                <a:gd name="connsiteY8" fmla="*/ 179660 h 606651"/>
                <a:gd name="connsiteX9" fmla="*/ 117288 w 583435"/>
                <a:gd name="connsiteY9" fmla="*/ 179660 h 606651"/>
                <a:gd name="connsiteX10" fmla="*/ 427485 w 583435"/>
                <a:gd name="connsiteY10" fmla="*/ 179660 h 606651"/>
                <a:gd name="connsiteX11" fmla="*/ 427485 w 583435"/>
                <a:gd name="connsiteY11" fmla="*/ 465484 h 606651"/>
                <a:gd name="connsiteX12" fmla="*/ 427485 w 583435"/>
                <a:gd name="connsiteY12" fmla="*/ 575744 h 606651"/>
                <a:gd name="connsiteX13" fmla="*/ 30837 w 583435"/>
                <a:gd name="connsiteY13" fmla="*/ 575744 h 606651"/>
                <a:gd name="connsiteX14" fmla="*/ 15428 w 583435"/>
                <a:gd name="connsiteY14" fmla="*/ 164235 h 606651"/>
                <a:gd name="connsiteX15" fmla="*/ 15428 w 583435"/>
                <a:gd name="connsiteY15" fmla="*/ 591245 h 606651"/>
                <a:gd name="connsiteX16" fmla="*/ 442937 w 583435"/>
                <a:gd name="connsiteY16" fmla="*/ 591245 h 606651"/>
                <a:gd name="connsiteX17" fmla="*/ 442937 w 583435"/>
                <a:gd name="connsiteY17" fmla="*/ 465477 h 606651"/>
                <a:gd name="connsiteX18" fmla="*/ 442937 w 583435"/>
                <a:gd name="connsiteY18" fmla="*/ 164235 h 606651"/>
                <a:gd name="connsiteX19" fmla="*/ 117308 w 583435"/>
                <a:gd name="connsiteY19" fmla="*/ 164235 h 606651"/>
                <a:gd name="connsiteX20" fmla="*/ 171353 w 583435"/>
                <a:gd name="connsiteY20" fmla="*/ 46218 h 606651"/>
                <a:gd name="connsiteX21" fmla="*/ 171353 w 583435"/>
                <a:gd name="connsiteY21" fmla="*/ 148829 h 606651"/>
                <a:gd name="connsiteX22" fmla="*/ 458462 w 583435"/>
                <a:gd name="connsiteY22" fmla="*/ 148829 h 606651"/>
                <a:gd name="connsiteX23" fmla="*/ 458462 w 583435"/>
                <a:gd name="connsiteY23" fmla="*/ 411507 h 606651"/>
                <a:gd name="connsiteX24" fmla="*/ 537152 w 583435"/>
                <a:gd name="connsiteY24" fmla="*/ 411507 h 606651"/>
                <a:gd name="connsiteX25" fmla="*/ 537152 w 583435"/>
                <a:gd name="connsiteY25" fmla="*/ 46218 h 606651"/>
                <a:gd name="connsiteX26" fmla="*/ 140401 w 583435"/>
                <a:gd name="connsiteY26" fmla="*/ 15406 h 606651"/>
                <a:gd name="connsiteX27" fmla="*/ 140401 w 583435"/>
                <a:gd name="connsiteY27" fmla="*/ 141077 h 606651"/>
                <a:gd name="connsiteX28" fmla="*/ 155828 w 583435"/>
                <a:gd name="connsiteY28" fmla="*/ 141077 h 606651"/>
                <a:gd name="connsiteX29" fmla="*/ 155828 w 583435"/>
                <a:gd name="connsiteY29" fmla="*/ 30812 h 606651"/>
                <a:gd name="connsiteX30" fmla="*/ 552580 w 583435"/>
                <a:gd name="connsiteY30" fmla="*/ 30812 h 606651"/>
                <a:gd name="connsiteX31" fmla="*/ 552580 w 583435"/>
                <a:gd name="connsiteY31" fmla="*/ 426913 h 606651"/>
                <a:gd name="connsiteX32" fmla="*/ 466127 w 583435"/>
                <a:gd name="connsiteY32" fmla="*/ 426913 h 606651"/>
                <a:gd name="connsiteX33" fmla="*/ 466127 w 583435"/>
                <a:gd name="connsiteY33" fmla="*/ 442416 h 606651"/>
                <a:gd name="connsiteX34" fmla="*/ 568007 w 583435"/>
                <a:gd name="connsiteY34" fmla="*/ 442416 h 606651"/>
                <a:gd name="connsiteX35" fmla="*/ 568007 w 583435"/>
                <a:gd name="connsiteY35" fmla="*/ 15406 h 606651"/>
                <a:gd name="connsiteX36" fmla="*/ 124973 w 583435"/>
                <a:gd name="connsiteY36" fmla="*/ 0 h 606651"/>
                <a:gd name="connsiteX37" fmla="*/ 583435 w 583435"/>
                <a:gd name="connsiteY37" fmla="*/ 0 h 606651"/>
                <a:gd name="connsiteX38" fmla="*/ 583435 w 583435"/>
                <a:gd name="connsiteY38" fmla="*/ 457822 h 606651"/>
                <a:gd name="connsiteX39" fmla="*/ 458462 w 583435"/>
                <a:gd name="connsiteY39" fmla="*/ 457822 h 606651"/>
                <a:gd name="connsiteX40" fmla="*/ 458462 w 583435"/>
                <a:gd name="connsiteY40" fmla="*/ 480883 h 606651"/>
                <a:gd name="connsiteX41" fmla="*/ 458462 w 583435"/>
                <a:gd name="connsiteY41" fmla="*/ 606651 h 606651"/>
                <a:gd name="connsiteX42" fmla="*/ 0 w 583435"/>
                <a:gd name="connsiteY42" fmla="*/ 606651 h 606651"/>
                <a:gd name="connsiteX43" fmla="*/ 0 w 583435"/>
                <a:gd name="connsiteY43" fmla="*/ 148829 h 606651"/>
                <a:gd name="connsiteX44" fmla="*/ 101880 w 583435"/>
                <a:gd name="connsiteY44" fmla="*/ 148829 h 606651"/>
                <a:gd name="connsiteX45" fmla="*/ 124973 w 583435"/>
                <a:gd name="connsiteY45" fmla="*/ 148829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3435" h="606651">
                  <a:moveTo>
                    <a:pt x="46264" y="195065"/>
                  </a:moveTo>
                  <a:lnTo>
                    <a:pt x="46264" y="560339"/>
                  </a:lnTo>
                  <a:lnTo>
                    <a:pt x="412058" y="560339"/>
                  </a:lnTo>
                  <a:lnTo>
                    <a:pt x="412058" y="480889"/>
                  </a:lnTo>
                  <a:lnTo>
                    <a:pt x="412058" y="450078"/>
                  </a:lnTo>
                  <a:lnTo>
                    <a:pt x="412058" y="195065"/>
                  </a:lnTo>
                  <a:lnTo>
                    <a:pt x="132716" y="195065"/>
                  </a:lnTo>
                  <a:lnTo>
                    <a:pt x="101861" y="195065"/>
                  </a:lnTo>
                  <a:close/>
                  <a:moveTo>
                    <a:pt x="30837" y="179660"/>
                  </a:moveTo>
                  <a:lnTo>
                    <a:pt x="117288" y="179660"/>
                  </a:lnTo>
                  <a:lnTo>
                    <a:pt x="427485" y="179660"/>
                  </a:lnTo>
                  <a:lnTo>
                    <a:pt x="427485" y="465484"/>
                  </a:lnTo>
                  <a:lnTo>
                    <a:pt x="427485" y="575744"/>
                  </a:lnTo>
                  <a:lnTo>
                    <a:pt x="30837" y="575744"/>
                  </a:lnTo>
                  <a:close/>
                  <a:moveTo>
                    <a:pt x="15428" y="164235"/>
                  </a:moveTo>
                  <a:lnTo>
                    <a:pt x="15428" y="591245"/>
                  </a:lnTo>
                  <a:lnTo>
                    <a:pt x="442937" y="591245"/>
                  </a:lnTo>
                  <a:lnTo>
                    <a:pt x="442937" y="465477"/>
                  </a:lnTo>
                  <a:lnTo>
                    <a:pt x="442937" y="164235"/>
                  </a:lnTo>
                  <a:lnTo>
                    <a:pt x="117308" y="164235"/>
                  </a:lnTo>
                  <a:close/>
                  <a:moveTo>
                    <a:pt x="171353" y="46218"/>
                  </a:moveTo>
                  <a:lnTo>
                    <a:pt x="171353" y="148829"/>
                  </a:lnTo>
                  <a:lnTo>
                    <a:pt x="458462" y="148829"/>
                  </a:lnTo>
                  <a:lnTo>
                    <a:pt x="458462" y="411507"/>
                  </a:lnTo>
                  <a:lnTo>
                    <a:pt x="537152" y="411507"/>
                  </a:lnTo>
                  <a:lnTo>
                    <a:pt x="537152" y="46218"/>
                  </a:lnTo>
                  <a:close/>
                  <a:moveTo>
                    <a:pt x="140401" y="15406"/>
                  </a:moveTo>
                  <a:lnTo>
                    <a:pt x="140401" y="141077"/>
                  </a:lnTo>
                  <a:lnTo>
                    <a:pt x="155828" y="141077"/>
                  </a:lnTo>
                  <a:lnTo>
                    <a:pt x="155828" y="30812"/>
                  </a:lnTo>
                  <a:lnTo>
                    <a:pt x="552580" y="30812"/>
                  </a:lnTo>
                  <a:lnTo>
                    <a:pt x="552580" y="426913"/>
                  </a:lnTo>
                  <a:lnTo>
                    <a:pt x="466127" y="426913"/>
                  </a:lnTo>
                  <a:lnTo>
                    <a:pt x="466127" y="442416"/>
                  </a:lnTo>
                  <a:lnTo>
                    <a:pt x="568007" y="442416"/>
                  </a:lnTo>
                  <a:lnTo>
                    <a:pt x="568007" y="15406"/>
                  </a:lnTo>
                  <a:close/>
                  <a:moveTo>
                    <a:pt x="124973" y="0"/>
                  </a:moveTo>
                  <a:lnTo>
                    <a:pt x="583435" y="0"/>
                  </a:lnTo>
                  <a:lnTo>
                    <a:pt x="583435" y="457822"/>
                  </a:lnTo>
                  <a:lnTo>
                    <a:pt x="458462" y="457822"/>
                  </a:lnTo>
                  <a:lnTo>
                    <a:pt x="458462" y="480883"/>
                  </a:lnTo>
                  <a:lnTo>
                    <a:pt x="458462" y="606651"/>
                  </a:lnTo>
                  <a:lnTo>
                    <a:pt x="0" y="606651"/>
                  </a:lnTo>
                  <a:lnTo>
                    <a:pt x="0" y="148829"/>
                  </a:lnTo>
                  <a:lnTo>
                    <a:pt x="101880" y="148829"/>
                  </a:lnTo>
                  <a:lnTo>
                    <a:pt x="124973" y="1488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16751" y="339649"/>
              <a:ext cx="7999918" cy="655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endParaRPr lang="en-US" altLang="zh-CN" sz="1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6" name="矩形: 圆角 25"/>
          <p:cNvSpPr/>
          <p:nvPr/>
        </p:nvSpPr>
        <p:spPr>
          <a:xfrm>
            <a:off x="995592" y="656309"/>
            <a:ext cx="7152815" cy="38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Loss Function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867523" y="66676"/>
            <a:ext cx="4737777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18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损失函数</a:t>
            </a:r>
          </a:p>
        </p:txBody>
      </p:sp>
      <p:sp>
        <p:nvSpPr>
          <p:cNvPr id="6" name="DRAWINGSTR_UNKNOWNSHAPENAME 5"/>
          <p:cNvSpPr/>
          <p:nvPr/>
        </p:nvSpPr>
        <p:spPr>
          <a:xfrm>
            <a:off x="0" y="0"/>
            <a:ext cx="127000" cy="127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BCF107F-E67C-A040-54DC-AA1C3F7337DA}"/>
              </a:ext>
            </a:extLst>
          </p:cNvPr>
          <p:cNvSpPr/>
          <p:nvPr/>
        </p:nvSpPr>
        <p:spPr>
          <a:xfrm>
            <a:off x="995590" y="1595746"/>
            <a:ext cx="7152815" cy="38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Loss for text reconstruction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88B55D6-C12C-3427-02CF-80FB4D9029AB}"/>
              </a:ext>
            </a:extLst>
          </p:cNvPr>
          <p:cNvSpPr/>
          <p:nvPr/>
        </p:nvSpPr>
        <p:spPr>
          <a:xfrm>
            <a:off x="995589" y="3755189"/>
            <a:ext cx="7152815" cy="38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Loss for referring segmentation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9DD435A-281D-8130-B279-16FB9A1BC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750" y="2599957"/>
            <a:ext cx="2891721" cy="1082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1433" y="2123092"/>
            <a:ext cx="1560364" cy="203902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实验结果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3600" b="1" dirty="0">
              <a:solidFill>
                <a:schemeClr val="bg1"/>
              </a:solidFill>
            </a:endParaRPr>
          </a:p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5">
    <a:dk1>
      <a:sysClr val="windowText" lastClr="000000"/>
    </a:dk1>
    <a:lt1>
      <a:sysClr val="window" lastClr="FFFFFF"/>
    </a:lt1>
    <a:dk2>
      <a:srgbClr val="3F3F3F"/>
    </a:dk2>
    <a:lt2>
      <a:srgbClr val="E3DED1"/>
    </a:lt2>
    <a:accent1>
      <a:srgbClr val="071F65"/>
    </a:accent1>
    <a:accent2>
      <a:srgbClr val="7F7F7F"/>
    </a:accent2>
    <a:accent3>
      <a:srgbClr val="414456"/>
    </a:accent3>
    <a:accent4>
      <a:srgbClr val="444455"/>
    </a:accent4>
    <a:accent5>
      <a:srgbClr val="444455"/>
    </a:accent5>
    <a:accent6>
      <a:srgbClr val="7F7F7F"/>
    </a:accent6>
    <a:hlink>
      <a:srgbClr val="002060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355</Words>
  <Application>Microsoft Office PowerPoint</Application>
  <PresentationFormat>全屏显示(16:9)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-apple-system</vt:lpstr>
      <vt:lpstr>等线</vt:lpstr>
      <vt:lpstr>微软雅黑</vt:lpstr>
      <vt:lpstr>幼圆</vt:lpstr>
      <vt:lpstr>Arial</vt:lpstr>
      <vt:lpstr>Arial Black</vt:lpstr>
      <vt:lpstr>Calibri</vt:lpstr>
      <vt:lpstr>Impact</vt:lpstr>
      <vt:lpstr>Times New Roman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号百公司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Titan</dc:creator>
  <cp:lastModifiedBy>yihan SHE</cp:lastModifiedBy>
  <cp:revision>468</cp:revision>
  <dcterms:created xsi:type="dcterms:W3CDTF">1900-01-01T00:00:00Z</dcterms:created>
  <dcterms:modified xsi:type="dcterms:W3CDTF">2023-09-14T11:59:54Z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2052-11.34.2</vt:lpwstr>
  </property>
  <property fmtid="{D5CDD505-2E9C-101B-9397-08002B2CF9AE}" pid="4" name="ICV">
    <vt:lpwstr>31C9E4AF0003889869C0FE640386C249_32</vt:lpwstr>
  </property>
</Properties>
</file>