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91" r:id="rId5"/>
    <p:sldId id="261" r:id="rId6"/>
    <p:sldId id="259" r:id="rId7"/>
    <p:sldId id="292" r:id="rId8"/>
    <p:sldId id="293" r:id="rId9"/>
    <p:sldId id="294" r:id="rId10"/>
    <p:sldId id="296" r:id="rId11"/>
    <p:sldId id="295" r:id="rId12"/>
    <p:sldId id="297" r:id="rId13"/>
    <p:sldId id="298" r:id="rId14"/>
    <p:sldId id="299" r:id="rId15"/>
    <p:sldId id="303" r:id="rId16"/>
    <p:sldId id="304" r:id="rId17"/>
    <p:sldId id="306" r:id="rId18"/>
    <p:sldId id="307" r:id="rId19"/>
    <p:sldId id="305" r:id="rId20"/>
    <p:sldId id="313" r:id="rId21"/>
    <p:sldId id="314" r:id="rId22"/>
    <p:sldId id="315" r:id="rId23"/>
    <p:sldId id="316" r:id="rId24"/>
    <p:sldId id="317" r:id="rId25"/>
    <p:sldId id="318" r:id="rId26"/>
    <p:sldId id="308" r:id="rId27"/>
    <p:sldId id="319" r:id="rId28"/>
    <p:sldId id="262" r:id="rId29"/>
    <p:sldId id="302" r:id="rId30"/>
    <p:sldId id="310" r:id="rId31"/>
    <p:sldId id="311" r:id="rId32"/>
    <p:sldId id="312" r:id="rId33"/>
    <p:sldId id="309" r:id="rId34"/>
  </p:sldIdLst>
  <p:sldSz cx="9144000" cy="5143500" type="screen16x9"/>
  <p:notesSz cx="6858000" cy="9144000"/>
  <p:embeddedFontLst>
    <p:embeddedFont>
      <p:font typeface="Quantico" panose="020B0604020202020204" charset="0"/>
      <p:regular r:id="rId36"/>
      <p:bold r:id="rId37"/>
      <p:italic r:id="rId38"/>
      <p:boldItalic r:id="rId39"/>
    </p:embeddedFont>
    <p:embeddedFont>
      <p:font typeface="Source Code Pro" panose="020B0604020202020204" charset="0"/>
      <p:regular r:id="rId40"/>
      <p:bold r:id="rId41"/>
      <p:italic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3B4199-99F5-416B-B6CA-0E3155662226}">
  <a:tblStyle styleId="{8E3B4199-99F5-416B-B6CA-0E31556622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7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431c309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431c309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c431c309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c431c309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پایتون مقدماتی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موسسه آموزشی آپادانا</a:t>
            </a:r>
            <a:endParaRPr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Beginners python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دستورات پایه ای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53814"/>
            <a:ext cx="7704000" cy="2581200"/>
          </a:xfrm>
        </p:spPr>
        <p:txBody>
          <a:bodyPr/>
          <a:lstStyle/>
          <a:p>
            <a:pPr algn="r" rtl="1"/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حذف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پوشه </a:t>
            </a:r>
          </a:p>
          <a:p>
            <a:pPr marL="152400" indent="0" algn="r" rtl="1">
              <a:buNone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این دستور پوشه مشخص‌شده رو حذف می‌کنه. اگر پوشه خالی نباشه، اول باید فایل‌هاش رو حذف کنید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84" y="2739208"/>
            <a:ext cx="6529921" cy="17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1" dirty="0">
                <a:latin typeface="Calibri" panose="020F0502020204030204" pitchFamily="34" charset="0"/>
                <a:cs typeface="Calibri" panose="020F0502020204030204" pitchFamily="34" charset="0"/>
              </a:rPr>
              <a:t>دستورات مرتبط با پایتون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r" rtl="1">
              <a:buNone/>
            </a:pPr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بررسی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نصب پایتون </a:t>
            </a:r>
          </a:p>
          <a:p>
            <a:pPr marL="152400" indent="0" algn="r" rtl="1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583"/>
            <a:ext cx="680709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8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1" dirty="0">
                <a:latin typeface="Calibri" panose="020F0502020204030204" pitchFamily="34" charset="0"/>
                <a:cs typeface="Calibri" panose="020F0502020204030204" pitchFamily="34" charset="0"/>
              </a:rPr>
              <a:t>دستورات مرتبط با پایتون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اجرای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فایل پایتون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23" y="2469650"/>
            <a:ext cx="6692954" cy="17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1" dirty="0">
                <a:latin typeface="Calibri" panose="020F0502020204030204" pitchFamily="34" charset="0"/>
                <a:cs typeface="Calibri" panose="020F0502020204030204" pitchFamily="34" charset="0"/>
              </a:rPr>
              <a:t>دستورات مرتبط با پایتون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r" rtl="1">
              <a:buNone/>
            </a:pPr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بررسی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نصب پایتون </a:t>
            </a:r>
          </a:p>
          <a:p>
            <a:pPr marL="152400" indent="0" algn="r" rtl="1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616583"/>
            <a:ext cx="680709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600" b="1" dirty="0">
                <a:latin typeface="Calibri" panose="020F0502020204030204" pitchFamily="34" charset="0"/>
                <a:cs typeface="Calibri" panose="020F0502020204030204" pitchFamily="34" charset="0"/>
              </a:rPr>
              <a:t>دستورات مرتبط با پایتون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خروج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از محیط تعاملی پایتون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5" y="2559490"/>
            <a:ext cx="6566830" cy="17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 (Built-in) Data 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1966749"/>
            <a:ext cx="74771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5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13680"/>
            <a:ext cx="7704000" cy="99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945931"/>
            <a:ext cx="5962650" cy="35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619250"/>
            <a:ext cx="7296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276350"/>
            <a:ext cx="72961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379318"/>
            <a:ext cx="56197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9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4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پایتون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r" rtl="1">
              <a:lnSpc>
                <a:spcPct val="150000"/>
              </a:lnSpc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fa-IR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یک </a:t>
            </a:r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زبان برنامه‌نویسی سطح بالا، تفسیری و عمومی است که برای اولین بار در سال 1991 توسط گویدو فان روسوم 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Guido van Rossum) </a:t>
            </a:r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توسعه داده شد. پایتون به دلیل طراحی ساده و خوانا، محبوبیت زیادی در میان توسعه‌دهندگان نرم‌افزار پیدا کرده است. این زبان با هدف افزایش بهره‌وری توسعه‌دهنده و کاهش هزینه‌های نگهداری کد طراحی شده است.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18783"/>
            <a:ext cx="7704000" cy="99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088313"/>
            <a:ext cx="44386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352385"/>
            <a:ext cx="47720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543050"/>
            <a:ext cx="76104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97762"/>
            <a:ext cx="7704000" cy="99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94" y="1056758"/>
            <a:ext cx="4885011" cy="34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Membership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22" y="1758019"/>
            <a:ext cx="5963155" cy="16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 Operators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761" y="1826172"/>
            <a:ext cx="5462478" cy="179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6231"/>
            <a:ext cx="7704000" cy="996600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operations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61" y="1037800"/>
            <a:ext cx="6991678" cy="35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and else statements</a:t>
            </a:r>
            <a:endParaRPr lang="en-US" sz="48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/>
              <a:t>If a &gt; b 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print(“a is bigger than b”)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err="1" smtClean="0"/>
              <a:t>Elif</a:t>
            </a:r>
            <a:r>
              <a:rPr lang="en-US" sz="1600" dirty="0" smtClean="0"/>
              <a:t> b &gt; a: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print(“b is bigger”)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 smtClean="0"/>
              <a:t>Else: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 </a:t>
            </a:r>
            <a:r>
              <a:rPr lang="en-US" sz="1600" dirty="0" smtClean="0"/>
              <a:t>   print(“a is equal to b”)</a:t>
            </a:r>
          </a:p>
        </p:txBody>
      </p:sp>
    </p:spTree>
    <p:extLst>
      <p:ext uri="{BB962C8B-B14F-4D97-AF65-F5344CB8AC3E}">
        <p14:creationId xmlns:p14="http://schemas.microsoft.com/office/powerpoint/2010/main" val="934563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 Chart</a:t>
            </a: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31476" y="1315196"/>
            <a:ext cx="51396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هر </a:t>
            </a:r>
            <a:r>
              <a:rPr lang="fa-I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فلوچارت از چند نماد تشکیل شده که هر کدوم یه معنی خاصی دارن</a:t>
            </a:r>
            <a:r>
              <a:rPr lang="fa-I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fa-IR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algn="r" rtl="1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Start/End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بیضی </a:t>
            </a:r>
            <a:r>
              <a:rPr lang="fa-I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شروع و پایان برنامه.</a:t>
            </a:r>
          </a:p>
          <a:p>
            <a:pPr marL="457200" lvl="1" algn="r" rtl="1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مستطیل </a:t>
            </a:r>
            <a:r>
              <a:rPr lang="fa-I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a-IR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پردازش‌ها</a:t>
            </a:r>
            <a:r>
              <a:rPr lang="en-US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متوازی‌الاضلاع </a:t>
            </a:r>
            <a:r>
              <a:rPr lang="fa-I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ورودی و خروجی.</a:t>
            </a:r>
          </a:p>
          <a:p>
            <a:pPr marL="457200" lvl="1" algn="r" rtl="1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لوزی </a:t>
            </a:r>
            <a:r>
              <a:rPr lang="fa-I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تصمیم‌گیری (مثل شرط‌ها).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4" y="1241624"/>
            <a:ext cx="2584722" cy="3563492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Debugging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4174" y="1452017"/>
            <a:ext cx="7295652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ar-S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اشتباهات نحوی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(Syntax Errors)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marR="0" lvl="1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وقتی قوانین زبان پایتون رو رعایت نکنید. مثلاً فراموش کردن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ar-SA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در انتهای دستور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اشتباهات منطقی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(Logical Errors)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marR="0" lvl="1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کد اجرا می‌شه ولی خروجی اشتباهه. مثلاً جمع دو عدد رو به جای ضرب حساب کنید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." 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ar-S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اشتباهات زمان اجرا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(Runtime Errors)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marR="0" lvl="1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kumimoji="0" lang="ar-S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کد اجرا می‌شه ولی توی اجرا خطایی پیش میاد. مثلاً تقسیم یه عدد به صفر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." 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7"/>
          <p:cNvGrpSpPr/>
          <p:nvPr/>
        </p:nvGrpSpPr>
        <p:grpSpPr>
          <a:xfrm>
            <a:off x="1544926" y="2841453"/>
            <a:ext cx="2193000" cy="616667"/>
            <a:chOff x="1073588" y="2944793"/>
            <a:chExt cx="2193000" cy="616667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944793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fa-IR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ویژگی‌های اصلی پایتون:</a:t>
              </a:r>
              <a:endParaRPr sz="2400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1184573" y="257465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487940" y="1305319"/>
            <a:ext cx="3671588" cy="457213"/>
            <a:chOff x="3984263" y="1469163"/>
            <a:chExt cx="3671588" cy="457213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سادگی و خوانایی بسیار بالا</a:t>
              </a:r>
              <a:endParaRPr sz="2000" dirty="0">
                <a:solidFill>
                  <a:schemeClr val="tx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r">
                <a:buClr>
                  <a:schemeClr val="dk1"/>
                </a:buClr>
                <a:buSzPts val="1200"/>
              </a:pPr>
              <a:endParaRPr sz="800" dirty="0">
                <a:solidFill>
                  <a:schemeClr val="tx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571772" y="2145113"/>
            <a:ext cx="3084078" cy="554354"/>
            <a:chOff x="4571772" y="2145113"/>
            <a:chExt cx="3084078" cy="554354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571772" y="214511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چند منظوره بودن</a:t>
              </a:r>
              <a:endParaRPr sz="2000" dirty="0">
                <a:solidFill>
                  <a:schemeClr val="tx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4539056" y="2865440"/>
            <a:ext cx="3671588" cy="457204"/>
            <a:chOff x="3984263" y="3015354"/>
            <a:chExt cx="3671588" cy="457204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3984263" y="3015354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کتابخانه‌های گسترده</a:t>
              </a:r>
              <a:endParaRPr sz="2000" dirty="0">
                <a:solidFill>
                  <a:schemeClr val="tx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37850" y="30153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4571772" y="3657383"/>
            <a:ext cx="3671588" cy="457200"/>
            <a:chOff x="3984263" y="3788450"/>
            <a:chExt cx="3671588" cy="457200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3984263" y="37884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مدیریت حافظه </a:t>
              </a:r>
              <a:r>
                <a:rPr lang="fa-IR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خودکار</a:t>
              </a:r>
              <a:endParaRPr lang="fa-I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>
            <a:stCxn id="110" idx="3"/>
          </p:cNvCxnSpPr>
          <p:nvPr/>
        </p:nvCxnSpPr>
        <p:spPr>
          <a:xfrm flipV="1">
            <a:off x="3737926" y="1594423"/>
            <a:ext cx="717675" cy="14756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stCxn id="110" idx="3"/>
          </p:cNvCxnSpPr>
          <p:nvPr/>
        </p:nvCxnSpPr>
        <p:spPr>
          <a:xfrm>
            <a:off x="3737926" y="3070053"/>
            <a:ext cx="717675" cy="8436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stCxn id="110" idx="3"/>
          </p:cNvCxnSpPr>
          <p:nvPr/>
        </p:nvCxnSpPr>
        <p:spPr>
          <a:xfrm flipV="1">
            <a:off x="3737926" y="2367518"/>
            <a:ext cx="717675" cy="7025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stCxn id="110" idx="3"/>
          </p:cNvCxnSpPr>
          <p:nvPr/>
        </p:nvCxnSpPr>
        <p:spPr>
          <a:xfrm>
            <a:off x="3737926" y="3070053"/>
            <a:ext cx="717675" cy="705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59230" y="2868630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900734" y="2204222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85841" y="3711521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906040" y="1415236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6231"/>
            <a:ext cx="7704000" cy="99660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701198"/>
            <a:ext cx="7524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6231"/>
            <a:ext cx="7704000" cy="99660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85" y="1557121"/>
            <a:ext cx="6488029" cy="202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6231"/>
            <a:ext cx="7704000" cy="99660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45" y="1439917"/>
            <a:ext cx="5033279" cy="2266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37" y="2049188"/>
            <a:ext cx="3248025" cy="1047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2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66231"/>
            <a:ext cx="7704000" cy="996600"/>
          </a:xfrm>
        </p:spPr>
        <p:txBody>
          <a:bodyPr/>
          <a:lstStyle/>
          <a:p>
            <a:pPr algn="ctr"/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3600" b="1" dirty="0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600" b="1" dirty="0" err="1" smtClean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fa-IR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1345133"/>
            <a:ext cx="729615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2320063"/>
            <a:ext cx="7296150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066393"/>
            <a:ext cx="729615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812723"/>
            <a:ext cx="7296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1480267" y="2904422"/>
            <a:ext cx="219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a-I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کاربردهای پایتون:</a:t>
            </a:r>
          </a:p>
          <a:p>
            <a:pPr lvl="0" algn="ctr"/>
            <a:endParaRPr sz="2400" dirty="0">
              <a:solidFill>
                <a:schemeClr val="tx1"/>
              </a:solidFill>
              <a:latin typeface="Calibri" panose="020F0502020204030204" pitchFamily="34" charset="0"/>
              <a:ea typeface="Quantico"/>
              <a:cs typeface="Calibri" panose="020F0502020204030204" pitchFamily="34" charset="0"/>
              <a:sym typeface="Quantic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156473" y="2558932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3" name="Google Shape;113;p17"/>
          <p:cNvGrpSpPr/>
          <p:nvPr/>
        </p:nvGrpSpPr>
        <p:grpSpPr>
          <a:xfrm>
            <a:off x="4615043" y="1076212"/>
            <a:ext cx="3671588" cy="457213"/>
            <a:chOff x="3984263" y="1469163"/>
            <a:chExt cx="3671588" cy="457213"/>
          </a:xfrm>
        </p:grpSpPr>
        <p:sp>
          <p:nvSpPr>
            <p:cNvPr id="114" name="Google Shape;114;p17"/>
            <p:cNvSpPr txBox="1"/>
            <p:nvPr/>
          </p:nvSpPr>
          <p:spPr>
            <a:xfrm>
              <a:off x="3984263" y="1469163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علم داده و یادگیری </a:t>
              </a:r>
              <a:r>
                <a:rPr lang="fa-IR" sz="18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ماشین </a:t>
              </a:r>
              <a:endParaRPr lang="fa-I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5537850" y="1469175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r">
                <a:buClr>
                  <a:schemeClr val="dk1"/>
                </a:buClr>
                <a:buSzPts val="1200"/>
              </a:pPr>
              <a:endParaRPr sz="800" dirty="0">
                <a:solidFill>
                  <a:schemeClr val="tx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602813" y="1887209"/>
            <a:ext cx="3053037" cy="553480"/>
            <a:chOff x="4602813" y="2145987"/>
            <a:chExt cx="3053037" cy="55348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4602813" y="2145987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توسعه </a:t>
              </a:r>
              <a:r>
                <a:rPr lang="fa-IR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وب </a:t>
              </a:r>
              <a:endParaRPr lang="fa-I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537850" y="2242267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4615043" y="2611089"/>
            <a:ext cx="3475645" cy="737810"/>
            <a:chOff x="4180205" y="2734748"/>
            <a:chExt cx="3475645" cy="737810"/>
          </a:xfrm>
        </p:grpSpPr>
        <p:sp>
          <p:nvSpPr>
            <p:cNvPr id="120" name="Google Shape;120;p17"/>
            <p:cNvSpPr txBox="1"/>
            <p:nvPr/>
          </p:nvSpPr>
          <p:spPr>
            <a:xfrm>
              <a:off x="4180205" y="273474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اتوماسیون و </a:t>
              </a:r>
              <a:r>
                <a:rPr lang="fa-IR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اسکریپت‌نویسی</a:t>
              </a:r>
              <a:endParaRPr lang="fa-I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5537850" y="3015358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4681774" y="3400909"/>
            <a:ext cx="3277236" cy="760152"/>
            <a:chOff x="4070644" y="3485498"/>
            <a:chExt cx="3585206" cy="760152"/>
          </a:xfrm>
        </p:grpSpPr>
        <p:sp>
          <p:nvSpPr>
            <p:cNvPr id="123" name="Google Shape;123;p17"/>
            <p:cNvSpPr txBox="1"/>
            <p:nvPr/>
          </p:nvSpPr>
          <p:spPr>
            <a:xfrm>
              <a:off x="4070644" y="3485498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شبکه و </a:t>
              </a:r>
              <a:r>
                <a:rPr lang="fa-IR" sz="2000" b="1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امنیت</a:t>
              </a:r>
              <a:endParaRPr lang="fa-IR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5537850" y="3788450"/>
              <a:ext cx="211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5240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</a:pP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125" name="Google Shape;125;p17"/>
          <p:cNvCxnSpPr/>
          <p:nvPr/>
        </p:nvCxnSpPr>
        <p:spPr>
          <a:xfrm flipV="1">
            <a:off x="3709826" y="1324973"/>
            <a:ext cx="717675" cy="14756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3709826" y="2800603"/>
            <a:ext cx="717675" cy="8436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 flipV="1">
            <a:off x="3709826" y="2098068"/>
            <a:ext cx="717675" cy="7025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3709826" y="2800603"/>
            <a:ext cx="717675" cy="705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60242" y="2661987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916970" y="1943042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67370" y="3455629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909985" y="1249540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42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/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میانگین حقوق برنامه نویس پایتون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0" name="Google Shape;280;p20"/>
          <p:cNvGrpSpPr/>
          <p:nvPr/>
        </p:nvGrpSpPr>
        <p:grpSpPr>
          <a:xfrm>
            <a:off x="2714161" y="2116145"/>
            <a:ext cx="3715678" cy="1979858"/>
            <a:chOff x="233350" y="949250"/>
            <a:chExt cx="7137300" cy="3802300"/>
          </a:xfrm>
        </p:grpSpPr>
        <p:sp>
          <p:nvSpPr>
            <p:cNvPr id="281" name="Google Shape;281;p2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699489" y="1671001"/>
            <a:ext cx="1771556" cy="1060680"/>
            <a:chOff x="5751015" y="1425671"/>
            <a:chExt cx="2679710" cy="1060680"/>
          </a:xfrm>
        </p:grpSpPr>
        <p:sp>
          <p:nvSpPr>
            <p:cNvPr id="333" name="Google Shape;333;p20"/>
            <p:cNvSpPr txBox="1"/>
            <p:nvPr/>
          </p:nvSpPr>
          <p:spPr>
            <a:xfrm>
              <a:off x="5751015" y="1425671"/>
              <a:ext cx="2658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120,420 $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34" name="Google Shape;334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800" dirty="0" smtClean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کانادا</a:t>
              </a:r>
              <a:endParaRPr sz="18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335" name="Google Shape;335;p20"/>
          <p:cNvGrpSpPr/>
          <p:nvPr/>
        </p:nvGrpSpPr>
        <p:grpSpPr>
          <a:xfrm>
            <a:off x="713445" y="3504509"/>
            <a:ext cx="1757605" cy="933775"/>
            <a:chOff x="5772125" y="1552576"/>
            <a:chExt cx="2658607" cy="933775"/>
          </a:xfrm>
        </p:grpSpPr>
        <p:sp>
          <p:nvSpPr>
            <p:cNvPr id="336" name="Google Shape;336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125,109 $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 dirty="0" smtClean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آمریکا</a:t>
              </a:r>
              <a:endParaRPr sz="20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338" name="Google Shape;338;p20"/>
          <p:cNvGrpSpPr/>
          <p:nvPr/>
        </p:nvGrpSpPr>
        <p:grpSpPr>
          <a:xfrm>
            <a:off x="6674087" y="1797906"/>
            <a:ext cx="1757605" cy="933775"/>
            <a:chOff x="5772125" y="1552576"/>
            <a:chExt cx="2658607" cy="933775"/>
          </a:xfrm>
        </p:grpSpPr>
        <p:sp>
          <p:nvSpPr>
            <p:cNvPr id="339" name="Google Shape;339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55,000 €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 dirty="0" smtClean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آلمان</a:t>
              </a:r>
              <a:endParaRPr sz="20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6674087" y="3504509"/>
            <a:ext cx="1757605" cy="933775"/>
            <a:chOff x="5772125" y="1552576"/>
            <a:chExt cx="2658607" cy="933775"/>
          </a:xfrm>
        </p:grpSpPr>
        <p:sp>
          <p:nvSpPr>
            <p:cNvPr id="342" name="Google Shape;342;p20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40-50 </a:t>
              </a:r>
              <a:r>
                <a:rPr lang="en-US" sz="2200" dirty="0" smtClean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 m 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5772125" y="1937651"/>
              <a:ext cx="26586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dirty="0" smtClean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ایران</a:t>
              </a:r>
              <a:endParaRPr sz="24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sp>
        <p:nvSpPr>
          <p:cNvPr id="344" name="Google Shape;344;p20"/>
          <p:cNvSpPr/>
          <p:nvPr/>
        </p:nvSpPr>
        <p:spPr>
          <a:xfrm>
            <a:off x="3135638" y="2448943"/>
            <a:ext cx="162300" cy="16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3054488" y="2708785"/>
            <a:ext cx="162300" cy="1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4423686" y="2444084"/>
            <a:ext cx="162300" cy="16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4880416" y="2789528"/>
            <a:ext cx="162300" cy="1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0"/>
          <p:cNvCxnSpPr>
            <a:endCxn id="344" idx="1"/>
          </p:cNvCxnSpPr>
          <p:nvPr/>
        </p:nvCxnSpPr>
        <p:spPr>
          <a:xfrm>
            <a:off x="2417138" y="1849693"/>
            <a:ext cx="718500" cy="680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0"/>
          <p:cNvCxnSpPr>
            <a:stCxn id="336" idx="3"/>
            <a:endCxn id="345" idx="1"/>
          </p:cNvCxnSpPr>
          <p:nvPr/>
        </p:nvCxnSpPr>
        <p:spPr>
          <a:xfrm flipV="1">
            <a:off x="2471050" y="2789935"/>
            <a:ext cx="583438" cy="9431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0"/>
          <p:cNvCxnSpPr>
            <a:stCxn id="346" idx="3"/>
            <a:endCxn id="339" idx="1"/>
          </p:cNvCxnSpPr>
          <p:nvPr/>
        </p:nvCxnSpPr>
        <p:spPr>
          <a:xfrm flipV="1">
            <a:off x="4585986" y="2026506"/>
            <a:ext cx="2088106" cy="4987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0"/>
          <p:cNvCxnSpPr>
            <a:stCxn id="347" idx="3"/>
            <a:endCxn id="342" idx="1"/>
          </p:cNvCxnSpPr>
          <p:nvPr/>
        </p:nvCxnSpPr>
        <p:spPr>
          <a:xfrm>
            <a:off x="5042716" y="2870678"/>
            <a:ext cx="1631376" cy="8624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5127960" y="1686500"/>
            <a:ext cx="662100" cy="230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713400" y="1592288"/>
            <a:ext cx="3113229" cy="842275"/>
            <a:chOff x="5772125" y="1552576"/>
            <a:chExt cx="2658607" cy="842275"/>
          </a:xfrm>
        </p:grpSpPr>
        <p:sp>
          <p:nvSpPr>
            <p:cNvPr id="180" name="Google Shape;180;p18"/>
            <p:cNvSpPr txBox="1"/>
            <p:nvPr/>
          </p:nvSpPr>
          <p:spPr>
            <a:xfrm>
              <a:off x="5772132" y="1552576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Quantico"/>
                  <a:cs typeface="Calibri" panose="020F0502020204030204" pitchFamily="34" charset="0"/>
                  <a:sym typeface="Quantico"/>
                </a:rPr>
                <a:t>نصب </a:t>
              </a:r>
              <a:r>
                <a:rPr lang="en-US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Quantico"/>
                  <a:cs typeface="Calibri" panose="020F0502020204030204" pitchFamily="34" charset="0"/>
                  <a:sym typeface="Quantico"/>
                </a:rPr>
                <a:t>python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5772125" y="193765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200" dirty="0" smtClean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آخرین ورژن پایتون</a:t>
              </a:r>
              <a:endParaRPr sz="12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182" name="Google Shape;182;p18"/>
          <p:cNvGrpSpPr/>
          <p:nvPr/>
        </p:nvGrpSpPr>
        <p:grpSpPr>
          <a:xfrm>
            <a:off x="713237" y="2600606"/>
            <a:ext cx="3121881" cy="842275"/>
            <a:chOff x="869588" y="2886075"/>
            <a:chExt cx="2199127" cy="842275"/>
          </a:xfrm>
        </p:grpSpPr>
        <p:sp>
          <p:nvSpPr>
            <p:cNvPr id="183" name="Google Shape;183;p18"/>
            <p:cNvSpPr txBox="1"/>
            <p:nvPr/>
          </p:nvSpPr>
          <p:spPr>
            <a:xfrm>
              <a:off x="869588" y="2886075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Quantico"/>
                  <a:cs typeface="Calibri" panose="020F0502020204030204" pitchFamily="34" charset="0"/>
                  <a:sym typeface="Quantico"/>
                </a:rPr>
                <a:t>نصب </a:t>
              </a:r>
              <a:r>
                <a:rPr lang="en-US" sz="2400" b="1" dirty="0" err="1" smtClean="0">
                  <a:solidFill>
                    <a:schemeClr val="dk1"/>
                  </a:solidFill>
                  <a:latin typeface="Calibri" panose="020F0502020204030204" pitchFamily="34" charset="0"/>
                  <a:ea typeface="Quantico"/>
                  <a:cs typeface="Calibri" panose="020F0502020204030204" pitchFamily="34" charset="0"/>
                  <a:sym typeface="Quantico"/>
                </a:rPr>
                <a:t>vscode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875715" y="3271150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 rtl="1"/>
              <a:r>
                <a:rPr lang="fa-I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نصب و تنظیم 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VS Code </a:t>
              </a:r>
              <a:r>
                <a:rPr lang="fa-IR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به عنوان </a:t>
              </a:r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IDE </a:t>
              </a:r>
              <a:r>
                <a:rPr lang="fa-IR" sz="1200" dirty="0" smtClean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اصلی</a:t>
              </a:r>
              <a:endParaRPr sz="1200" dirty="0">
                <a:solidFill>
                  <a:schemeClr val="tx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713400" y="3608925"/>
            <a:ext cx="3113229" cy="842276"/>
            <a:chOff x="5772125" y="3667125"/>
            <a:chExt cx="2658607" cy="842276"/>
          </a:xfrm>
        </p:grpSpPr>
        <p:sp>
          <p:nvSpPr>
            <p:cNvPr id="186" name="Google Shape;186;p18"/>
            <p:cNvSpPr txBox="1"/>
            <p:nvPr/>
          </p:nvSpPr>
          <p:spPr>
            <a:xfrm>
              <a:off x="5772132" y="3667125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400" b="1" dirty="0" smtClean="0">
                  <a:solidFill>
                    <a:schemeClr val="dk1"/>
                  </a:solidFill>
                  <a:latin typeface="Calibri" panose="020F0502020204030204" pitchFamily="34" charset="0"/>
                  <a:ea typeface="Quantico"/>
                  <a:cs typeface="Calibri" panose="020F0502020204030204" pitchFamily="34" charset="0"/>
                  <a:sym typeface="Quantico"/>
                </a:rPr>
                <a:t>نوشتن اولین کد</a:t>
              </a:r>
              <a:endParaRPr sz="2400" b="1" dirty="0">
                <a:solidFill>
                  <a:schemeClr val="dk1"/>
                </a:solidFill>
                <a:latin typeface="Calibri" panose="020F0502020204030204" pitchFamily="34" charset="0"/>
                <a:ea typeface="Quantico"/>
                <a:cs typeface="Calibri" panose="020F0502020204030204" pitchFamily="34" charset="0"/>
                <a:sym typeface="Quantico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5772125" y="4052201"/>
              <a:ext cx="26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r"/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ea typeface="Source Code Pro"/>
                  <a:cs typeface="Calibri" panose="020F0502020204030204" pitchFamily="34" charset="0"/>
                  <a:sym typeface="Source Code Pro"/>
                </a:rPr>
                <a:t>print("Hello, World!") </a:t>
              </a:r>
              <a:endParaRPr sz="1200" dirty="0">
                <a:solidFill>
                  <a:schemeClr val="dk1"/>
                </a:solidFill>
                <a:latin typeface="Calibri" panose="020F0502020204030204" pitchFamily="34" charset="0"/>
                <a:ea typeface="Source Code Pro"/>
                <a:cs typeface="Calibri" panose="020F0502020204030204" pitchFamily="34" charset="0"/>
                <a:sym typeface="Source Code Pro"/>
              </a:endParaRPr>
            </a:p>
          </p:txBody>
        </p:sp>
      </p:grpSp>
      <p:sp>
        <p:nvSpPr>
          <p:cNvPr id="188" name="Google Shape;188;p18"/>
          <p:cNvSpPr/>
          <p:nvPr/>
        </p:nvSpPr>
        <p:spPr>
          <a:xfrm>
            <a:off x="3826431" y="1686488"/>
            <a:ext cx="268800" cy="26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3826431" y="2694807"/>
            <a:ext cx="268800" cy="26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3826431" y="3703125"/>
            <a:ext cx="268800" cy="26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338331" y="1686500"/>
            <a:ext cx="662100" cy="230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548702" y="1686500"/>
            <a:ext cx="662100" cy="230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5127960" y="2616800"/>
            <a:ext cx="662100" cy="137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6338331" y="2159600"/>
            <a:ext cx="662100" cy="1828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7548702" y="3302600"/>
            <a:ext cx="6621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4908089" y="3998975"/>
            <a:ext cx="3522643" cy="457200"/>
            <a:chOff x="4908089" y="4151375"/>
            <a:chExt cx="3522643" cy="457200"/>
          </a:xfrm>
        </p:grpSpPr>
        <p:sp>
          <p:nvSpPr>
            <p:cNvPr id="197" name="Google Shape;197;p18"/>
            <p:cNvSpPr txBox="1"/>
            <p:nvPr/>
          </p:nvSpPr>
          <p:spPr>
            <a:xfrm>
              <a:off x="4908089" y="4151375"/>
              <a:ext cx="1101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{60%</a:t>
              </a:r>
              <a:r>
                <a:rPr lang="en" sz="220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6118461" y="4151375"/>
              <a:ext cx="1101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{80%</a:t>
              </a:r>
              <a:r>
                <a:rPr lang="en" sz="220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7328832" y="4151375"/>
              <a:ext cx="1101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{30%</a:t>
              </a:r>
              <a:r>
                <a:rPr lang="en" sz="220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94" y="1558822"/>
            <a:ext cx="4573554" cy="280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دستورات پایه ای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latin typeface="Calibri" panose="020F0502020204030204" pitchFamily="34" charset="0"/>
                <a:cs typeface="Calibri" panose="020F0502020204030204" pitchFamily="34" charset="0"/>
              </a:rPr>
              <a:t>نمایش مسیر </a:t>
            </a:r>
            <a:r>
              <a:rPr lang="fa-I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فعلی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این دستور مسیر فعلی شما رو نشون می‌ده. اگر بدون پارامتر استفاده بشه، فقط مسیر فعلی رو نمایش می‌ده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19275"/>
            <a:ext cx="7629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دستورات پایه ای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305857"/>
            <a:ext cx="7704000" cy="2581200"/>
          </a:xfrm>
        </p:spPr>
        <p:txBody>
          <a:bodyPr/>
          <a:lstStyle/>
          <a:p>
            <a:pPr algn="r" rtl="1"/>
            <a:r>
              <a:rPr lang="fa-I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تغییر مسیر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این دستور به شما کمک می‌کنه که به مسیر دیگه‌ای بروید. مثلاً اگر می‌خواید به دسکتاپ برید، مسیر رو وارد کنید</a:t>
            </a:r>
            <a:endParaRPr lang="fa-IR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r" rtl="1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32" y="2648607"/>
            <a:ext cx="6687535" cy="17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دستورات پایه ای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99" y="1536100"/>
            <a:ext cx="7704000" cy="2581200"/>
          </a:xfrm>
        </p:spPr>
        <p:txBody>
          <a:bodyPr/>
          <a:lstStyle/>
          <a:p>
            <a:pPr algn="r" rtl="1"/>
            <a:r>
              <a:rPr lang="fa-I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حذف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فایل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این دستور </a:t>
            </a:r>
            <a:r>
              <a:rPr lang="fa-I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فایل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مشخص‌شده رو حذف می‌کنه. 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توجه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: این عمل غیرقابل بازگشت است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88" y="2826700"/>
            <a:ext cx="6616221" cy="16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FFFFFF"/>
    </a:dk1>
    <a:lt1>
      <a:srgbClr val="2D323C"/>
    </a:lt1>
    <a:dk2>
      <a:srgbClr val="242830"/>
    </a:dk2>
    <a:lt2>
      <a:srgbClr val="FFDB5D"/>
    </a:lt2>
    <a:accent1>
      <a:srgbClr val="94EE6B"/>
    </a:accent1>
    <a:accent2>
      <a:srgbClr val="E81981"/>
    </a:accent2>
    <a:accent3>
      <a:srgbClr val="BD64B5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500</Words>
  <Application>Microsoft Office PowerPoint</Application>
  <PresentationFormat>On-screen Show (16:9)</PresentationFormat>
  <Paragraphs>86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Quantico</vt:lpstr>
      <vt:lpstr>Source Code Pro</vt:lpstr>
      <vt:lpstr>Nunito Light</vt:lpstr>
      <vt:lpstr>Calibri</vt:lpstr>
      <vt:lpstr>New Operating System Design Pitch Deck  Infographics by Slidesgo</vt:lpstr>
      <vt:lpstr>پایتون مقدماتی موسسه آموزشی آپادانا</vt:lpstr>
      <vt:lpstr>پایتون</vt:lpstr>
      <vt:lpstr>PowerPoint Presentation</vt:lpstr>
      <vt:lpstr>PowerPoint Presentation</vt:lpstr>
      <vt:lpstr>میانگین حقوق برنامه نویس پایتون</vt:lpstr>
      <vt:lpstr>PowerPoint Presentation</vt:lpstr>
      <vt:lpstr>دستورات پایه ای CMD</vt:lpstr>
      <vt:lpstr>دستورات پایه ای CMD</vt:lpstr>
      <vt:lpstr>دستورات پایه ای CMD</vt:lpstr>
      <vt:lpstr>دستورات پایه ای CMD</vt:lpstr>
      <vt:lpstr>دستورات مرتبط با پایتون</vt:lpstr>
      <vt:lpstr>دستورات مرتبط با پایتون</vt:lpstr>
      <vt:lpstr>دستورات مرتبط با پایتون</vt:lpstr>
      <vt:lpstr>دستورات مرتبط با پایتون</vt:lpstr>
      <vt:lpstr>Primitive (Built-in) Data Types</vt:lpstr>
      <vt:lpstr>Data Types</vt:lpstr>
      <vt:lpstr>PowerPoint Presentation</vt:lpstr>
      <vt:lpstr>PowerPoint Presentation</vt:lpstr>
      <vt:lpstr>Operators</vt:lpstr>
      <vt:lpstr>Arithmetic Operators</vt:lpstr>
      <vt:lpstr>Comparison Operators</vt:lpstr>
      <vt:lpstr>Logical Operators</vt:lpstr>
      <vt:lpstr>Assignment Operators</vt:lpstr>
      <vt:lpstr>Membership Operators</vt:lpstr>
      <vt:lpstr>Identity Operators</vt:lpstr>
      <vt:lpstr>String operations</vt:lpstr>
      <vt:lpstr>If and else statements</vt:lpstr>
      <vt:lpstr>Flow Chart</vt:lpstr>
      <vt:lpstr>&lt;/Debugging</vt:lpstr>
      <vt:lpstr>Git &amp; Github</vt:lpstr>
      <vt:lpstr>Git &amp; Github</vt:lpstr>
      <vt:lpstr>Git &amp; Github</vt:lpstr>
      <vt:lpstr>Git and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پایتون مقدماتی</dc:title>
  <dc:creator>Beatrix</dc:creator>
  <cp:lastModifiedBy>Beatrix</cp:lastModifiedBy>
  <cp:revision>31</cp:revision>
  <dcterms:modified xsi:type="dcterms:W3CDTF">2025-05-06T11:03:30Z</dcterms:modified>
</cp:coreProperties>
</file>