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51622d55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51622d55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Created and presented by Zac Wu</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6864f62e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6864f62e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6864f62e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6864f62e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categorical values to numeric (0 or 1)</a:t>
            </a:r>
            <a:endParaRPr/>
          </a:p>
          <a:p>
            <a:pPr indent="0" lvl="0" marL="0" rtl="0" algn="l">
              <a:spcBef>
                <a:spcPts val="0"/>
              </a:spcBef>
              <a:spcAft>
                <a:spcPts val="0"/>
              </a:spcAft>
              <a:buNone/>
            </a:pPr>
            <a:r>
              <a:rPr lang="en"/>
              <a:t>F</a:t>
            </a:r>
            <a:r>
              <a:rPr lang="en"/>
              <a:t>or example, Knowledge Event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66864f62e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66864f62e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lower_bound = Q1 - 1.5 * IQR</a:t>
            </a:r>
            <a:endParaRPr/>
          </a:p>
          <a:p>
            <a:pPr indent="0" lvl="0" marL="0" rtl="0" algn="l">
              <a:spcBef>
                <a:spcPts val="0"/>
              </a:spcBef>
              <a:spcAft>
                <a:spcPts val="0"/>
              </a:spcAft>
              <a:buClr>
                <a:schemeClr val="dk1"/>
              </a:buClr>
              <a:buSzPts val="1100"/>
              <a:buFont typeface="Arial"/>
              <a:buNone/>
            </a:pPr>
            <a:r>
              <a:rPr lang="en"/>
              <a:t>upper_bound = Q3 + 1.5 * IQR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IQR = Q3 - Q1</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6864f62e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6864f62e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corr_knowledge, p_value_knowledge = pointbiserialr(df['OtherEvents Event'], df['annual_revenue_growth_adj'])</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OLS = Ordinary Least Squares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6864f62e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6864f62e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6864f62e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66864f62e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66864f62e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66864f62e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5430e6bdd_5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5430e6bdd_5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000"/>
              <a:buNone/>
              <a:defRPr sz="4000">
                <a:solidFill>
                  <a:schemeClr val="dk2"/>
                </a:solidFill>
              </a:defRPr>
            </a:lvl1pPr>
            <a:lvl2pPr lvl="1">
              <a:spcBef>
                <a:spcPts val="0"/>
              </a:spcBef>
              <a:spcAft>
                <a:spcPts val="0"/>
              </a:spcAft>
              <a:buClr>
                <a:schemeClr val="dk2"/>
              </a:buClr>
              <a:buSzPts val="4000"/>
              <a:buNone/>
              <a:defRPr sz="4000">
                <a:solidFill>
                  <a:schemeClr val="dk2"/>
                </a:solidFill>
              </a:defRPr>
            </a:lvl2pPr>
            <a:lvl3pPr lvl="2">
              <a:spcBef>
                <a:spcPts val="0"/>
              </a:spcBef>
              <a:spcAft>
                <a:spcPts val="0"/>
              </a:spcAft>
              <a:buClr>
                <a:schemeClr val="dk2"/>
              </a:buClr>
              <a:buSzPts val="4000"/>
              <a:buNone/>
              <a:defRPr sz="4000">
                <a:solidFill>
                  <a:schemeClr val="dk2"/>
                </a:solidFill>
              </a:defRPr>
            </a:lvl3pPr>
            <a:lvl4pPr lvl="3">
              <a:spcBef>
                <a:spcPts val="0"/>
              </a:spcBef>
              <a:spcAft>
                <a:spcPts val="0"/>
              </a:spcAft>
              <a:buClr>
                <a:schemeClr val="dk2"/>
              </a:buClr>
              <a:buSzPts val="4000"/>
              <a:buNone/>
              <a:defRPr sz="4000">
                <a:solidFill>
                  <a:schemeClr val="dk2"/>
                </a:solidFill>
              </a:defRPr>
            </a:lvl4pPr>
            <a:lvl5pPr lvl="4">
              <a:spcBef>
                <a:spcPts val="0"/>
              </a:spcBef>
              <a:spcAft>
                <a:spcPts val="0"/>
              </a:spcAft>
              <a:buClr>
                <a:schemeClr val="dk2"/>
              </a:buClr>
              <a:buSzPts val="4000"/>
              <a:buNone/>
              <a:defRPr sz="4000">
                <a:solidFill>
                  <a:schemeClr val="dk2"/>
                </a:solidFill>
              </a:defRPr>
            </a:lvl5pPr>
            <a:lvl6pPr lvl="5">
              <a:spcBef>
                <a:spcPts val="0"/>
              </a:spcBef>
              <a:spcAft>
                <a:spcPts val="0"/>
              </a:spcAft>
              <a:buClr>
                <a:schemeClr val="dk2"/>
              </a:buClr>
              <a:buSzPts val="4000"/>
              <a:buNone/>
              <a:defRPr sz="4000">
                <a:solidFill>
                  <a:schemeClr val="dk2"/>
                </a:solidFill>
              </a:defRPr>
            </a:lvl6pPr>
            <a:lvl7pPr lvl="6">
              <a:spcBef>
                <a:spcPts val="0"/>
              </a:spcBef>
              <a:spcAft>
                <a:spcPts val="0"/>
              </a:spcAft>
              <a:buClr>
                <a:schemeClr val="dk2"/>
              </a:buClr>
              <a:buSzPts val="4000"/>
              <a:buNone/>
              <a:defRPr sz="4000">
                <a:solidFill>
                  <a:schemeClr val="dk2"/>
                </a:solidFill>
              </a:defRPr>
            </a:lvl7pPr>
            <a:lvl8pPr lvl="7">
              <a:spcBef>
                <a:spcPts val="0"/>
              </a:spcBef>
              <a:spcAft>
                <a:spcPts val="0"/>
              </a:spcAft>
              <a:buClr>
                <a:schemeClr val="dk2"/>
              </a:buClr>
              <a:buSzPts val="4000"/>
              <a:buNone/>
              <a:defRPr sz="4000">
                <a:solidFill>
                  <a:schemeClr val="dk2"/>
                </a:solidFill>
              </a:defRPr>
            </a:lvl8pPr>
            <a:lvl9pPr lvl="8">
              <a:spcBef>
                <a:spcPts val="0"/>
              </a:spcBef>
              <a:spcAft>
                <a:spcPts val="0"/>
              </a:spcAft>
              <a:buClr>
                <a:schemeClr val="dk2"/>
              </a:buClr>
              <a:buSzPts val="4000"/>
              <a:buNone/>
              <a:defRPr sz="4000">
                <a:solidFill>
                  <a:schemeClr val="dk2"/>
                </a:solidFill>
              </a:defRPr>
            </a:lvl9pPr>
          </a:lstStyle>
          <a:p/>
        </p:txBody>
      </p:sp>
      <p:sp>
        <p:nvSpPr>
          <p:cNvPr id="11" name="Google Shape;11;p2"/>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2" name="Google Shape;12;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1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1"/>
          <p:cNvGrpSpPr/>
          <p:nvPr/>
        </p:nvGrpSpPr>
        <p:grpSpPr>
          <a:xfrm>
            <a:off x="830392" y="1191256"/>
            <a:ext cx="745763" cy="45826"/>
            <a:chOff x="4580561" y="2589004"/>
            <a:chExt cx="1064464" cy="25200"/>
          </a:xfrm>
        </p:grpSpPr>
        <p:sp>
          <p:nvSpPr>
            <p:cNvPr id="93" name="Google Shape;93;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96" name="Google Shape;96;p1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97" name="Google Shape;97;p1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99" name="Shape 99"/>
        <p:cNvGrpSpPr/>
        <p:nvPr/>
      </p:nvGrpSpPr>
      <p:grpSpPr>
        <a:xfrm>
          <a:off x="0" y="0"/>
          <a:ext cx="0" cy="0"/>
          <a:chOff x="0" y="0"/>
          <a:chExt cx="0" cy="0"/>
        </a:xfrm>
      </p:grpSpPr>
      <p:pic>
        <p:nvPicPr>
          <p:cNvPr descr="Side view of hands writing in a notebook at a cafe" id="100" name="Google Shape;100;p12"/>
          <p:cNvPicPr preferRelativeResize="0"/>
          <p:nvPr/>
        </p:nvPicPr>
        <p:blipFill rotWithShape="1">
          <a:blip r:embed="rId2">
            <a:alphaModFix/>
          </a:blip>
          <a:srcRect b="26446" l="9050" r="54351" t="12064"/>
          <a:stretch/>
        </p:blipFill>
        <p:spPr>
          <a:xfrm>
            <a:off x="1" y="-50"/>
            <a:ext cx="4572000" cy="5143501"/>
          </a:xfrm>
          <a:prstGeom prst="rect">
            <a:avLst/>
          </a:prstGeom>
          <a:noFill/>
          <a:ln>
            <a:noFill/>
          </a:ln>
        </p:spPr>
      </p:pic>
      <p:sp>
        <p:nvSpPr>
          <p:cNvPr id="101" name="Google Shape;101;p12"/>
          <p:cNvSpPr/>
          <p:nvPr/>
        </p:nvSpPr>
        <p:spPr>
          <a:xfrm>
            <a:off x="1650" y="0"/>
            <a:ext cx="45687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2"/>
          <p:cNvGrpSpPr/>
          <p:nvPr/>
        </p:nvGrpSpPr>
        <p:grpSpPr>
          <a:xfrm>
            <a:off x="830392" y="1191256"/>
            <a:ext cx="745763" cy="45826"/>
            <a:chOff x="4580561" y="2589004"/>
            <a:chExt cx="1064464" cy="25200"/>
          </a:xfrm>
        </p:grpSpPr>
        <p:sp>
          <p:nvSpPr>
            <p:cNvPr id="103" name="Google Shape;103;p12"/>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2"/>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2"/>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06" name="Google Shape;106;p12"/>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07" name="Google Shape;107;p12"/>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8" name="Google Shape;108;p12"/>
          <p:cNvSpPr txBox="1"/>
          <p:nvPr>
            <p:ph idx="12" type="sldNum"/>
          </p:nvPr>
        </p:nvSpPr>
        <p:spPr>
          <a:xfrm>
            <a:off x="8536300" y="4749850"/>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2">
  <p:cSld name="SECTION_TITLE_AND_DESCRIPTION_1_2">
    <p:spTree>
      <p:nvGrpSpPr>
        <p:cNvPr id="109" name="Shape 109"/>
        <p:cNvGrpSpPr/>
        <p:nvPr/>
      </p:nvGrpSpPr>
      <p:grpSpPr>
        <a:xfrm>
          <a:off x="0" y="0"/>
          <a:ext cx="0" cy="0"/>
          <a:chOff x="0" y="0"/>
          <a:chExt cx="0" cy="0"/>
        </a:xfrm>
      </p:grpSpPr>
      <p:pic>
        <p:nvPicPr>
          <p:cNvPr id="110" name="Google Shape;110;p13"/>
          <p:cNvPicPr preferRelativeResize="0"/>
          <p:nvPr/>
        </p:nvPicPr>
        <p:blipFill rotWithShape="1">
          <a:blip r:embed="rId2">
            <a:alphaModFix/>
          </a:blip>
          <a:srcRect b="0" l="31883" r="25713" t="8096"/>
          <a:stretch/>
        </p:blipFill>
        <p:spPr>
          <a:xfrm>
            <a:off x="0" y="0"/>
            <a:ext cx="4575250" cy="5143500"/>
          </a:xfrm>
          <a:prstGeom prst="rect">
            <a:avLst/>
          </a:prstGeom>
          <a:noFill/>
          <a:ln>
            <a:noFill/>
          </a:ln>
        </p:spPr>
      </p:pic>
      <p:sp>
        <p:nvSpPr>
          <p:cNvPr id="111" name="Google Shape;111;p13"/>
          <p:cNvSpPr/>
          <p:nvPr/>
        </p:nvSpPr>
        <p:spPr>
          <a:xfrm>
            <a:off x="-75" y="0"/>
            <a:ext cx="4572000" cy="5143500"/>
          </a:xfrm>
          <a:prstGeom prst="rect">
            <a:avLst/>
          </a:prstGeom>
          <a:solidFill>
            <a:srgbClr val="178D7D">
              <a:alpha val="68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3"/>
          <p:cNvGrpSpPr/>
          <p:nvPr/>
        </p:nvGrpSpPr>
        <p:grpSpPr>
          <a:xfrm>
            <a:off x="830392" y="1191256"/>
            <a:ext cx="745763" cy="45826"/>
            <a:chOff x="4580561" y="2589004"/>
            <a:chExt cx="1064464" cy="25200"/>
          </a:xfrm>
        </p:grpSpPr>
        <p:sp>
          <p:nvSpPr>
            <p:cNvPr id="113" name="Google Shape;113;p13"/>
            <p:cNvSpPr/>
            <p:nvPr/>
          </p:nvSpPr>
          <p:spPr>
            <a:xfrm rot="-5400000">
              <a:off x="5366325" y="2335504"/>
              <a:ext cx="25200" cy="532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rot="-5400000">
              <a:off x="4836311" y="2333254"/>
              <a:ext cx="25200" cy="536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 name="Google Shape;115;p13"/>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000"/>
              <a:buNone/>
              <a:defRPr sz="3000">
                <a:solidFill>
                  <a:srgbClr val="FFFFFF"/>
                </a:solidFill>
              </a:defRPr>
            </a:lvl1pPr>
            <a:lvl2pPr lvl="1" rtl="0">
              <a:spcBef>
                <a:spcPts val="0"/>
              </a:spcBef>
              <a:spcAft>
                <a:spcPts val="0"/>
              </a:spcAft>
              <a:buClr>
                <a:srgbClr val="FFFFFF"/>
              </a:buClr>
              <a:buSzPts val="3000"/>
              <a:buNone/>
              <a:defRPr sz="3000">
                <a:solidFill>
                  <a:srgbClr val="FFFFFF"/>
                </a:solidFill>
              </a:defRPr>
            </a:lvl2pPr>
            <a:lvl3pPr lvl="2" rtl="0">
              <a:spcBef>
                <a:spcPts val="0"/>
              </a:spcBef>
              <a:spcAft>
                <a:spcPts val="0"/>
              </a:spcAft>
              <a:buClr>
                <a:srgbClr val="FFFFFF"/>
              </a:buClr>
              <a:buSzPts val="3000"/>
              <a:buNone/>
              <a:defRPr sz="3000">
                <a:solidFill>
                  <a:srgbClr val="FFFFFF"/>
                </a:solidFill>
              </a:defRPr>
            </a:lvl3pPr>
            <a:lvl4pPr lvl="3" rtl="0">
              <a:spcBef>
                <a:spcPts val="0"/>
              </a:spcBef>
              <a:spcAft>
                <a:spcPts val="0"/>
              </a:spcAft>
              <a:buClr>
                <a:srgbClr val="FFFFFF"/>
              </a:buClr>
              <a:buSzPts val="3000"/>
              <a:buNone/>
              <a:defRPr sz="3000">
                <a:solidFill>
                  <a:srgbClr val="FFFFFF"/>
                </a:solidFill>
              </a:defRPr>
            </a:lvl4pPr>
            <a:lvl5pPr lvl="4" rtl="0">
              <a:spcBef>
                <a:spcPts val="0"/>
              </a:spcBef>
              <a:spcAft>
                <a:spcPts val="0"/>
              </a:spcAft>
              <a:buClr>
                <a:srgbClr val="FFFFFF"/>
              </a:buClr>
              <a:buSzPts val="3000"/>
              <a:buNone/>
              <a:defRPr sz="3000">
                <a:solidFill>
                  <a:srgbClr val="FFFFFF"/>
                </a:solidFill>
              </a:defRPr>
            </a:lvl5pPr>
            <a:lvl6pPr lvl="5" rtl="0">
              <a:spcBef>
                <a:spcPts val="0"/>
              </a:spcBef>
              <a:spcAft>
                <a:spcPts val="0"/>
              </a:spcAft>
              <a:buClr>
                <a:srgbClr val="FFFFFF"/>
              </a:buClr>
              <a:buSzPts val="3000"/>
              <a:buNone/>
              <a:defRPr sz="3000">
                <a:solidFill>
                  <a:srgbClr val="FFFFFF"/>
                </a:solidFill>
              </a:defRPr>
            </a:lvl6pPr>
            <a:lvl7pPr lvl="6" rtl="0">
              <a:spcBef>
                <a:spcPts val="0"/>
              </a:spcBef>
              <a:spcAft>
                <a:spcPts val="0"/>
              </a:spcAft>
              <a:buClr>
                <a:srgbClr val="FFFFFF"/>
              </a:buClr>
              <a:buSzPts val="3000"/>
              <a:buNone/>
              <a:defRPr sz="3000">
                <a:solidFill>
                  <a:srgbClr val="FFFFFF"/>
                </a:solidFill>
              </a:defRPr>
            </a:lvl7pPr>
            <a:lvl8pPr lvl="7" rtl="0">
              <a:spcBef>
                <a:spcPts val="0"/>
              </a:spcBef>
              <a:spcAft>
                <a:spcPts val="0"/>
              </a:spcAft>
              <a:buClr>
                <a:srgbClr val="FFFFFF"/>
              </a:buClr>
              <a:buSzPts val="3000"/>
              <a:buNone/>
              <a:defRPr sz="3000">
                <a:solidFill>
                  <a:srgbClr val="FFFFFF"/>
                </a:solidFill>
              </a:defRPr>
            </a:lvl8pPr>
            <a:lvl9pPr lvl="8" rtl="0">
              <a:spcBef>
                <a:spcPts val="0"/>
              </a:spcBef>
              <a:spcAft>
                <a:spcPts val="0"/>
              </a:spcAft>
              <a:buClr>
                <a:srgbClr val="FFFFFF"/>
              </a:buClr>
              <a:buSzPts val="3000"/>
              <a:buNone/>
              <a:defRPr sz="3000">
                <a:solidFill>
                  <a:srgbClr val="FFFFFF"/>
                </a:solidFill>
              </a:defRPr>
            </a:lvl9pPr>
          </a:lstStyle>
          <a:p/>
        </p:txBody>
      </p:sp>
      <p:sp>
        <p:nvSpPr>
          <p:cNvPr id="116" name="Google Shape;11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600">
                <a:solidFill>
                  <a:srgbClr val="FFFFFF"/>
                </a:solidFill>
              </a:defRPr>
            </a:lvl1pPr>
            <a:lvl2pPr lvl="1" rtl="0">
              <a:lnSpc>
                <a:spcPct val="100000"/>
              </a:lnSpc>
              <a:spcBef>
                <a:spcPts val="0"/>
              </a:spcBef>
              <a:spcAft>
                <a:spcPts val="0"/>
              </a:spcAft>
              <a:buClr>
                <a:srgbClr val="FFFFFF"/>
              </a:buClr>
              <a:buSzPts val="1600"/>
              <a:buNone/>
              <a:defRPr sz="1600">
                <a:solidFill>
                  <a:srgbClr val="FFFFFF"/>
                </a:solidFill>
              </a:defRPr>
            </a:lvl2pPr>
            <a:lvl3pPr lvl="2" rtl="0">
              <a:lnSpc>
                <a:spcPct val="100000"/>
              </a:lnSpc>
              <a:spcBef>
                <a:spcPts val="0"/>
              </a:spcBef>
              <a:spcAft>
                <a:spcPts val="0"/>
              </a:spcAft>
              <a:buClr>
                <a:srgbClr val="FFFFFF"/>
              </a:buClr>
              <a:buSzPts val="1600"/>
              <a:buNone/>
              <a:defRPr sz="1600">
                <a:solidFill>
                  <a:srgbClr val="FFFFFF"/>
                </a:solidFill>
              </a:defRPr>
            </a:lvl3pPr>
            <a:lvl4pPr lvl="3" rtl="0">
              <a:lnSpc>
                <a:spcPct val="100000"/>
              </a:lnSpc>
              <a:spcBef>
                <a:spcPts val="0"/>
              </a:spcBef>
              <a:spcAft>
                <a:spcPts val="0"/>
              </a:spcAft>
              <a:buClr>
                <a:srgbClr val="FFFFFF"/>
              </a:buClr>
              <a:buSzPts val="1600"/>
              <a:buNone/>
              <a:defRPr sz="1600">
                <a:solidFill>
                  <a:srgbClr val="FFFFFF"/>
                </a:solidFill>
              </a:defRPr>
            </a:lvl4pPr>
            <a:lvl5pPr lvl="4" rtl="0">
              <a:lnSpc>
                <a:spcPct val="100000"/>
              </a:lnSpc>
              <a:spcBef>
                <a:spcPts val="0"/>
              </a:spcBef>
              <a:spcAft>
                <a:spcPts val="0"/>
              </a:spcAft>
              <a:buClr>
                <a:srgbClr val="FFFFFF"/>
              </a:buClr>
              <a:buSzPts val="1600"/>
              <a:buNone/>
              <a:defRPr sz="1600">
                <a:solidFill>
                  <a:srgbClr val="FFFFFF"/>
                </a:solidFill>
              </a:defRPr>
            </a:lvl5pPr>
            <a:lvl6pPr lvl="5" rtl="0">
              <a:lnSpc>
                <a:spcPct val="100000"/>
              </a:lnSpc>
              <a:spcBef>
                <a:spcPts val="0"/>
              </a:spcBef>
              <a:spcAft>
                <a:spcPts val="0"/>
              </a:spcAft>
              <a:buClr>
                <a:srgbClr val="FFFFFF"/>
              </a:buClr>
              <a:buSzPts val="1600"/>
              <a:buNone/>
              <a:defRPr sz="1600">
                <a:solidFill>
                  <a:srgbClr val="FFFFFF"/>
                </a:solidFill>
              </a:defRPr>
            </a:lvl6pPr>
            <a:lvl7pPr lvl="6" rtl="0">
              <a:lnSpc>
                <a:spcPct val="100000"/>
              </a:lnSpc>
              <a:spcBef>
                <a:spcPts val="0"/>
              </a:spcBef>
              <a:spcAft>
                <a:spcPts val="0"/>
              </a:spcAft>
              <a:buClr>
                <a:srgbClr val="FFFFFF"/>
              </a:buClr>
              <a:buSzPts val="1600"/>
              <a:buNone/>
              <a:defRPr sz="1600">
                <a:solidFill>
                  <a:srgbClr val="FFFFFF"/>
                </a:solidFill>
              </a:defRPr>
            </a:lvl7pPr>
            <a:lvl8pPr lvl="7" rtl="0">
              <a:lnSpc>
                <a:spcPct val="100000"/>
              </a:lnSpc>
              <a:spcBef>
                <a:spcPts val="0"/>
              </a:spcBef>
              <a:spcAft>
                <a:spcPts val="0"/>
              </a:spcAft>
              <a:buClr>
                <a:srgbClr val="FFFFFF"/>
              </a:buClr>
              <a:buSzPts val="1600"/>
              <a:buNone/>
              <a:defRPr sz="1600">
                <a:solidFill>
                  <a:srgbClr val="FFFFFF"/>
                </a:solidFill>
              </a:defRPr>
            </a:lvl8pPr>
            <a:lvl9pPr lvl="8" rtl="0">
              <a:lnSpc>
                <a:spcPct val="100000"/>
              </a:lnSpc>
              <a:spcBef>
                <a:spcPts val="0"/>
              </a:spcBef>
              <a:spcAft>
                <a:spcPts val="0"/>
              </a:spcAft>
              <a:buClr>
                <a:srgbClr val="FFFFFF"/>
              </a:buClr>
              <a:buSzPts val="1600"/>
              <a:buNone/>
              <a:defRPr sz="1600">
                <a:solidFill>
                  <a:srgbClr val="FFFFFF"/>
                </a:solidFill>
              </a:defRPr>
            </a:lvl9pPr>
          </a:lstStyle>
          <a:p/>
        </p:txBody>
      </p:sp>
      <p:sp>
        <p:nvSpPr>
          <p:cNvPr id="117" name="Google Shape;117;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8" name="Google Shape;118;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9" name="Shape 119"/>
        <p:cNvGrpSpPr/>
        <p:nvPr/>
      </p:nvGrpSpPr>
      <p:grpSpPr>
        <a:xfrm>
          <a:off x="0" y="0"/>
          <a:ext cx="0" cy="0"/>
          <a:chOff x="0" y="0"/>
          <a:chExt cx="0" cy="0"/>
        </a:xfrm>
      </p:grpSpPr>
      <p:sp>
        <p:nvSpPr>
          <p:cNvPr id="120" name="Google Shape;120;p1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21" name="Google Shape;12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2" name="Shape 122"/>
        <p:cNvGrpSpPr/>
        <p:nvPr/>
      </p:nvGrpSpPr>
      <p:grpSpPr>
        <a:xfrm>
          <a:off x="0" y="0"/>
          <a:ext cx="0" cy="0"/>
          <a:chOff x="0" y="0"/>
          <a:chExt cx="0" cy="0"/>
        </a:xfrm>
      </p:grpSpPr>
      <p:grpSp>
        <p:nvGrpSpPr>
          <p:cNvPr id="123" name="Google Shape;123;p15"/>
          <p:cNvGrpSpPr/>
          <p:nvPr/>
        </p:nvGrpSpPr>
        <p:grpSpPr>
          <a:xfrm>
            <a:off x="830392" y="4169130"/>
            <a:ext cx="745763" cy="45826"/>
            <a:chOff x="4580561" y="2589004"/>
            <a:chExt cx="1064464" cy="25200"/>
          </a:xfrm>
        </p:grpSpPr>
        <p:sp>
          <p:nvSpPr>
            <p:cNvPr id="124" name="Google Shape;12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5"/>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7" name="Google Shape;127;p15"/>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128" name="Google Shape;128;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chemeClr val="lt2"/>
        </a:solidFill>
      </p:bgPr>
    </p:bg>
    <p:spTree>
      <p:nvGrpSpPr>
        <p:cNvPr id="17" name="Shape 17"/>
        <p:cNvGrpSpPr/>
        <p:nvPr/>
      </p:nvGrpSpPr>
      <p:grpSpPr>
        <a:xfrm>
          <a:off x="0" y="0"/>
          <a:ext cx="0" cy="0"/>
          <a:chOff x="0" y="0"/>
          <a:chExt cx="0" cy="0"/>
        </a:xfrm>
      </p:grpSpPr>
      <p:sp>
        <p:nvSpPr>
          <p:cNvPr id="18" name="Google Shape;18;p3"/>
          <p:cNvSpPr txBox="1"/>
          <p:nvPr>
            <p:ph type="ctrTitle"/>
          </p:nvPr>
        </p:nvSpPr>
        <p:spPr>
          <a:xfrm>
            <a:off x="729450" y="1322450"/>
            <a:ext cx="3787800" cy="1988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000"/>
              <a:buNone/>
              <a:defRPr sz="4000">
                <a:solidFill>
                  <a:schemeClr val="dk2"/>
                </a:solidFill>
              </a:defRPr>
            </a:lvl1pPr>
            <a:lvl2pPr lvl="1" rtl="0">
              <a:spcBef>
                <a:spcPts val="0"/>
              </a:spcBef>
              <a:spcAft>
                <a:spcPts val="0"/>
              </a:spcAft>
              <a:buClr>
                <a:schemeClr val="dk2"/>
              </a:buClr>
              <a:buSzPts val="4000"/>
              <a:buNone/>
              <a:defRPr sz="4000">
                <a:solidFill>
                  <a:schemeClr val="dk2"/>
                </a:solidFill>
              </a:defRPr>
            </a:lvl2pPr>
            <a:lvl3pPr lvl="2" rtl="0">
              <a:spcBef>
                <a:spcPts val="0"/>
              </a:spcBef>
              <a:spcAft>
                <a:spcPts val="0"/>
              </a:spcAft>
              <a:buClr>
                <a:schemeClr val="dk2"/>
              </a:buClr>
              <a:buSzPts val="4000"/>
              <a:buNone/>
              <a:defRPr sz="4000">
                <a:solidFill>
                  <a:schemeClr val="dk2"/>
                </a:solidFill>
              </a:defRPr>
            </a:lvl3pPr>
            <a:lvl4pPr lvl="3" rtl="0">
              <a:spcBef>
                <a:spcPts val="0"/>
              </a:spcBef>
              <a:spcAft>
                <a:spcPts val="0"/>
              </a:spcAft>
              <a:buClr>
                <a:schemeClr val="dk2"/>
              </a:buClr>
              <a:buSzPts val="4000"/>
              <a:buNone/>
              <a:defRPr sz="4000">
                <a:solidFill>
                  <a:schemeClr val="dk2"/>
                </a:solidFill>
              </a:defRPr>
            </a:lvl4pPr>
            <a:lvl5pPr lvl="4" rtl="0">
              <a:spcBef>
                <a:spcPts val="0"/>
              </a:spcBef>
              <a:spcAft>
                <a:spcPts val="0"/>
              </a:spcAft>
              <a:buClr>
                <a:schemeClr val="dk2"/>
              </a:buClr>
              <a:buSzPts val="4000"/>
              <a:buNone/>
              <a:defRPr sz="4000">
                <a:solidFill>
                  <a:schemeClr val="dk2"/>
                </a:solidFill>
              </a:defRPr>
            </a:lvl5pPr>
            <a:lvl6pPr lvl="5" rtl="0">
              <a:spcBef>
                <a:spcPts val="0"/>
              </a:spcBef>
              <a:spcAft>
                <a:spcPts val="0"/>
              </a:spcAft>
              <a:buClr>
                <a:schemeClr val="dk2"/>
              </a:buClr>
              <a:buSzPts val="4000"/>
              <a:buNone/>
              <a:defRPr sz="4000">
                <a:solidFill>
                  <a:schemeClr val="dk2"/>
                </a:solidFill>
              </a:defRPr>
            </a:lvl6pPr>
            <a:lvl7pPr lvl="6" rtl="0">
              <a:spcBef>
                <a:spcPts val="0"/>
              </a:spcBef>
              <a:spcAft>
                <a:spcPts val="0"/>
              </a:spcAft>
              <a:buClr>
                <a:schemeClr val="dk2"/>
              </a:buClr>
              <a:buSzPts val="4000"/>
              <a:buNone/>
              <a:defRPr sz="4000">
                <a:solidFill>
                  <a:schemeClr val="dk2"/>
                </a:solidFill>
              </a:defRPr>
            </a:lvl7pPr>
            <a:lvl8pPr lvl="7" rtl="0">
              <a:spcBef>
                <a:spcPts val="0"/>
              </a:spcBef>
              <a:spcAft>
                <a:spcPts val="0"/>
              </a:spcAft>
              <a:buClr>
                <a:schemeClr val="dk2"/>
              </a:buClr>
              <a:buSzPts val="4000"/>
              <a:buNone/>
              <a:defRPr sz="4000">
                <a:solidFill>
                  <a:schemeClr val="dk2"/>
                </a:solidFill>
              </a:defRPr>
            </a:lvl8pPr>
            <a:lvl9pPr lvl="8" rtl="0">
              <a:spcBef>
                <a:spcPts val="0"/>
              </a:spcBef>
              <a:spcAft>
                <a:spcPts val="0"/>
              </a:spcAft>
              <a:buClr>
                <a:schemeClr val="dk2"/>
              </a:buClr>
              <a:buSzPts val="4000"/>
              <a:buNone/>
              <a:defRPr sz="4000">
                <a:solidFill>
                  <a:schemeClr val="dk2"/>
                </a:solidFill>
              </a:defRPr>
            </a:lvl9pPr>
          </a:lstStyle>
          <a:p/>
        </p:txBody>
      </p:sp>
      <p:sp>
        <p:nvSpPr>
          <p:cNvPr id="19" name="Google Shape;19;p3"/>
          <p:cNvSpPr txBox="1"/>
          <p:nvPr>
            <p:ph idx="1" type="subTitle"/>
          </p:nvPr>
        </p:nvSpPr>
        <p:spPr>
          <a:xfrm>
            <a:off x="729595" y="3401500"/>
            <a:ext cx="37878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20" name="Google Shape;20;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21" name="Google Shape;21;p3"/>
          <p:cNvGrpSpPr/>
          <p:nvPr/>
        </p:nvGrpSpPr>
        <p:grpSpPr>
          <a:xfrm>
            <a:off x="830392" y="1191256"/>
            <a:ext cx="745763" cy="45826"/>
            <a:chOff x="4580561" y="2589004"/>
            <a:chExt cx="1064464" cy="25200"/>
          </a:xfrm>
        </p:grpSpPr>
        <p:sp>
          <p:nvSpPr>
            <p:cNvPr id="22" name="Google Shape;22;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3"/>
          <p:cNvSpPr/>
          <p:nvPr/>
        </p:nvSpPr>
        <p:spPr>
          <a:xfrm>
            <a:off x="0" y="1"/>
            <a:ext cx="9144000" cy="4671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3"/>
          <p:cNvGrpSpPr/>
          <p:nvPr/>
        </p:nvGrpSpPr>
        <p:grpSpPr>
          <a:xfrm>
            <a:off x="5063224" y="1313339"/>
            <a:ext cx="3459829" cy="2670551"/>
            <a:chOff x="3553042" y="1657806"/>
            <a:chExt cx="3461100" cy="2671532"/>
          </a:xfrm>
        </p:grpSpPr>
        <p:sp>
          <p:nvSpPr>
            <p:cNvPr id="26" name="Google Shape;26;p3"/>
            <p:cNvSpPr/>
            <p:nvPr/>
          </p:nvSpPr>
          <p:spPr>
            <a:xfrm>
              <a:off x="4856024" y="3625653"/>
              <a:ext cx="944700" cy="663300"/>
            </a:xfrm>
            <a:prstGeom prst="trapezoid">
              <a:avLst>
                <a:gd fmla="val 25000" name="adj"/>
              </a:avLst>
            </a:pr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10800000">
              <a:off x="4953871" y="3681997"/>
              <a:ext cx="400200" cy="606600"/>
            </a:xfrm>
            <a:prstGeom prst="triangle">
              <a:avLst>
                <a:gd fmla="val 96745"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4767796" y="3681816"/>
              <a:ext cx="163500" cy="606600"/>
            </a:xfrm>
            <a:prstGeom prst="triangle">
              <a:avLst>
                <a:gd fmla="val 98558" name="adj"/>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10800000">
              <a:off x="4678237" y="4276102"/>
              <a:ext cx="1210800" cy="45600"/>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rot="10800000">
              <a:off x="4668343" y="4283738"/>
              <a:ext cx="1230600" cy="45600"/>
            </a:xfrm>
            <a:prstGeom prst="roundRect">
              <a:avLst>
                <a:gd fmla="val 50000" name="adj"/>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26950" y="3681915"/>
              <a:ext cx="42900" cy="594300"/>
            </a:xfrm>
            <a:prstGeom prst="rect">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553042" y="1674645"/>
              <a:ext cx="3461100" cy="2014500"/>
            </a:xfrm>
            <a:prstGeom prst="roundRect">
              <a:avLst>
                <a:gd fmla="val 1882"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3553042" y="1657806"/>
              <a:ext cx="3461100" cy="2014500"/>
            </a:xfrm>
            <a:prstGeom prst="roundRect">
              <a:avLst>
                <a:gd fmla="val 1764" name="adj"/>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Component Detail" id="34" name="Google Shape;34;p3"/>
          <p:cNvPicPr preferRelativeResize="0"/>
          <p:nvPr/>
        </p:nvPicPr>
        <p:blipFill rotWithShape="1">
          <a:blip r:embed="rId2">
            <a:alphaModFix/>
          </a:blip>
          <a:srcRect b="25076" l="0" r="0" t="0"/>
          <a:stretch/>
        </p:blipFill>
        <p:spPr>
          <a:xfrm>
            <a:off x="5161725" y="1399791"/>
            <a:ext cx="3262825" cy="1833425"/>
          </a:xfrm>
          <a:prstGeom prst="rect">
            <a:avLst/>
          </a:prstGeom>
          <a:noFill/>
          <a:ln>
            <a:noFill/>
          </a:ln>
        </p:spPr>
      </p:pic>
      <p:sp>
        <p:nvSpPr>
          <p:cNvPr id="35" name="Google Shape;35;p3"/>
          <p:cNvSpPr/>
          <p:nvPr/>
        </p:nvSpPr>
        <p:spPr>
          <a:xfrm flipH="1">
            <a:off x="5156196" y="1401826"/>
            <a:ext cx="3268577" cy="1812993"/>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3"/>
          <p:cNvGrpSpPr/>
          <p:nvPr/>
        </p:nvGrpSpPr>
        <p:grpSpPr>
          <a:xfrm>
            <a:off x="7666681" y="2077877"/>
            <a:ext cx="1148179" cy="2282764"/>
            <a:chOff x="7666681" y="2077877"/>
            <a:chExt cx="1148179" cy="2282764"/>
          </a:xfrm>
        </p:grpSpPr>
        <p:grpSp>
          <p:nvGrpSpPr>
            <p:cNvPr id="37" name="Google Shape;37;p3"/>
            <p:cNvGrpSpPr/>
            <p:nvPr/>
          </p:nvGrpSpPr>
          <p:grpSpPr>
            <a:xfrm>
              <a:off x="7666681" y="2077877"/>
              <a:ext cx="1148179" cy="2282764"/>
              <a:chOff x="3983627" y="1676395"/>
              <a:chExt cx="1449538" cy="2881914"/>
            </a:xfrm>
          </p:grpSpPr>
          <p:sp>
            <p:nvSpPr>
              <p:cNvPr id="38" name="Google Shape;38;p3"/>
              <p:cNvSpPr/>
              <p:nvPr/>
            </p:nvSpPr>
            <p:spPr>
              <a:xfrm rot="-5400000">
                <a:off x="3276827" y="2404608"/>
                <a:ext cx="2860500" cy="1446900"/>
              </a:xfrm>
              <a:prstGeom prst="roundRect">
                <a:avLst>
                  <a:gd fmla="val 4551" name="adj"/>
                </a:avLst>
              </a:prstGeom>
              <a:solidFill>
                <a:srgbClr val="66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5400000">
                <a:off x="3279465" y="2383195"/>
                <a:ext cx="2860500" cy="1446900"/>
              </a:xfrm>
              <a:prstGeom prst="roundRect">
                <a:avLst>
                  <a:gd fmla="val 4551" name="adj"/>
                </a:avLst>
              </a:pr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4473243" y="4318802"/>
                <a:ext cx="472800" cy="76800"/>
              </a:xfrm>
              <a:prstGeom prst="roundRect">
                <a:avLst>
                  <a:gd fmla="val 50000" name="adj"/>
                </a:avLst>
              </a:prstGeom>
              <a:solidFill>
                <a:srgbClr val="4B4B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Mobile View" id="41" name="Google Shape;41;p3"/>
            <p:cNvPicPr preferRelativeResize="0"/>
            <p:nvPr/>
          </p:nvPicPr>
          <p:blipFill rotWithShape="1">
            <a:blip r:embed="rId3">
              <a:alphaModFix/>
            </a:blip>
            <a:srcRect b="4371" l="0" r="0" t="4362"/>
            <a:stretch/>
          </p:blipFill>
          <p:spPr>
            <a:xfrm>
              <a:off x="7720839" y="2222723"/>
              <a:ext cx="1037555" cy="1833418"/>
            </a:xfrm>
            <a:prstGeom prst="rect">
              <a:avLst/>
            </a:prstGeom>
            <a:noFill/>
            <a:ln>
              <a:noFill/>
            </a:ln>
          </p:spPr>
        </p:pic>
        <p:sp>
          <p:nvSpPr>
            <p:cNvPr id="42" name="Google Shape;42;p3"/>
            <p:cNvSpPr/>
            <p:nvPr/>
          </p:nvSpPr>
          <p:spPr>
            <a:xfrm flipH="1">
              <a:off x="7722342" y="2222973"/>
              <a:ext cx="1037700" cy="1833000"/>
            </a:xfrm>
            <a:prstGeom prst="rtTriangle">
              <a:avLst/>
            </a:prstGeom>
            <a:solidFill>
              <a:srgbClr val="000000">
                <a:alpha val="30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3" name="Shape 43"/>
        <p:cNvGrpSpPr/>
        <p:nvPr/>
      </p:nvGrpSpPr>
      <p:grpSpPr>
        <a:xfrm>
          <a:off x="0" y="0"/>
          <a:ext cx="0" cy="0"/>
          <a:chOff x="0" y="0"/>
          <a:chExt cx="0" cy="0"/>
        </a:xfrm>
      </p:grpSpPr>
      <p:grpSp>
        <p:nvGrpSpPr>
          <p:cNvPr id="44" name="Google Shape;44;p4"/>
          <p:cNvGrpSpPr/>
          <p:nvPr/>
        </p:nvGrpSpPr>
        <p:grpSpPr>
          <a:xfrm>
            <a:off x="830392" y="1191256"/>
            <a:ext cx="745763" cy="45826"/>
            <a:chOff x="4580561" y="2589004"/>
            <a:chExt cx="1064464" cy="25200"/>
          </a:xfrm>
        </p:grpSpPr>
        <p:sp>
          <p:nvSpPr>
            <p:cNvPr id="45" name="Google Shape;45;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48" name="Google Shape;48;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sp>
        <p:nvSpPr>
          <p:cNvPr id="50" name="Google Shape;50;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5"/>
          <p:cNvGrpSpPr/>
          <p:nvPr/>
        </p:nvGrpSpPr>
        <p:grpSpPr>
          <a:xfrm>
            <a:off x="830392" y="1191256"/>
            <a:ext cx="745763" cy="45826"/>
            <a:chOff x="4580561" y="2589004"/>
            <a:chExt cx="1064464" cy="25200"/>
          </a:xfrm>
        </p:grpSpPr>
        <p:sp>
          <p:nvSpPr>
            <p:cNvPr id="52" name="Google Shape;52;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55" name="Google Shape;55;p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6" name="Google Shape;56;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7" name="Shape 57"/>
        <p:cNvGrpSpPr/>
        <p:nvPr/>
      </p:nvGrpSpPr>
      <p:grpSpPr>
        <a:xfrm>
          <a:off x="0" y="0"/>
          <a:ext cx="0" cy="0"/>
          <a:chOff x="0" y="0"/>
          <a:chExt cx="0" cy="0"/>
        </a:xfrm>
      </p:grpSpPr>
      <p:sp>
        <p:nvSpPr>
          <p:cNvPr id="58" name="Google Shape;58;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30392" y="1191256"/>
            <a:ext cx="745763" cy="45826"/>
            <a:chOff x="4580561" y="2589004"/>
            <a:chExt cx="1064464" cy="25200"/>
          </a:xfrm>
        </p:grpSpPr>
        <p:sp>
          <p:nvSpPr>
            <p:cNvPr id="60" name="Google Shape;60;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63" name="Google Shape;63;p6"/>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4" name="Google Shape;64;p6"/>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5" name="Google Shape;65;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 name="Google Shape;68;p7"/>
          <p:cNvGrpSpPr/>
          <p:nvPr/>
        </p:nvGrpSpPr>
        <p:grpSpPr>
          <a:xfrm>
            <a:off x="830392" y="1191256"/>
            <a:ext cx="745763" cy="45826"/>
            <a:chOff x="4580561" y="2589004"/>
            <a:chExt cx="1064464" cy="25200"/>
          </a:xfrm>
        </p:grpSpPr>
        <p:sp>
          <p:nvSpPr>
            <p:cNvPr id="69" name="Google Shape;69;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 name="Google Shape;71;p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72" name="Google Shape;72;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3" name="Shape 73"/>
        <p:cNvGrpSpPr/>
        <p:nvPr/>
      </p:nvGrpSpPr>
      <p:grpSpPr>
        <a:xfrm>
          <a:off x="0" y="0"/>
          <a:ext cx="0" cy="0"/>
          <a:chOff x="0" y="0"/>
          <a:chExt cx="0" cy="0"/>
        </a:xfrm>
      </p:grpSpPr>
      <p:sp>
        <p:nvSpPr>
          <p:cNvPr id="74" name="Google Shape;74;p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830392" y="1191256"/>
            <a:ext cx="745763" cy="45826"/>
            <a:chOff x="4580561" y="2589004"/>
            <a:chExt cx="1064464" cy="25200"/>
          </a:xfrm>
        </p:grpSpPr>
        <p:sp>
          <p:nvSpPr>
            <p:cNvPr id="79" name="Google Shape;79;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3000"/>
              <a:buNone/>
              <a:defRPr sz="3000">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82" name="Google Shape;82;p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83" name="Google Shape;83;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4" name="Shape 84"/>
        <p:cNvGrpSpPr/>
        <p:nvPr/>
      </p:nvGrpSpPr>
      <p:grpSpPr>
        <a:xfrm>
          <a:off x="0" y="0"/>
          <a:ext cx="0" cy="0"/>
          <a:chOff x="0" y="0"/>
          <a:chExt cx="0" cy="0"/>
        </a:xfrm>
      </p:grpSpPr>
      <p:grpSp>
        <p:nvGrpSpPr>
          <p:cNvPr id="85" name="Google Shape;85;p10"/>
          <p:cNvGrpSpPr/>
          <p:nvPr/>
        </p:nvGrpSpPr>
        <p:grpSpPr>
          <a:xfrm>
            <a:off x="830392" y="4169130"/>
            <a:ext cx="745763" cy="45826"/>
            <a:chOff x="4580561" y="2589004"/>
            <a:chExt cx="1064464" cy="25200"/>
          </a:xfrm>
        </p:grpSpPr>
        <p:sp>
          <p:nvSpPr>
            <p:cNvPr id="86" name="Google Shape;86;p1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1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000"/>
              <a:buNone/>
              <a:defRPr sz="3000">
                <a:solidFill>
                  <a:schemeClr val="lt1"/>
                </a:solidFill>
              </a:defRPr>
            </a:lvl1pPr>
            <a:lvl2pPr lvl="1">
              <a:spcBef>
                <a:spcPts val="0"/>
              </a:spcBef>
              <a:spcAft>
                <a:spcPts val="0"/>
              </a:spcAft>
              <a:buClr>
                <a:schemeClr val="lt1"/>
              </a:buClr>
              <a:buSzPts val="3000"/>
              <a:buNone/>
              <a:defRPr sz="3000">
                <a:solidFill>
                  <a:schemeClr val="lt1"/>
                </a:solidFill>
              </a:defRPr>
            </a:lvl2pPr>
            <a:lvl3pPr lvl="2">
              <a:spcBef>
                <a:spcPts val="0"/>
              </a:spcBef>
              <a:spcAft>
                <a:spcPts val="0"/>
              </a:spcAft>
              <a:buClr>
                <a:schemeClr val="lt1"/>
              </a:buClr>
              <a:buSzPts val="3000"/>
              <a:buNone/>
              <a:defRPr sz="3000">
                <a:solidFill>
                  <a:schemeClr val="lt1"/>
                </a:solidFill>
              </a:defRPr>
            </a:lvl3pPr>
            <a:lvl4pPr lvl="3">
              <a:spcBef>
                <a:spcPts val="0"/>
              </a:spcBef>
              <a:spcAft>
                <a:spcPts val="0"/>
              </a:spcAft>
              <a:buClr>
                <a:schemeClr val="lt1"/>
              </a:buClr>
              <a:buSzPts val="3000"/>
              <a:buNone/>
              <a:defRPr sz="3000">
                <a:solidFill>
                  <a:schemeClr val="lt1"/>
                </a:solidFill>
              </a:defRPr>
            </a:lvl4pPr>
            <a:lvl5pPr lvl="4">
              <a:spcBef>
                <a:spcPts val="0"/>
              </a:spcBef>
              <a:spcAft>
                <a:spcPts val="0"/>
              </a:spcAft>
              <a:buClr>
                <a:schemeClr val="lt1"/>
              </a:buClr>
              <a:buSzPts val="3000"/>
              <a:buNone/>
              <a:defRPr sz="3000">
                <a:solidFill>
                  <a:schemeClr val="lt1"/>
                </a:solidFill>
              </a:defRPr>
            </a:lvl5pPr>
            <a:lvl6pPr lvl="5">
              <a:spcBef>
                <a:spcPts val="0"/>
              </a:spcBef>
              <a:spcAft>
                <a:spcPts val="0"/>
              </a:spcAft>
              <a:buClr>
                <a:schemeClr val="lt1"/>
              </a:buClr>
              <a:buSzPts val="3000"/>
              <a:buNone/>
              <a:defRPr sz="3000">
                <a:solidFill>
                  <a:schemeClr val="lt1"/>
                </a:solidFill>
              </a:defRPr>
            </a:lvl6pPr>
            <a:lvl7pPr lvl="6">
              <a:spcBef>
                <a:spcPts val="0"/>
              </a:spcBef>
              <a:spcAft>
                <a:spcPts val="0"/>
              </a:spcAft>
              <a:buClr>
                <a:schemeClr val="lt1"/>
              </a:buClr>
              <a:buSzPts val="3000"/>
              <a:buNone/>
              <a:defRPr sz="3000">
                <a:solidFill>
                  <a:schemeClr val="lt1"/>
                </a:solidFill>
              </a:defRPr>
            </a:lvl7pPr>
            <a:lvl8pPr lvl="7">
              <a:spcBef>
                <a:spcPts val="0"/>
              </a:spcBef>
              <a:spcAft>
                <a:spcPts val="0"/>
              </a:spcAft>
              <a:buClr>
                <a:schemeClr val="lt1"/>
              </a:buClr>
              <a:buSzPts val="3000"/>
              <a:buNone/>
              <a:defRPr sz="3000">
                <a:solidFill>
                  <a:schemeClr val="lt1"/>
                </a:solidFill>
              </a:defRPr>
            </a:lvl8pPr>
            <a:lvl9pPr lvl="8">
              <a:spcBef>
                <a:spcPts val="0"/>
              </a:spcBef>
              <a:spcAft>
                <a:spcPts val="0"/>
              </a:spcAft>
              <a:buClr>
                <a:schemeClr val="lt1"/>
              </a:buClr>
              <a:buSzPts val="3000"/>
              <a:buNone/>
              <a:defRPr sz="3000">
                <a:solidFill>
                  <a:schemeClr val="lt1"/>
                </a:solidFill>
              </a:defRPr>
            </a:lvl9pPr>
          </a:lstStyle>
          <a:p/>
        </p:txBody>
      </p:sp>
      <p:sp>
        <p:nvSpPr>
          <p:cNvPr id="89" name="Google Shape;8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34" name="Shape 134"/>
        <p:cNvGrpSpPr/>
        <p:nvPr/>
      </p:nvGrpSpPr>
      <p:grpSpPr>
        <a:xfrm>
          <a:off x="0" y="0"/>
          <a:ext cx="0" cy="0"/>
          <a:chOff x="0" y="0"/>
          <a:chExt cx="0" cy="0"/>
        </a:xfrm>
      </p:grpSpPr>
      <p:sp>
        <p:nvSpPr>
          <p:cNvPr id="135" name="Google Shape;135;p17"/>
          <p:cNvSpPr txBox="1"/>
          <p:nvPr>
            <p:ph type="title"/>
          </p:nvPr>
        </p:nvSpPr>
        <p:spPr>
          <a:xfrm>
            <a:off x="729450" y="1322450"/>
            <a:ext cx="28599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Aviato Case Study</a:t>
            </a:r>
            <a:endParaRPr/>
          </a:p>
        </p:txBody>
      </p:sp>
      <p:sp>
        <p:nvSpPr>
          <p:cNvPr id="136" name="Google Shape;136;p17"/>
          <p:cNvSpPr txBox="1"/>
          <p:nvPr>
            <p:ph idx="4294967295" type="subTitle"/>
          </p:nvPr>
        </p:nvSpPr>
        <p:spPr>
          <a:xfrm>
            <a:off x="4028500" y="1123652"/>
            <a:ext cx="4080000" cy="3252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u="sng">
                <a:solidFill>
                  <a:srgbClr val="FFFFFF"/>
                </a:solidFill>
                <a:hlinkClick>
                  <a:extLst>
                    <a:ext uri="{A12FA001-AC4F-418D-AE19-62706E023703}">
                      <ahyp:hlinkClr val="tx"/>
                    </a:ext>
                  </a:extLst>
                </a:hlinkClick>
              </a:rPr>
              <a:t>The Problem</a:t>
            </a:r>
            <a:endParaRPr sz="1600">
              <a:solidFill>
                <a:srgbClr val="FFFFFF"/>
              </a:solidFill>
            </a:endParaRPr>
          </a:p>
          <a:p>
            <a:pPr indent="0" lvl="0" marL="0" rtl="0" algn="l">
              <a:lnSpc>
                <a:spcPct val="115000"/>
              </a:lnSpc>
              <a:spcBef>
                <a:spcPts val="1600"/>
              </a:spcBef>
              <a:spcAft>
                <a:spcPts val="0"/>
              </a:spcAft>
              <a:buNone/>
            </a:pPr>
            <a:r>
              <a:rPr lang="en" sz="1600" u="sng">
                <a:solidFill>
                  <a:srgbClr val="FFFFFF"/>
                </a:solidFill>
              </a:rPr>
              <a:t>Approach </a:t>
            </a:r>
            <a:endParaRPr sz="1600" u="sng">
              <a:solidFill>
                <a:srgbClr val="FFFFFF"/>
              </a:solidFill>
            </a:endParaRPr>
          </a:p>
          <a:p>
            <a:pPr indent="0" lvl="0" marL="0" rtl="0" algn="l">
              <a:spcBef>
                <a:spcPts val="1600"/>
              </a:spcBef>
              <a:spcAft>
                <a:spcPts val="0"/>
              </a:spcAft>
              <a:buNone/>
            </a:pPr>
            <a:r>
              <a:rPr lang="en" sz="1600" u="sng">
                <a:solidFill>
                  <a:schemeClr val="lt1"/>
                </a:solidFill>
              </a:rPr>
              <a:t>Methodology</a:t>
            </a:r>
            <a:endParaRPr sz="1600" u="sng">
              <a:solidFill>
                <a:srgbClr val="FFFFFF"/>
              </a:solidFill>
            </a:endParaRPr>
          </a:p>
          <a:p>
            <a:pPr indent="0" lvl="0" marL="0" rtl="0" algn="l">
              <a:lnSpc>
                <a:spcPct val="115000"/>
              </a:lnSpc>
              <a:spcBef>
                <a:spcPts val="1600"/>
              </a:spcBef>
              <a:spcAft>
                <a:spcPts val="0"/>
              </a:spcAft>
              <a:buNone/>
            </a:pPr>
            <a:r>
              <a:rPr lang="en" sz="1600" u="sng">
                <a:solidFill>
                  <a:srgbClr val="FFFFFF"/>
                </a:solidFill>
              </a:rPr>
              <a:t>Key </a:t>
            </a:r>
            <a:r>
              <a:rPr lang="en" sz="1600" u="sng">
                <a:solidFill>
                  <a:srgbClr val="FFFFFF"/>
                </a:solidFill>
              </a:rPr>
              <a:t>Findings</a:t>
            </a:r>
            <a:endParaRPr sz="1600" u="sng">
              <a:solidFill>
                <a:srgbClr val="FFFFFF"/>
              </a:solidFill>
            </a:endParaRPr>
          </a:p>
          <a:p>
            <a:pPr indent="0" lvl="0" marL="0" rtl="0" algn="l">
              <a:lnSpc>
                <a:spcPct val="115000"/>
              </a:lnSpc>
              <a:spcBef>
                <a:spcPts val="1600"/>
              </a:spcBef>
              <a:spcAft>
                <a:spcPts val="0"/>
              </a:spcAft>
              <a:buNone/>
            </a:pPr>
            <a:r>
              <a:rPr lang="en" sz="1600" u="sng">
                <a:solidFill>
                  <a:srgbClr val="FFFFFF"/>
                </a:solidFill>
              </a:rPr>
              <a:t>Recommendations</a:t>
            </a:r>
            <a:endParaRPr sz="1600" u="sng">
              <a:solidFill>
                <a:srgbClr val="FFFFFF"/>
              </a:solidFill>
            </a:endParaRPr>
          </a:p>
          <a:p>
            <a:pPr indent="0" lvl="0" marL="0" rtl="0" algn="l">
              <a:spcBef>
                <a:spcPts val="1600"/>
              </a:spcBef>
              <a:spcAft>
                <a:spcPts val="1600"/>
              </a:spcAft>
              <a:buNone/>
            </a:pPr>
            <a:r>
              <a:t/>
            </a:r>
            <a:endParaRPr sz="1800"/>
          </a:p>
        </p:txBody>
      </p:sp>
      <p:sp>
        <p:nvSpPr>
          <p:cNvPr id="137" name="Google Shape;137;p17"/>
          <p:cNvSpPr txBox="1"/>
          <p:nvPr/>
        </p:nvSpPr>
        <p:spPr>
          <a:xfrm>
            <a:off x="7566275" y="4574375"/>
            <a:ext cx="1481700" cy="2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2024/01/26</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8"/>
          <p:cNvSpPr txBox="1"/>
          <p:nvPr/>
        </p:nvSpPr>
        <p:spPr>
          <a:xfrm>
            <a:off x="795750" y="1227900"/>
            <a:ext cx="2785200" cy="12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2"/>
                </a:solidFill>
                <a:latin typeface="Raleway"/>
                <a:ea typeface="Raleway"/>
                <a:cs typeface="Raleway"/>
                <a:sym typeface="Raleway"/>
              </a:rPr>
              <a:t>Problem statement</a:t>
            </a:r>
            <a:endParaRPr b="1" sz="3000">
              <a:solidFill>
                <a:schemeClr val="dk2"/>
              </a:solidFill>
              <a:latin typeface="Raleway"/>
              <a:ea typeface="Raleway"/>
              <a:cs typeface="Raleway"/>
              <a:sym typeface="Raleway"/>
            </a:endParaRPr>
          </a:p>
        </p:txBody>
      </p:sp>
      <p:sp>
        <p:nvSpPr>
          <p:cNvPr id="143" name="Google Shape;143;p18"/>
          <p:cNvSpPr txBox="1"/>
          <p:nvPr/>
        </p:nvSpPr>
        <p:spPr>
          <a:xfrm>
            <a:off x="4932125" y="926050"/>
            <a:ext cx="3553500" cy="146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00">
                <a:solidFill>
                  <a:schemeClr val="dk2"/>
                </a:solidFill>
                <a:latin typeface="Lato"/>
                <a:ea typeface="Lato"/>
                <a:cs typeface="Lato"/>
                <a:sym typeface="Lato"/>
              </a:rPr>
              <a:t>- Does Customer Experience have an impact on growth of Aviato’s annual subscription revenue? If yes, which Customer Experience metrics influence annual subscription revenue growth?</a:t>
            </a:r>
            <a:endParaRPr sz="1300">
              <a:solidFill>
                <a:schemeClr val="dk2"/>
              </a:solidFill>
              <a:latin typeface="Lato"/>
              <a:ea typeface="Lato"/>
              <a:cs typeface="Lato"/>
              <a:sym typeface="Lato"/>
            </a:endParaRPr>
          </a:p>
          <a:p>
            <a:pPr indent="0" lvl="0" marL="0" rtl="0" algn="l">
              <a:lnSpc>
                <a:spcPct val="115000"/>
              </a:lnSpc>
              <a:spcBef>
                <a:spcPts val="1600"/>
              </a:spcBef>
              <a:spcAft>
                <a:spcPts val="1600"/>
              </a:spcAft>
              <a:buNone/>
            </a:pPr>
            <a:r>
              <a:t/>
            </a:r>
            <a:endParaRPr sz="1300">
              <a:solidFill>
                <a:schemeClr val="accent1"/>
              </a:solidFill>
              <a:latin typeface="Lato"/>
              <a:ea typeface="Lato"/>
              <a:cs typeface="Lato"/>
              <a:sym typeface="Lato"/>
            </a:endParaRPr>
          </a:p>
        </p:txBody>
      </p:sp>
      <p:sp>
        <p:nvSpPr>
          <p:cNvPr id="144" name="Google Shape;144;p18"/>
          <p:cNvSpPr txBox="1"/>
          <p:nvPr/>
        </p:nvSpPr>
        <p:spPr>
          <a:xfrm>
            <a:off x="4980275" y="2571750"/>
            <a:ext cx="3457200" cy="124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solidFill>
                  <a:schemeClr val="dk2"/>
                </a:solidFill>
                <a:latin typeface="Lato"/>
                <a:ea typeface="Lato"/>
                <a:cs typeface="Lato"/>
                <a:sym typeface="Lato"/>
              </a:rPr>
              <a:t>- What is the potential impact created (additional $ value) by providing better Customer Experience?</a:t>
            </a:r>
            <a:endParaRPr sz="1300">
              <a:solidFill>
                <a:schemeClr val="dk2"/>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tep-by-step approach</a:t>
            </a:r>
            <a:endParaRPr/>
          </a:p>
        </p:txBody>
      </p:sp>
      <p:sp>
        <p:nvSpPr>
          <p:cNvPr id="150" name="Google Shape;150;p19"/>
          <p:cNvSpPr txBox="1"/>
          <p:nvPr>
            <p:ph idx="2" type="body"/>
          </p:nvPr>
        </p:nvSpPr>
        <p:spPr>
          <a:xfrm>
            <a:off x="4746450" y="105900"/>
            <a:ext cx="4317000" cy="4931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rgbClr val="000000"/>
                </a:solidFill>
                <a:highlight>
                  <a:schemeClr val="lt1"/>
                </a:highlight>
                <a:latin typeface="Roboto"/>
                <a:ea typeface="Roboto"/>
                <a:cs typeface="Roboto"/>
                <a:sym typeface="Roboto"/>
              </a:rPr>
              <a:t>Data Preparation and Cleaning </a:t>
            </a:r>
            <a:endParaRPr b="1" sz="1200">
              <a:solidFill>
                <a:srgbClr val="000000"/>
              </a:solidFill>
              <a:highlight>
                <a:schemeClr val="lt1"/>
              </a:highlight>
              <a:latin typeface="Roboto"/>
              <a:ea typeface="Roboto"/>
              <a:cs typeface="Roboto"/>
              <a:sym typeface="Roboto"/>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highlight>
                  <a:schemeClr val="lt1"/>
                </a:highlight>
                <a:latin typeface="Roboto"/>
                <a:ea typeface="Roboto"/>
                <a:cs typeface="Roboto"/>
                <a:sym typeface="Roboto"/>
              </a:rPr>
              <a:t>Consolidate data to include all the customer information &amp; metrics</a:t>
            </a:r>
            <a:endParaRPr sz="1200">
              <a:solidFill>
                <a:srgbClr val="000000"/>
              </a:solidFill>
              <a:highlight>
                <a:schemeClr val="lt1"/>
              </a:highlight>
              <a:latin typeface="Roboto"/>
              <a:ea typeface="Roboto"/>
              <a:cs typeface="Roboto"/>
              <a:sym typeface="Roboto"/>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highlight>
                  <a:schemeClr val="lt1"/>
                </a:highlight>
                <a:latin typeface="Roboto"/>
                <a:ea typeface="Roboto"/>
                <a:cs typeface="Roboto"/>
                <a:sym typeface="Roboto"/>
              </a:rPr>
              <a:t>Data cleaning (trailing space, data types)</a:t>
            </a:r>
            <a:endParaRPr sz="1200">
              <a:solidFill>
                <a:srgbClr val="000000"/>
              </a:solidFill>
              <a:highlight>
                <a:schemeClr val="lt1"/>
              </a:highlight>
              <a:latin typeface="Roboto"/>
              <a:ea typeface="Roboto"/>
              <a:cs typeface="Roboto"/>
              <a:sym typeface="Roboto"/>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highlight>
                  <a:schemeClr val="lt1"/>
                </a:highlight>
                <a:latin typeface="Roboto"/>
                <a:ea typeface="Roboto"/>
                <a:cs typeface="Roboto"/>
                <a:sym typeface="Roboto"/>
              </a:rPr>
              <a:t>Ensure that the data is in a format suitable for statistical analysis</a:t>
            </a:r>
            <a:endParaRPr sz="1200">
              <a:solidFill>
                <a:srgbClr val="000000"/>
              </a:solidFill>
              <a:highlight>
                <a:schemeClr val="lt1"/>
              </a:highlight>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rgbClr val="000000"/>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b="1" lang="en" sz="1200">
                <a:solidFill>
                  <a:srgbClr val="000000"/>
                </a:solidFill>
                <a:highlight>
                  <a:schemeClr val="lt1"/>
                </a:highlight>
                <a:latin typeface="Roboto"/>
                <a:ea typeface="Roboto"/>
                <a:cs typeface="Roboto"/>
                <a:sym typeface="Roboto"/>
              </a:rPr>
              <a:t>Exploratory Data Analysis</a:t>
            </a:r>
            <a:endParaRPr b="1" sz="1200">
              <a:solidFill>
                <a:srgbClr val="000000"/>
              </a:solidFill>
              <a:highlight>
                <a:schemeClr val="lt1"/>
              </a:highlight>
              <a:latin typeface="Roboto"/>
              <a:ea typeface="Roboto"/>
              <a:cs typeface="Roboto"/>
              <a:sym typeface="Roboto"/>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highlight>
                  <a:schemeClr val="lt1"/>
                </a:highlight>
                <a:latin typeface="Roboto"/>
                <a:ea typeface="Roboto"/>
                <a:cs typeface="Roboto"/>
                <a:sym typeface="Roboto"/>
              </a:rPr>
              <a:t>Summary statistics &amp; outliers (scatter plot, box plot, bar plot, correlation matrix, etc)</a:t>
            </a:r>
            <a:endParaRPr sz="1200">
              <a:solidFill>
                <a:srgbClr val="000000"/>
              </a:solidFill>
              <a:highlight>
                <a:schemeClr val="lt1"/>
              </a:highlight>
              <a:latin typeface="Roboto"/>
              <a:ea typeface="Roboto"/>
              <a:cs typeface="Roboto"/>
              <a:sym typeface="Roboto"/>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highlight>
                  <a:schemeClr val="lt1"/>
                </a:highlight>
                <a:latin typeface="Roboto"/>
                <a:ea typeface="Roboto"/>
                <a:cs typeface="Roboto"/>
                <a:sym typeface="Roboto"/>
              </a:rPr>
              <a:t>Define annual revenue growth &amp; dependent variable (revenue growth % vs. $) </a:t>
            </a:r>
            <a:endParaRPr sz="1200">
              <a:solidFill>
                <a:srgbClr val="000000"/>
              </a:solidFill>
              <a:highlight>
                <a:schemeClr val="lt1"/>
              </a:highlight>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rgbClr val="000000"/>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b="1" lang="en" sz="1200">
                <a:solidFill>
                  <a:srgbClr val="000000"/>
                </a:solidFill>
                <a:highlight>
                  <a:schemeClr val="lt1"/>
                </a:highlight>
                <a:latin typeface="Roboto"/>
                <a:ea typeface="Roboto"/>
                <a:cs typeface="Roboto"/>
                <a:sym typeface="Roboto"/>
              </a:rPr>
              <a:t>Correlation Analysis  </a:t>
            </a:r>
            <a:endParaRPr b="1" sz="1200">
              <a:solidFill>
                <a:srgbClr val="000000"/>
              </a:solidFill>
              <a:highlight>
                <a:schemeClr val="lt1"/>
              </a:highlight>
              <a:latin typeface="Roboto"/>
              <a:ea typeface="Roboto"/>
              <a:cs typeface="Roboto"/>
              <a:sym typeface="Roboto"/>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highlight>
                  <a:schemeClr val="lt1"/>
                </a:highlight>
                <a:latin typeface="Roboto"/>
                <a:ea typeface="Roboto"/>
                <a:cs typeface="Roboto"/>
                <a:sym typeface="Roboto"/>
              </a:rPr>
              <a:t>Point-Biserial Correlation (1 continuous variable and 1 binary variable) </a:t>
            </a:r>
            <a:endParaRPr sz="1200">
              <a:solidFill>
                <a:srgbClr val="000000"/>
              </a:solidFill>
              <a:highlight>
                <a:schemeClr val="lt1"/>
              </a:highlight>
              <a:latin typeface="Roboto"/>
              <a:ea typeface="Roboto"/>
              <a:cs typeface="Roboto"/>
              <a:sym typeface="Roboto"/>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highlight>
                  <a:schemeClr val="lt1"/>
                </a:highlight>
                <a:latin typeface="Roboto"/>
                <a:ea typeface="Roboto"/>
                <a:cs typeface="Roboto"/>
                <a:sym typeface="Roboto"/>
              </a:rPr>
              <a:t>Pearson Correlation (2 continuous variables)</a:t>
            </a:r>
            <a:endParaRPr b="1" sz="1200">
              <a:solidFill>
                <a:srgbClr val="000000"/>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t/>
            </a:r>
            <a:endParaRPr b="1" sz="1200">
              <a:solidFill>
                <a:srgbClr val="000000"/>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b="1" lang="en" sz="1200">
                <a:solidFill>
                  <a:srgbClr val="000000"/>
                </a:solidFill>
                <a:highlight>
                  <a:schemeClr val="lt1"/>
                </a:highlight>
                <a:latin typeface="Roboto"/>
                <a:ea typeface="Roboto"/>
                <a:cs typeface="Roboto"/>
                <a:sym typeface="Roboto"/>
              </a:rPr>
              <a:t>Regression Analysis</a:t>
            </a:r>
            <a:endParaRPr b="1" sz="1200">
              <a:solidFill>
                <a:srgbClr val="000000"/>
              </a:solidFill>
              <a:highlight>
                <a:schemeClr val="lt1"/>
              </a:highlight>
              <a:latin typeface="Roboto"/>
              <a:ea typeface="Roboto"/>
              <a:cs typeface="Roboto"/>
              <a:sym typeface="Roboto"/>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highlight>
                  <a:schemeClr val="lt1"/>
                </a:highlight>
                <a:latin typeface="Roboto"/>
                <a:ea typeface="Roboto"/>
                <a:cs typeface="Roboto"/>
                <a:sym typeface="Roboto"/>
              </a:rPr>
              <a:t>Model the relationship and estimate the impact of CX metrics on revenue.</a:t>
            </a:r>
            <a:endParaRPr sz="1200">
              <a:solidFill>
                <a:srgbClr val="000000"/>
              </a:solidFill>
              <a:highlight>
                <a:schemeClr val="lt1"/>
              </a:highlight>
              <a:latin typeface="Roboto"/>
              <a:ea typeface="Roboto"/>
              <a:cs typeface="Roboto"/>
              <a:sym typeface="Roboto"/>
            </a:endParaRPr>
          </a:p>
          <a:p>
            <a:pPr indent="0" lvl="0" marL="457200" rtl="0" algn="l">
              <a:lnSpc>
                <a:spcPct val="100000"/>
              </a:lnSpc>
              <a:spcBef>
                <a:spcPts val="0"/>
              </a:spcBef>
              <a:spcAft>
                <a:spcPts val="0"/>
              </a:spcAft>
              <a:buNone/>
            </a:pPr>
            <a:r>
              <a:t/>
            </a:r>
            <a:endParaRPr sz="1200">
              <a:solidFill>
                <a:srgbClr val="000000"/>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b="1" lang="en" sz="1200">
                <a:solidFill>
                  <a:srgbClr val="000000"/>
                </a:solidFill>
                <a:highlight>
                  <a:schemeClr val="lt1"/>
                </a:highlight>
                <a:latin typeface="Roboto"/>
                <a:ea typeface="Roboto"/>
                <a:cs typeface="Roboto"/>
                <a:sym typeface="Roboto"/>
              </a:rPr>
              <a:t>Customer Segmentation </a:t>
            </a:r>
            <a:endParaRPr b="1" sz="1200">
              <a:solidFill>
                <a:srgbClr val="000000"/>
              </a:solidFill>
              <a:highlight>
                <a:schemeClr val="lt1"/>
              </a:highlight>
              <a:latin typeface="Roboto"/>
              <a:ea typeface="Roboto"/>
              <a:cs typeface="Roboto"/>
              <a:sym typeface="Roboto"/>
            </a:endParaRPr>
          </a:p>
          <a:p>
            <a:pPr indent="-304800" lvl="0" marL="457200" rtl="0" algn="l">
              <a:lnSpc>
                <a:spcPct val="100000"/>
              </a:lnSpc>
              <a:spcBef>
                <a:spcPts val="0"/>
              </a:spcBef>
              <a:spcAft>
                <a:spcPts val="0"/>
              </a:spcAft>
              <a:buClr>
                <a:srgbClr val="000000"/>
              </a:buClr>
              <a:buSzPts val="1200"/>
              <a:buFont typeface="Roboto"/>
              <a:buChar char="-"/>
            </a:pPr>
            <a:r>
              <a:rPr lang="en" sz="1200">
                <a:solidFill>
                  <a:srgbClr val="000000"/>
                </a:solidFill>
                <a:highlight>
                  <a:schemeClr val="lt1"/>
                </a:highlight>
                <a:latin typeface="Roboto"/>
                <a:ea typeface="Roboto"/>
                <a:cs typeface="Roboto"/>
                <a:sym typeface="Roboto"/>
              </a:rPr>
              <a:t>Break out by segment and industry </a:t>
            </a:r>
            <a:endParaRPr sz="1200">
              <a:solidFill>
                <a:srgbClr val="000000"/>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t/>
            </a:r>
            <a:endParaRPr sz="1200">
              <a:solidFill>
                <a:srgbClr val="000000"/>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b="1" lang="en" sz="1200">
                <a:solidFill>
                  <a:srgbClr val="000000"/>
                </a:solidFill>
                <a:highlight>
                  <a:schemeClr val="lt1"/>
                </a:highlight>
                <a:latin typeface="Roboto"/>
                <a:ea typeface="Roboto"/>
                <a:cs typeface="Roboto"/>
                <a:sym typeface="Roboto"/>
              </a:rPr>
              <a:t>Findings &amp; Recommendations</a:t>
            </a:r>
            <a:endParaRPr b="1" sz="1200">
              <a:solidFill>
                <a:srgbClr val="000000"/>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000000"/>
              </a:solidFill>
              <a:highlight>
                <a:schemeClr val="lt1"/>
              </a:highlight>
              <a:latin typeface="Roboto"/>
              <a:ea typeface="Roboto"/>
              <a:cs typeface="Roboto"/>
              <a:sym typeface="Roboto"/>
            </a:endParaRPr>
          </a:p>
          <a:p>
            <a:pPr indent="0" lvl="0" marL="0" rtl="0" algn="l">
              <a:spcBef>
                <a:spcPts val="1600"/>
              </a:spcBef>
              <a:spcAft>
                <a:spcPts val="0"/>
              </a:spcAft>
              <a:buNone/>
            </a:pPr>
            <a:r>
              <a:t/>
            </a:r>
            <a:endParaRPr sz="1200">
              <a:solidFill>
                <a:srgbClr val="000000"/>
              </a:solidFill>
              <a:highlight>
                <a:schemeClr val="lt1"/>
              </a:highlight>
              <a:latin typeface="Roboto"/>
              <a:ea typeface="Roboto"/>
              <a:cs typeface="Roboto"/>
              <a:sym typeface="Roboto"/>
            </a:endParaRPr>
          </a:p>
          <a:p>
            <a:pPr indent="0" lvl="0" marL="0" rtl="0" algn="l">
              <a:spcBef>
                <a:spcPts val="1600"/>
              </a:spcBef>
              <a:spcAft>
                <a:spcPts val="0"/>
              </a:spcAft>
              <a:buNone/>
            </a:pPr>
            <a:r>
              <a:t/>
            </a:r>
            <a:endParaRPr sz="1200">
              <a:solidFill>
                <a:srgbClr val="000000"/>
              </a:solidFill>
              <a:highlight>
                <a:schemeClr val="lt1"/>
              </a:highlight>
              <a:latin typeface="Roboto"/>
              <a:ea typeface="Roboto"/>
              <a:cs typeface="Roboto"/>
              <a:sym typeface="Roboto"/>
            </a:endParaRPr>
          </a:p>
          <a:p>
            <a:pPr indent="0" lvl="0" marL="0" rtl="0" algn="l">
              <a:spcBef>
                <a:spcPts val="1600"/>
              </a:spcBef>
              <a:spcAft>
                <a:spcPts val="0"/>
              </a:spcAft>
              <a:buNone/>
            </a:pPr>
            <a:r>
              <a:t/>
            </a:r>
            <a:endParaRPr sz="1200">
              <a:solidFill>
                <a:srgbClr val="000000"/>
              </a:solidFill>
              <a:highlight>
                <a:schemeClr val="lt1"/>
              </a:highlight>
              <a:latin typeface="Roboto"/>
              <a:ea typeface="Roboto"/>
              <a:cs typeface="Roboto"/>
              <a:sym typeface="Roboto"/>
            </a:endParaRPr>
          </a:p>
          <a:p>
            <a:pPr indent="0" lvl="0" marL="0" rtl="0" algn="l">
              <a:spcBef>
                <a:spcPts val="1600"/>
              </a:spcBef>
              <a:spcAft>
                <a:spcPts val="0"/>
              </a:spcAft>
              <a:buNone/>
            </a:pPr>
            <a:r>
              <a:t/>
            </a:r>
            <a:endParaRPr sz="1200">
              <a:solidFill>
                <a:srgbClr val="000000"/>
              </a:solidFill>
              <a:highlight>
                <a:schemeClr val="lt1"/>
              </a:highlight>
              <a:latin typeface="Roboto"/>
              <a:ea typeface="Roboto"/>
              <a:cs typeface="Roboto"/>
              <a:sym typeface="Roboto"/>
            </a:endParaRPr>
          </a:p>
          <a:p>
            <a:pPr indent="0" lvl="0" marL="0" rtl="0" algn="l">
              <a:spcBef>
                <a:spcPts val="1600"/>
              </a:spcBef>
              <a:spcAft>
                <a:spcPts val="1600"/>
              </a:spcAft>
              <a:buNone/>
            </a:pPr>
            <a:r>
              <a:t/>
            </a:r>
            <a:endParaRPr sz="1200">
              <a:solidFill>
                <a:srgbClr val="000000"/>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799400" y="1206150"/>
            <a:ext cx="82581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solidFill>
                  <a:srgbClr val="000000"/>
                </a:solidFill>
                <a:highlight>
                  <a:schemeClr val="lt1"/>
                </a:highlight>
                <a:latin typeface="Roboto"/>
                <a:ea typeface="Roboto"/>
                <a:cs typeface="Roboto"/>
                <a:sym typeface="Roboto"/>
              </a:rPr>
              <a:t>Exploratory Data Analysis</a:t>
            </a:r>
            <a:endParaRPr sz="2300"/>
          </a:p>
        </p:txBody>
      </p:sp>
      <p:pic>
        <p:nvPicPr>
          <p:cNvPr id="156" name="Google Shape;156;p20"/>
          <p:cNvPicPr preferRelativeResize="0"/>
          <p:nvPr/>
        </p:nvPicPr>
        <p:blipFill>
          <a:blip r:embed="rId3">
            <a:alphaModFix/>
          </a:blip>
          <a:stretch>
            <a:fillRect/>
          </a:stretch>
        </p:blipFill>
        <p:spPr>
          <a:xfrm>
            <a:off x="419625" y="1853825"/>
            <a:ext cx="3371088" cy="2373630"/>
          </a:xfrm>
          <a:prstGeom prst="rect">
            <a:avLst/>
          </a:prstGeom>
          <a:noFill/>
          <a:ln>
            <a:noFill/>
          </a:ln>
        </p:spPr>
      </p:pic>
      <p:pic>
        <p:nvPicPr>
          <p:cNvPr id="157" name="Google Shape;157;p20"/>
          <p:cNvPicPr preferRelativeResize="0"/>
          <p:nvPr/>
        </p:nvPicPr>
        <p:blipFill>
          <a:blip r:embed="rId4">
            <a:alphaModFix/>
          </a:blip>
          <a:stretch>
            <a:fillRect/>
          </a:stretch>
        </p:blipFill>
        <p:spPr>
          <a:xfrm>
            <a:off x="4762185" y="1782100"/>
            <a:ext cx="4047373" cy="3134094"/>
          </a:xfrm>
          <a:prstGeom prst="rect">
            <a:avLst/>
          </a:prstGeom>
          <a:noFill/>
          <a:ln>
            <a:noFill/>
          </a:ln>
        </p:spPr>
      </p:pic>
      <p:sp>
        <p:nvSpPr>
          <p:cNvPr id="158" name="Google Shape;158;p20"/>
          <p:cNvSpPr txBox="1"/>
          <p:nvPr/>
        </p:nvSpPr>
        <p:spPr>
          <a:xfrm>
            <a:off x="471500" y="4457550"/>
            <a:ext cx="5069100" cy="38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Lato"/>
                <a:ea typeface="Lato"/>
                <a:cs typeface="Lato"/>
                <a:sym typeface="Lato"/>
              </a:rPr>
              <a:t>Define the upper and lower bounds to identify outliers, and remove outliers in annual revenue growth </a:t>
            </a:r>
            <a:r>
              <a:rPr lang="en" sz="1300">
                <a:solidFill>
                  <a:schemeClr val="dk2"/>
                </a:solidFill>
                <a:latin typeface="Lato"/>
                <a:ea typeface="Lato"/>
                <a:cs typeface="Lato"/>
                <a:sym typeface="Lato"/>
              </a:rPr>
              <a:t>before any meaningful analysis</a:t>
            </a:r>
            <a:endParaRPr sz="1300">
              <a:solidFill>
                <a:schemeClr val="dk2"/>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809150" y="1246925"/>
            <a:ext cx="82581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2000">
                <a:solidFill>
                  <a:srgbClr val="000000"/>
                </a:solidFill>
                <a:highlight>
                  <a:schemeClr val="lt1"/>
                </a:highlight>
                <a:latin typeface="Roboto"/>
                <a:ea typeface="Roboto"/>
                <a:cs typeface="Roboto"/>
                <a:sym typeface="Roboto"/>
              </a:rPr>
              <a:t>Correlation &amp; Regression Analysis </a:t>
            </a:r>
            <a:endParaRPr sz="2000"/>
          </a:p>
        </p:txBody>
      </p:sp>
      <p:sp>
        <p:nvSpPr>
          <p:cNvPr id="164" name="Google Shape;164;p21"/>
          <p:cNvSpPr txBox="1"/>
          <p:nvPr/>
        </p:nvSpPr>
        <p:spPr>
          <a:xfrm>
            <a:off x="865725" y="1853700"/>
            <a:ext cx="7791600" cy="2526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1500"/>
              </a:spcBef>
              <a:spcAft>
                <a:spcPts val="0"/>
              </a:spcAft>
              <a:buClr>
                <a:schemeClr val="dk2"/>
              </a:buClr>
              <a:buSzPts val="1200"/>
              <a:buFont typeface="Roboto"/>
              <a:buNone/>
            </a:pPr>
            <a:r>
              <a:rPr b="1" lang="en" sz="1200">
                <a:solidFill>
                  <a:schemeClr val="dk2"/>
                </a:solidFill>
                <a:highlight>
                  <a:schemeClr val="lt1"/>
                </a:highlight>
                <a:latin typeface="Roboto"/>
                <a:ea typeface="Roboto"/>
                <a:cs typeface="Roboto"/>
                <a:sym typeface="Roboto"/>
              </a:rPr>
              <a:t>Binary Categorical Variables</a:t>
            </a:r>
            <a:r>
              <a:rPr lang="en" sz="1200">
                <a:solidFill>
                  <a:schemeClr val="dk2"/>
                </a:solidFill>
                <a:highlight>
                  <a:schemeClr val="lt1"/>
                </a:highlight>
                <a:latin typeface="Roboto"/>
                <a:ea typeface="Roboto"/>
                <a:cs typeface="Roboto"/>
                <a:sym typeface="Roboto"/>
              </a:rPr>
              <a:t>:</a:t>
            </a:r>
            <a:endParaRPr sz="1200">
              <a:solidFill>
                <a:schemeClr val="dk2"/>
              </a:solidFill>
              <a:highlight>
                <a:schemeClr val="lt1"/>
              </a:highlight>
              <a:latin typeface="Roboto"/>
              <a:ea typeface="Roboto"/>
              <a:cs typeface="Roboto"/>
              <a:sym typeface="Roboto"/>
            </a:endParaRPr>
          </a:p>
          <a:p>
            <a:pPr indent="-304800" lvl="0" marL="914400" rtl="0" algn="l">
              <a:lnSpc>
                <a:spcPct val="115000"/>
              </a:lnSpc>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Variables: Knowledge Event, NowForum Event, OtherEvents Event, Partner Involvement.</a:t>
            </a:r>
            <a:endParaRPr sz="1200">
              <a:solidFill>
                <a:schemeClr val="dk2"/>
              </a:solidFill>
              <a:highlight>
                <a:schemeClr val="lt1"/>
              </a:highlight>
              <a:latin typeface="Roboto"/>
              <a:ea typeface="Roboto"/>
              <a:cs typeface="Roboto"/>
              <a:sym typeface="Roboto"/>
            </a:endParaRPr>
          </a:p>
          <a:p>
            <a:pPr indent="-304800" lvl="0" marL="914400" rtl="0" algn="l">
              <a:lnSpc>
                <a:spcPct val="115000"/>
              </a:lnSpc>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Analysis: Calculate point-biserial correlation and p-values for each variable.</a:t>
            </a:r>
            <a:endParaRPr sz="1200">
              <a:solidFill>
                <a:schemeClr val="dk2"/>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2"/>
              </a:buClr>
              <a:buSzPts val="1200"/>
              <a:buFont typeface="Roboto"/>
              <a:buNone/>
            </a:pPr>
            <a:r>
              <a:rPr b="1" lang="en" sz="1200">
                <a:solidFill>
                  <a:schemeClr val="dk2"/>
                </a:solidFill>
                <a:highlight>
                  <a:schemeClr val="lt1"/>
                </a:highlight>
                <a:latin typeface="Roboto"/>
                <a:ea typeface="Roboto"/>
                <a:cs typeface="Roboto"/>
                <a:sym typeface="Roboto"/>
              </a:rPr>
              <a:t>Numerical Variables:</a:t>
            </a:r>
            <a:endParaRPr b="1" sz="1200">
              <a:solidFill>
                <a:schemeClr val="dk2"/>
              </a:solidFill>
              <a:highlight>
                <a:schemeClr val="lt1"/>
              </a:highlight>
              <a:latin typeface="Roboto"/>
              <a:ea typeface="Roboto"/>
              <a:cs typeface="Roboto"/>
              <a:sym typeface="Roboto"/>
            </a:endParaRPr>
          </a:p>
          <a:p>
            <a:pPr indent="-304800" lvl="0" marL="914400" rtl="0" algn="l">
              <a:lnSpc>
                <a:spcPct val="115000"/>
              </a:lnSpc>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Variables: average_nps, Product Adoption, # of Version Upgrades.</a:t>
            </a:r>
            <a:endParaRPr sz="1200">
              <a:solidFill>
                <a:schemeClr val="dk2"/>
              </a:solidFill>
              <a:highlight>
                <a:schemeClr val="lt1"/>
              </a:highlight>
              <a:latin typeface="Roboto"/>
              <a:ea typeface="Roboto"/>
              <a:cs typeface="Roboto"/>
              <a:sym typeface="Roboto"/>
            </a:endParaRPr>
          </a:p>
          <a:p>
            <a:pPr indent="-304800" lvl="0" marL="914400" rtl="0" algn="l">
              <a:lnSpc>
                <a:spcPct val="115000"/>
              </a:lnSpc>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Analysis: Utilize Pearson Correlation analysis and perform regression analysis using the Ordinary Least Squares model.</a:t>
            </a:r>
            <a:endParaRPr sz="1200">
              <a:solidFill>
                <a:schemeClr val="dk2"/>
              </a:solidFill>
              <a:highlight>
                <a:schemeClr val="lt1"/>
              </a:highlight>
              <a:latin typeface="Roboto"/>
              <a:ea typeface="Roboto"/>
              <a:cs typeface="Roboto"/>
              <a:sym typeface="Roboto"/>
            </a:endParaRPr>
          </a:p>
          <a:p>
            <a:pPr indent="-228600" lvl="0" marL="457200" rtl="0" algn="l">
              <a:lnSpc>
                <a:spcPct val="115000"/>
              </a:lnSpc>
              <a:spcBef>
                <a:spcPts val="0"/>
              </a:spcBef>
              <a:spcAft>
                <a:spcPts val="0"/>
              </a:spcAft>
              <a:buClr>
                <a:schemeClr val="dk2"/>
              </a:buClr>
              <a:buSzPts val="1200"/>
              <a:buFont typeface="Roboto"/>
              <a:buNone/>
            </a:pPr>
            <a:r>
              <a:rPr b="1" lang="en" sz="1200">
                <a:solidFill>
                  <a:schemeClr val="dk2"/>
                </a:solidFill>
                <a:highlight>
                  <a:schemeClr val="lt1"/>
                </a:highlight>
                <a:latin typeface="Roboto"/>
                <a:ea typeface="Roboto"/>
                <a:cs typeface="Roboto"/>
                <a:sym typeface="Roboto"/>
              </a:rPr>
              <a:t>Further Analysis:</a:t>
            </a:r>
            <a:endParaRPr b="1" sz="1200">
              <a:solidFill>
                <a:schemeClr val="dk2"/>
              </a:solidFill>
              <a:highlight>
                <a:schemeClr val="lt1"/>
              </a:highlight>
              <a:latin typeface="Roboto"/>
              <a:ea typeface="Roboto"/>
              <a:cs typeface="Roboto"/>
              <a:sym typeface="Roboto"/>
            </a:endParaRPr>
          </a:p>
          <a:p>
            <a:pPr indent="-304800" lvl="0" marL="914400" rtl="0" algn="l">
              <a:lnSpc>
                <a:spcPct val="115000"/>
              </a:lnSpc>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Segmentation: Filter data by Customer Industry and segment.</a:t>
            </a:r>
            <a:endParaRPr sz="1200">
              <a:solidFill>
                <a:schemeClr val="dk2"/>
              </a:solidFill>
              <a:highlight>
                <a:schemeClr val="lt1"/>
              </a:highlight>
              <a:latin typeface="Roboto"/>
              <a:ea typeface="Roboto"/>
              <a:cs typeface="Roboto"/>
              <a:sym typeface="Roboto"/>
            </a:endParaRPr>
          </a:p>
          <a:p>
            <a:pPr indent="-304800" lvl="0" marL="914400" rtl="0" algn="l">
              <a:lnSpc>
                <a:spcPct val="115000"/>
              </a:lnSpc>
              <a:spcBef>
                <a:spcPts val="0"/>
              </a:spcBef>
              <a:spcAft>
                <a:spcPts val="0"/>
              </a:spcAft>
              <a:buClr>
                <a:schemeClr val="dk2"/>
              </a:buClr>
              <a:buSzPts val="1200"/>
              <a:buFont typeface="Roboto"/>
              <a:buChar char="-"/>
            </a:pPr>
            <a:r>
              <a:rPr lang="en" sz="1200">
                <a:solidFill>
                  <a:schemeClr val="dk2"/>
                </a:solidFill>
                <a:highlight>
                  <a:schemeClr val="lt1"/>
                </a:highlight>
                <a:latin typeface="Roboto"/>
                <a:ea typeface="Roboto"/>
                <a:cs typeface="Roboto"/>
                <a:sym typeface="Roboto"/>
              </a:rPr>
              <a:t>Conduct additional correlation analysis to explore industry-specific trends.</a:t>
            </a:r>
            <a:endParaRPr sz="1200">
              <a:solidFill>
                <a:schemeClr val="dk2"/>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3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729450" y="1129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Key Findings</a:t>
            </a:r>
            <a:endParaRPr sz="2800"/>
          </a:p>
        </p:txBody>
      </p:sp>
      <p:sp>
        <p:nvSpPr>
          <p:cNvPr id="170" name="Google Shape;170;p22"/>
          <p:cNvSpPr txBox="1"/>
          <p:nvPr/>
        </p:nvSpPr>
        <p:spPr>
          <a:xfrm>
            <a:off x="661625" y="1728725"/>
            <a:ext cx="8142000" cy="43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2"/>
              </a:solidFill>
              <a:highlight>
                <a:schemeClr val="lt1"/>
              </a:highlight>
              <a:latin typeface="Lato"/>
              <a:ea typeface="Lato"/>
              <a:cs typeface="Lato"/>
              <a:sym typeface="Lato"/>
            </a:endParaRPr>
          </a:p>
        </p:txBody>
      </p:sp>
      <p:pic>
        <p:nvPicPr>
          <p:cNvPr id="171" name="Google Shape;171;p22"/>
          <p:cNvPicPr preferRelativeResize="0"/>
          <p:nvPr/>
        </p:nvPicPr>
        <p:blipFill>
          <a:blip r:embed="rId3">
            <a:alphaModFix/>
          </a:blip>
          <a:stretch>
            <a:fillRect/>
          </a:stretch>
        </p:blipFill>
        <p:spPr>
          <a:xfrm>
            <a:off x="249000" y="1984825"/>
            <a:ext cx="8839199" cy="2459460"/>
          </a:xfrm>
          <a:prstGeom prst="rect">
            <a:avLst/>
          </a:prstGeom>
          <a:noFill/>
          <a:ln>
            <a:noFill/>
          </a:ln>
        </p:spPr>
      </p:pic>
      <p:sp>
        <p:nvSpPr>
          <p:cNvPr id="172" name="Google Shape;172;p22"/>
          <p:cNvSpPr txBox="1"/>
          <p:nvPr/>
        </p:nvSpPr>
        <p:spPr>
          <a:xfrm>
            <a:off x="582750" y="4502950"/>
            <a:ext cx="79821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highlight>
                  <a:schemeClr val="lt1"/>
                </a:highlight>
                <a:latin typeface="Roboto"/>
                <a:ea typeface="Roboto"/>
                <a:cs typeface="Roboto"/>
                <a:sym typeface="Roboto"/>
              </a:rPr>
              <a:t>The analysis reveals that among all the Customer Experience metrics, the Average Net Promoter Score (NPS) seems to have the most impact on annual subscription revenue growth. It is also the only CX metric that has an impact on annual subscription revenue growth.</a:t>
            </a:r>
            <a:endParaRPr sz="1300">
              <a:solidFill>
                <a:schemeClr val="accent1"/>
              </a:solidFill>
              <a:latin typeface="Lato"/>
              <a:ea typeface="Lato"/>
              <a:cs typeface="Lato"/>
              <a:sym typeface="Lato"/>
            </a:endParaRPr>
          </a:p>
        </p:txBody>
      </p:sp>
      <p:sp>
        <p:nvSpPr>
          <p:cNvPr id="173" name="Google Shape;173;p22"/>
          <p:cNvSpPr txBox="1"/>
          <p:nvPr/>
        </p:nvSpPr>
        <p:spPr>
          <a:xfrm>
            <a:off x="661625" y="1664638"/>
            <a:ext cx="4172400" cy="2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highlight>
                  <a:schemeClr val="lt1"/>
                </a:highlight>
                <a:latin typeface="Roboto"/>
                <a:ea typeface="Roboto"/>
                <a:cs typeface="Roboto"/>
                <a:sym typeface="Roboto"/>
              </a:rPr>
              <a:t>The dependent variable is annual revenue growth in $.</a:t>
            </a:r>
            <a:r>
              <a:rPr lang="en" sz="1300">
                <a:solidFill>
                  <a:srgbClr val="1F1F1F"/>
                </a:solidFill>
                <a:highlight>
                  <a:srgbClr val="FFFFFF"/>
                </a:highlight>
                <a:latin typeface="Roboto"/>
                <a:ea typeface="Roboto"/>
                <a:cs typeface="Roboto"/>
                <a:sym typeface="Roboto"/>
              </a:rPr>
              <a:t> </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729450" y="1276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Key Findings </a:t>
            </a:r>
            <a:r>
              <a:rPr lang="en" sz="2800"/>
              <a:t>(cont'd)</a:t>
            </a:r>
            <a:endParaRPr sz="2800"/>
          </a:p>
        </p:txBody>
      </p:sp>
      <p:sp>
        <p:nvSpPr>
          <p:cNvPr id="179" name="Google Shape;179;p23"/>
          <p:cNvSpPr txBox="1"/>
          <p:nvPr>
            <p:ph idx="1" type="body"/>
          </p:nvPr>
        </p:nvSpPr>
        <p:spPr>
          <a:xfrm>
            <a:off x="729450" y="1979750"/>
            <a:ext cx="7688700" cy="209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33333"/>
                </a:solidFill>
                <a:highlight>
                  <a:srgbClr val="FFFFFF"/>
                </a:highlight>
                <a:latin typeface="Roboto"/>
                <a:ea typeface="Roboto"/>
                <a:cs typeface="Roboto"/>
                <a:sym typeface="Roboto"/>
              </a:rPr>
              <a:t>From the OLS Regression results, the regression equation is below: </a:t>
            </a:r>
            <a:endParaRPr sz="1200">
              <a:solidFill>
                <a:srgbClr val="D1D5DB"/>
              </a:solidFill>
              <a:highlight>
                <a:srgbClr val="343541"/>
              </a:highlight>
              <a:latin typeface="Roboto"/>
              <a:ea typeface="Roboto"/>
              <a:cs typeface="Roboto"/>
              <a:sym typeface="Roboto"/>
            </a:endParaRPr>
          </a:p>
          <a:p>
            <a:pPr indent="0" lvl="0" marL="0" rtl="0" algn="l">
              <a:spcBef>
                <a:spcPts val="0"/>
              </a:spcBef>
              <a:spcAft>
                <a:spcPts val="0"/>
              </a:spcAft>
              <a:buNone/>
            </a:pPr>
            <a:r>
              <a:rPr b="1" i="1" lang="en">
                <a:solidFill>
                  <a:srgbClr val="333333"/>
                </a:solidFill>
                <a:highlight>
                  <a:srgbClr val="FFFFFF"/>
                </a:highlight>
                <a:latin typeface="Arial"/>
                <a:ea typeface="Arial"/>
                <a:cs typeface="Arial"/>
                <a:sym typeface="Arial"/>
              </a:rPr>
              <a:t>a</a:t>
            </a:r>
            <a:r>
              <a:rPr b="1" i="1" lang="en">
                <a:solidFill>
                  <a:srgbClr val="333333"/>
                </a:solidFill>
                <a:highlight>
                  <a:srgbClr val="FFFFFF"/>
                </a:highlight>
                <a:latin typeface="Arial"/>
                <a:ea typeface="Arial"/>
                <a:cs typeface="Arial"/>
                <a:sym typeface="Arial"/>
              </a:rPr>
              <a:t>nnual_revenue_growth (in $) = </a:t>
            </a:r>
            <a:r>
              <a:rPr b="1" i="1" lang="en">
                <a:solidFill>
                  <a:srgbClr val="333333"/>
                </a:solidFill>
                <a:highlight>
                  <a:srgbClr val="FFFFFF"/>
                </a:highlight>
                <a:latin typeface="Roboto"/>
                <a:ea typeface="Roboto"/>
                <a:cs typeface="Roboto"/>
                <a:sym typeface="Roboto"/>
              </a:rPr>
              <a:t>17300 x average_nps - 88480</a:t>
            </a:r>
            <a:endParaRPr b="1" i="1">
              <a:solidFill>
                <a:srgbClr val="38761D"/>
              </a:solidFill>
              <a:highlight>
                <a:srgbClr val="FFFFFF"/>
              </a:highlight>
              <a:latin typeface="Roboto"/>
              <a:ea typeface="Roboto"/>
              <a:cs typeface="Roboto"/>
              <a:sym typeface="Roboto"/>
            </a:endParaRPr>
          </a:p>
          <a:p>
            <a:pPr indent="-311150" lvl="0" marL="457200" rtl="0" algn="l">
              <a:spcBef>
                <a:spcPts val="1500"/>
              </a:spcBef>
              <a:spcAft>
                <a:spcPts val="0"/>
              </a:spcAft>
              <a:buClr>
                <a:srgbClr val="333333"/>
              </a:buClr>
              <a:buSzPts val="1300"/>
              <a:buFont typeface="Roboto"/>
              <a:buAutoNum type="arabicPeriod"/>
            </a:pPr>
            <a:r>
              <a:rPr lang="en">
                <a:solidFill>
                  <a:srgbClr val="333333"/>
                </a:solidFill>
                <a:highlight>
                  <a:srgbClr val="FFFFFF"/>
                </a:highlight>
                <a:latin typeface="Roboto"/>
                <a:ea typeface="Roboto"/>
                <a:cs typeface="Roboto"/>
                <a:sym typeface="Roboto"/>
              </a:rPr>
              <a:t>When the average Net Promoter Score is 0, the model predicts a negative annual revenue growth of approximately -$88,480.</a:t>
            </a:r>
            <a:endParaRPr>
              <a:solidFill>
                <a:srgbClr val="333333"/>
              </a:solidFill>
              <a:highlight>
                <a:srgbClr val="FFFFFF"/>
              </a:highlight>
              <a:latin typeface="Roboto"/>
              <a:ea typeface="Roboto"/>
              <a:cs typeface="Roboto"/>
              <a:sym typeface="Roboto"/>
            </a:endParaRPr>
          </a:p>
          <a:p>
            <a:pPr indent="-311150" lvl="0" marL="457200" rtl="0" algn="l">
              <a:spcBef>
                <a:spcPts val="0"/>
              </a:spcBef>
              <a:spcAft>
                <a:spcPts val="0"/>
              </a:spcAft>
              <a:buClr>
                <a:srgbClr val="333333"/>
              </a:buClr>
              <a:buSzPts val="1300"/>
              <a:buFont typeface="Roboto"/>
              <a:buAutoNum type="arabicPeriod"/>
            </a:pPr>
            <a:r>
              <a:rPr lang="en">
                <a:solidFill>
                  <a:srgbClr val="333333"/>
                </a:solidFill>
                <a:highlight>
                  <a:srgbClr val="FFFFFF"/>
                </a:highlight>
                <a:latin typeface="Roboto"/>
                <a:ea typeface="Roboto"/>
                <a:cs typeface="Roboto"/>
                <a:sym typeface="Roboto"/>
              </a:rPr>
              <a:t>The analysis indicates that a minimum average NPS of 5.1 is required to achieve non-negative revenue growth.</a:t>
            </a:r>
            <a:endParaRPr>
              <a:solidFill>
                <a:srgbClr val="333333"/>
              </a:solidFill>
              <a:highlight>
                <a:srgbClr val="FFFFFF"/>
              </a:highlight>
              <a:latin typeface="Roboto"/>
              <a:ea typeface="Roboto"/>
              <a:cs typeface="Roboto"/>
              <a:sym typeface="Roboto"/>
            </a:endParaRPr>
          </a:p>
          <a:p>
            <a:pPr indent="-311150" lvl="0" marL="457200" rtl="0" algn="l">
              <a:spcBef>
                <a:spcPts val="0"/>
              </a:spcBef>
              <a:spcAft>
                <a:spcPts val="0"/>
              </a:spcAft>
              <a:buClr>
                <a:srgbClr val="333333"/>
              </a:buClr>
              <a:buSzPts val="1300"/>
              <a:buFont typeface="Roboto"/>
              <a:buAutoNum type="arabicPeriod"/>
            </a:pPr>
            <a:r>
              <a:rPr lang="en">
                <a:solidFill>
                  <a:srgbClr val="333333"/>
                </a:solidFill>
                <a:highlight>
                  <a:srgbClr val="FFFFFF"/>
                </a:highlight>
                <a:latin typeface="Roboto"/>
                <a:ea typeface="Roboto"/>
                <a:cs typeface="Roboto"/>
                <a:sym typeface="Roboto"/>
              </a:rPr>
              <a:t>With each point increase in NPS, customers are expected to have an additional annual revenue growth of </a:t>
            </a:r>
            <a:r>
              <a:rPr b="1" lang="en">
                <a:solidFill>
                  <a:srgbClr val="38761D"/>
                </a:solidFill>
                <a:highlight>
                  <a:srgbClr val="FFFFFF"/>
                </a:highlight>
                <a:latin typeface="Roboto"/>
                <a:ea typeface="Roboto"/>
                <a:cs typeface="Roboto"/>
                <a:sym typeface="Roboto"/>
              </a:rPr>
              <a:t>$17,300</a:t>
            </a:r>
            <a:r>
              <a:rPr lang="en">
                <a:solidFill>
                  <a:srgbClr val="333333"/>
                </a:solidFill>
                <a:highlight>
                  <a:srgbClr val="FFFFFF"/>
                </a:highlight>
                <a:latin typeface="Roboto"/>
                <a:ea typeface="Roboto"/>
                <a:cs typeface="Roboto"/>
                <a:sym typeface="Roboto"/>
              </a:rPr>
              <a:t>.</a:t>
            </a:r>
            <a:endParaRPr>
              <a:solidFill>
                <a:srgbClr val="333333"/>
              </a:solidFill>
              <a:highlight>
                <a:srgbClr val="FFFFFF"/>
              </a:highlight>
              <a:latin typeface="Roboto"/>
              <a:ea typeface="Roboto"/>
              <a:cs typeface="Roboto"/>
              <a:sym typeface="Roboto"/>
            </a:endParaRPr>
          </a:p>
          <a:p>
            <a:pPr indent="-311150" lvl="0" marL="457200" rtl="0" algn="l">
              <a:spcBef>
                <a:spcPts val="0"/>
              </a:spcBef>
              <a:spcAft>
                <a:spcPts val="0"/>
              </a:spcAft>
              <a:buClr>
                <a:srgbClr val="333333"/>
              </a:buClr>
              <a:buSzPts val="1300"/>
              <a:buFont typeface="Roboto"/>
              <a:buAutoNum type="arabicPeriod"/>
            </a:pPr>
            <a:r>
              <a:rPr lang="en">
                <a:solidFill>
                  <a:srgbClr val="333333"/>
                </a:solidFill>
                <a:highlight>
                  <a:srgbClr val="FFFFFF"/>
                </a:highlight>
                <a:latin typeface="Roboto"/>
                <a:ea typeface="Roboto"/>
                <a:cs typeface="Roboto"/>
                <a:sym typeface="Roboto"/>
              </a:rPr>
              <a:t>Investigating various customer segments and industries indicates positive correlations, with the average NPS exerting a bigger impact on revenue growth for Very Large Enterprise &amp; Commercial customers and the Technology, Retail, and Wholesale industries compared to the overall average.</a:t>
            </a:r>
            <a:endParaRPr>
              <a:solidFill>
                <a:srgbClr val="333333"/>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b="1">
              <a:solidFill>
                <a:srgbClr val="38761D"/>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727650" y="12366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185" name="Google Shape;185;p24"/>
          <p:cNvSpPr txBox="1"/>
          <p:nvPr>
            <p:ph idx="1" type="body"/>
          </p:nvPr>
        </p:nvSpPr>
        <p:spPr>
          <a:xfrm>
            <a:off x="727650" y="1771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1. Focus on Improving NPS</a:t>
            </a:r>
            <a:endParaRPr b="1">
              <a:solidFill>
                <a:schemeClr val="dk2"/>
              </a:solidFill>
            </a:endParaRPr>
          </a:p>
          <a:p>
            <a:pPr indent="0" lvl="0" marL="0" rtl="0" algn="l">
              <a:spcBef>
                <a:spcPts val="1600"/>
              </a:spcBef>
              <a:spcAft>
                <a:spcPts val="0"/>
              </a:spcAft>
              <a:buNone/>
            </a:pPr>
            <a:r>
              <a:rPr lang="en"/>
              <a:t>Given that NPS has the most significant impact on annual subscription revenue growth, the company Aviato should prioritize efforts to improve customer satisfaction and experience. </a:t>
            </a:r>
            <a:endParaRPr/>
          </a:p>
          <a:p>
            <a:pPr indent="0" lvl="0" marL="0" rtl="0" algn="l">
              <a:spcBef>
                <a:spcPts val="1600"/>
              </a:spcBef>
              <a:spcAft>
                <a:spcPts val="0"/>
              </a:spcAft>
              <a:buNone/>
            </a:pPr>
            <a:r>
              <a:rPr b="1" lang="en">
                <a:solidFill>
                  <a:schemeClr val="dk2"/>
                </a:solidFill>
              </a:rPr>
              <a:t>2. Set a Minimum NPS Benchmark</a:t>
            </a:r>
            <a:endParaRPr b="1">
              <a:solidFill>
                <a:schemeClr val="dk2"/>
              </a:solidFill>
            </a:endParaRPr>
          </a:p>
          <a:p>
            <a:pPr indent="0" lvl="0" marL="0" rtl="0" algn="l">
              <a:spcBef>
                <a:spcPts val="1600"/>
              </a:spcBef>
              <a:spcAft>
                <a:spcPts val="0"/>
              </a:spcAft>
              <a:buNone/>
            </a:pPr>
            <a:r>
              <a:rPr lang="en"/>
              <a:t>Establishing a minimum average NPS of 5.1 is crucial to achieving positive revenue growth. This benchmark can serve as a performance target.</a:t>
            </a:r>
            <a:endParaRPr/>
          </a:p>
          <a:p>
            <a:pPr indent="0" lvl="0" marL="0" rtl="0" algn="l">
              <a:spcBef>
                <a:spcPts val="1600"/>
              </a:spcBef>
              <a:spcAft>
                <a:spcPts val="0"/>
              </a:spcAft>
              <a:buNone/>
            </a:pPr>
            <a:r>
              <a:rPr b="1" lang="en">
                <a:solidFill>
                  <a:schemeClr val="dk2"/>
                </a:solidFill>
              </a:rPr>
              <a:t>3.  Targeted Strategies for Key Segments</a:t>
            </a:r>
            <a:endParaRPr b="1">
              <a:solidFill>
                <a:schemeClr val="dk2"/>
              </a:solidFill>
            </a:endParaRPr>
          </a:p>
          <a:p>
            <a:pPr indent="0" lvl="0" marL="0" rtl="0" algn="l">
              <a:spcBef>
                <a:spcPts val="1600"/>
              </a:spcBef>
              <a:spcAft>
                <a:spcPts val="0"/>
              </a:spcAft>
              <a:buNone/>
            </a:pPr>
            <a:r>
              <a:rPr lang="en"/>
              <a:t>Tailor customer engagement strategies specifically for Very Large Enterprise &amp; Commercial customers and the Technology, Retail, and Wholesale industries, where NPS has a greater influence.</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9" name="Shape 189"/>
        <p:cNvGrpSpPr/>
        <p:nvPr/>
      </p:nvGrpSpPr>
      <p:grpSpPr>
        <a:xfrm>
          <a:off x="0" y="0"/>
          <a:ext cx="0" cy="0"/>
          <a:chOff x="0" y="0"/>
          <a:chExt cx="0" cy="0"/>
        </a:xfrm>
      </p:grpSpPr>
      <p:sp>
        <p:nvSpPr>
          <p:cNvPr id="190" name="Google Shape;190;p25"/>
          <p:cNvSpPr txBox="1"/>
          <p:nvPr>
            <p:ph type="title"/>
          </p:nvPr>
        </p:nvSpPr>
        <p:spPr>
          <a:xfrm>
            <a:off x="366650" y="63975"/>
            <a:ext cx="70212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Appendix</a:t>
            </a:r>
            <a:endParaRPr b="0"/>
          </a:p>
        </p:txBody>
      </p:sp>
      <p:pic>
        <p:nvPicPr>
          <p:cNvPr id="191" name="Google Shape;191;p25"/>
          <p:cNvPicPr preferRelativeResize="0"/>
          <p:nvPr/>
        </p:nvPicPr>
        <p:blipFill>
          <a:blip r:embed="rId3">
            <a:alphaModFix/>
          </a:blip>
          <a:stretch>
            <a:fillRect/>
          </a:stretch>
        </p:blipFill>
        <p:spPr>
          <a:xfrm>
            <a:off x="284225" y="684713"/>
            <a:ext cx="7058025" cy="3952875"/>
          </a:xfrm>
          <a:prstGeom prst="rect">
            <a:avLst/>
          </a:prstGeom>
          <a:noFill/>
          <a:ln>
            <a:noFill/>
          </a:ln>
        </p:spPr>
      </p:pic>
      <p:sp>
        <p:nvSpPr>
          <p:cNvPr id="192" name="Google Shape;192;p25"/>
          <p:cNvSpPr txBox="1"/>
          <p:nvPr/>
        </p:nvSpPr>
        <p:spPr>
          <a:xfrm>
            <a:off x="7501850" y="684725"/>
            <a:ext cx="1376700" cy="25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Lato"/>
                <a:ea typeface="Lato"/>
                <a:cs typeface="Lato"/>
                <a:sym typeface="Lato"/>
              </a:rPr>
              <a:t>Dep. variable = annual_revenue_growth_adj</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Indep. variable = average_nps</a:t>
            </a:r>
            <a:endParaRPr sz="13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