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font" Target="fonts/RobotoSlab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7a5e31dad_0_1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7a5e31da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88ce34ae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88ce34ae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88ce34ae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88ce34ae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88ce34ae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88ce34ae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88ce34ae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88ce34ae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88ce34ae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88ce34ae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0" y="1809525"/>
            <a:ext cx="5783400" cy="10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Cyclistic Case Study</a:t>
            </a:r>
            <a:endParaRPr sz="4500"/>
          </a:p>
        </p:txBody>
      </p:sp>
      <p:sp>
        <p:nvSpPr>
          <p:cNvPr id="64" name="Google Shape;64;p13"/>
          <p:cNvSpPr txBox="1"/>
          <p:nvPr/>
        </p:nvSpPr>
        <p:spPr>
          <a:xfrm>
            <a:off x="2986950" y="3495100"/>
            <a:ext cx="713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669275" y="3643825"/>
            <a:ext cx="7138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By: Ayodeji Yekeen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Last Updated: December 18th, 2021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Both</a:t>
            </a:r>
            <a:endParaRPr/>
          </a:p>
        </p:txBody>
      </p:sp>
      <p:sp>
        <p:nvSpPr>
          <p:cNvPr id="116" name="Google Shape;116;p2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Members </a:t>
            </a:r>
            <a:r>
              <a:rPr lang="en">
                <a:solidFill>
                  <a:schemeClr val="dk1"/>
                </a:solidFill>
              </a:rPr>
              <a:t>and </a:t>
            </a:r>
            <a:r>
              <a:rPr lang="en">
                <a:solidFill>
                  <a:srgbClr val="FFFF00"/>
                </a:solidFill>
              </a:rPr>
              <a:t>Casuals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17" name="Google Shape;117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0000"/>
                </a:solidFill>
              </a:rPr>
              <a:t>Members </a:t>
            </a:r>
            <a:r>
              <a:rPr lang="en"/>
              <a:t>and </a:t>
            </a:r>
            <a:r>
              <a:rPr lang="en">
                <a:solidFill>
                  <a:srgbClr val="FFFF00"/>
                </a:solidFill>
              </a:rPr>
              <a:t>Casuals </a:t>
            </a:r>
            <a:r>
              <a:rPr lang="en"/>
              <a:t>both prefer classic bikes followed by electric bikes.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265500" y="1209075"/>
            <a:ext cx="43065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</a:t>
            </a:r>
            <a:endParaRPr/>
          </a:p>
        </p:txBody>
      </p:sp>
      <p:sp>
        <p:nvSpPr>
          <p:cNvPr id="123" name="Google Shape;123;p23"/>
          <p:cNvSpPr txBox="1"/>
          <p:nvPr/>
        </p:nvSpPr>
        <p:spPr>
          <a:xfrm>
            <a:off x="4895625" y="570125"/>
            <a:ext cx="38421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Cyclistic should increase the number of classic bikes </a:t>
            </a: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available</a:t>
            </a: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 users.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Phase out docked bikes.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Allow only members book classic bikes. This could serve as an incentive for casuals to upgrade their user plan.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Increase number of stations around tourist hotspots.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/>
        </p:nvSpPr>
        <p:spPr>
          <a:xfrm>
            <a:off x="0" y="2082200"/>
            <a:ext cx="9258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6"/>
                </a:solidFill>
                <a:latin typeface="Roboto Slab"/>
                <a:ea typeface="Roboto Slab"/>
                <a:cs typeface="Roboto Slab"/>
                <a:sym typeface="Roboto Slab"/>
              </a:rPr>
              <a:t>What are we talking about?</a:t>
            </a:r>
            <a:endParaRPr sz="4800">
              <a:solidFill>
                <a:schemeClr val="accent6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15"/>
          <p:cNvGrpSpPr/>
          <p:nvPr/>
        </p:nvGrpSpPr>
        <p:grpSpPr>
          <a:xfrm>
            <a:off x="476829" y="1304875"/>
            <a:ext cx="8368191" cy="3416400"/>
            <a:chOff x="6212550" y="1304875"/>
            <a:chExt cx="2632500" cy="3416400"/>
          </a:xfrm>
        </p:grpSpPr>
        <p:sp>
          <p:nvSpPr>
            <p:cNvPr id="76" name="Google Shape;76;p1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79" name="Google Shape;79;p15"/>
          <p:cNvSpPr txBox="1"/>
          <p:nvPr>
            <p:ph idx="4294967295" type="body"/>
          </p:nvPr>
        </p:nvSpPr>
        <p:spPr>
          <a:xfrm>
            <a:off x="550025" y="1850300"/>
            <a:ext cx="82149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I</a:t>
            </a:r>
            <a:r>
              <a:rPr lang="en" sz="2000"/>
              <a:t>dentifying how annual </a:t>
            </a:r>
            <a:r>
              <a:rPr lang="en" sz="2000">
                <a:solidFill>
                  <a:srgbClr val="FF0000"/>
                </a:solidFill>
              </a:rPr>
              <a:t>members </a:t>
            </a:r>
            <a:r>
              <a:rPr lang="en" sz="2000"/>
              <a:t>and </a:t>
            </a:r>
            <a:r>
              <a:rPr lang="en" sz="2000">
                <a:solidFill>
                  <a:srgbClr val="FFFF00"/>
                </a:solidFill>
              </a:rPr>
              <a:t>casuals </a:t>
            </a:r>
            <a:r>
              <a:rPr lang="en" sz="2000"/>
              <a:t>differ , why </a:t>
            </a:r>
            <a:r>
              <a:rPr lang="en" sz="2000">
                <a:solidFill>
                  <a:srgbClr val="FFFF00"/>
                </a:solidFill>
              </a:rPr>
              <a:t>casual </a:t>
            </a:r>
            <a:r>
              <a:rPr lang="en" sz="2000"/>
              <a:t>riders would buy a membership and converting </a:t>
            </a:r>
            <a:r>
              <a:rPr lang="en" sz="2000">
                <a:solidFill>
                  <a:srgbClr val="FFFF00"/>
                </a:solidFill>
              </a:rPr>
              <a:t>casual </a:t>
            </a:r>
            <a:r>
              <a:rPr lang="en" sz="2000"/>
              <a:t>riders into annual  </a:t>
            </a:r>
            <a:r>
              <a:rPr lang="en" sz="2000">
                <a:solidFill>
                  <a:srgbClr val="FF0000"/>
                </a:solidFill>
              </a:rPr>
              <a:t>members</a:t>
            </a:r>
            <a:r>
              <a:rPr lang="en" sz="2000"/>
              <a:t>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 title="Average Duration by Month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58025" cy="482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7" title="Monthly Ride Coun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4562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 title="Ride Count by Hours of The Day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3" cy="478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9" title="Ride Count by Day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9520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0" title="Average Duration by Day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45626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</a:t>
            </a:r>
            <a:endParaRPr/>
          </a:p>
        </p:txBody>
      </p:sp>
      <p:sp>
        <p:nvSpPr>
          <p:cNvPr id="110" name="Google Shape;110;p21"/>
          <p:cNvSpPr txBox="1"/>
          <p:nvPr/>
        </p:nvSpPr>
        <p:spPr>
          <a:xfrm>
            <a:off x="594900" y="1144125"/>
            <a:ext cx="8161200" cy="3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Members</a:t>
            </a:r>
            <a:endParaRPr sz="2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Steady rider base.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Continue to ride during the winter.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Usage increases on weekends but doesn’t drop off on the weekdays.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Members are most likely working class commuters or students.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Casuals</a:t>
            </a:r>
            <a:endParaRPr sz="200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Prefer to ride during the summer and almost not at all during the winter.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Demand outpaces members during the summer.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Casuals prefer to ride on Fridays &amp; Saturdays.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Casuals are most likely tourists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