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media/image2.bin" ContentType="image/jpeg"/>
  <Override PartName="/ppt/theme/theme2.xml" ContentType="application/vnd.openxmlformats-officedocument.theme+xml"/>
  <Override PartName="/ppt/theme/theme3.xml" ContentType="application/vnd.openxmlformats-officedocument.theme+xml"/>
  <Override PartName="/ppt/tags/tag4.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5"/>
  </p:sldMasterIdLst>
  <p:notesMasterIdLst>
    <p:notesMasterId r:id="rId13"/>
  </p:notesMasterIdLst>
  <p:handoutMasterIdLst>
    <p:handoutMasterId r:id="rId14"/>
  </p:handoutMasterIdLst>
  <p:sldIdLst>
    <p:sldId id="340" r:id="rId6"/>
    <p:sldId id="445" r:id="rId7"/>
    <p:sldId id="441" r:id="rId8"/>
    <p:sldId id="447" r:id="rId9"/>
    <p:sldId id="442" r:id="rId10"/>
    <p:sldId id="448" r:id="rId11"/>
    <p:sldId id="446" r:id="rId12"/>
  </p:sldIdLst>
  <p:sldSz cx="12192000" cy="6858000"/>
  <p:notesSz cx="7315200" cy="9601200"/>
  <p:custDataLst>
    <p:tags r:id="rId15"/>
  </p:custData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8E0559F-84C3-44AA-8930-5F8AB2565DDB}">
          <p14:sldIdLst>
            <p14:sldId id="340"/>
          </p14:sldIdLst>
        </p14:section>
        <p14:section name="Module 2" id="{802E5F98-B458-43BC-82D3-4C1BA50911FE}">
          <p14:sldIdLst>
            <p14:sldId id="445"/>
            <p14:sldId id="441"/>
            <p14:sldId id="447"/>
            <p14:sldId id="442"/>
            <p14:sldId id="448"/>
            <p14:sldId id="446"/>
          </p14:sldIdLst>
        </p14:section>
      </p14:sectionLst>
    </p:ext>
    <p:ext uri="{EFAFB233-063F-42B5-8137-9DF3F51BA10A}">
      <p15:sldGuideLst xmlns:p15="http://schemas.microsoft.com/office/powerpoint/2012/main">
        <p15:guide id="10" userDrawn="1">
          <p15:clr>
            <a:srgbClr val="A4A3A4"/>
          </p15:clr>
        </p15:guide>
        <p15:guide id="11" orient="horz" pos="2047" userDrawn="1">
          <p15:clr>
            <a:srgbClr val="A4A3A4"/>
          </p15:clr>
        </p15:guide>
        <p15:guide id="12" orient="horz" pos="1593" userDrawn="1">
          <p15:clr>
            <a:srgbClr val="A4A3A4"/>
          </p15:clr>
        </p15:guide>
        <p15:guide id="13" orient="horz" pos="2568" userDrawn="1">
          <p15:clr>
            <a:srgbClr val="A4A3A4"/>
          </p15:clr>
        </p15:guide>
        <p15:guide id="14" orient="horz" pos="3072" userDrawn="1">
          <p15:clr>
            <a:srgbClr val="A4A3A4"/>
          </p15:clr>
        </p15:guide>
        <p15:guide id="15" orient="horz" pos="3589"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D00"/>
    <a:srgbClr val="000000"/>
    <a:srgbClr val="ED8B00"/>
    <a:srgbClr val="DB291C"/>
    <a:srgbClr val="FF9900"/>
    <a:srgbClr val="C00000"/>
    <a:srgbClr val="3C8A2E"/>
    <a:srgbClr val="DCDCDC"/>
    <a:srgbClr val="B4B4B4"/>
    <a:srgbClr val="5757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26" autoAdjust="0"/>
    <p:restoredTop sz="94799" autoAdjust="0"/>
  </p:normalViewPr>
  <p:slideViewPr>
    <p:cSldViewPr snapToGrid="0" showGuides="1">
      <p:cViewPr varScale="1">
        <p:scale>
          <a:sx n="86" d="100"/>
          <a:sy n="86" d="100"/>
        </p:scale>
        <p:origin x="342" y="90"/>
      </p:cViewPr>
      <p:guideLst>
        <p:guide/>
        <p:guide orient="horz" pos="2047"/>
        <p:guide orient="horz" pos="1593"/>
        <p:guide orient="horz" pos="2568"/>
        <p:guide orient="horz" pos="3072"/>
        <p:guide orient="horz" pos="3589"/>
      </p:guideLst>
    </p:cSldViewPr>
  </p:slideViewPr>
  <p:outlineViewPr>
    <p:cViewPr>
      <p:scale>
        <a:sx n="33" d="100"/>
        <a:sy n="33" d="100"/>
      </p:scale>
      <p:origin x="0" y="-59190"/>
    </p:cViewPr>
  </p:outlineViewPr>
  <p:notesTextViewPr>
    <p:cViewPr>
      <p:scale>
        <a:sx n="100" d="100"/>
        <a:sy n="100" d="100"/>
      </p:scale>
      <p:origin x="0" y="0"/>
    </p:cViewPr>
  </p:notesTextViewPr>
  <p:sorterViewPr>
    <p:cViewPr>
      <p:scale>
        <a:sx n="81" d="100"/>
        <a:sy n="81" d="100"/>
      </p:scale>
      <p:origin x="0" y="-15424"/>
    </p:cViewPr>
  </p:sorterViewPr>
  <p:notesViewPr>
    <p:cSldViewPr snapToGrid="0" showGuides="1">
      <p:cViewPr varScale="1">
        <p:scale>
          <a:sx n="57" d="100"/>
          <a:sy n="57" d="100"/>
        </p:scale>
        <p:origin x="1992"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tags" Target="tags/tag1.xml"/><Relationship Id="rId10" Type="http://schemas.openxmlformats.org/officeDocument/2006/relationships/slide" Target="slides/slide5.xml"/><Relationship Id="rId19"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1"/>
            <a:ext cx="3170138" cy="479539"/>
          </a:xfrm>
          <a:prstGeom prst="rect">
            <a:avLst/>
          </a:prstGeom>
        </p:spPr>
        <p:txBody>
          <a:bodyPr vert="horz" lIns="90913" tIns="45457" rIns="90913" bIns="45457" rtlCol="0"/>
          <a:lstStyle>
            <a:lvl1pPr algn="l">
              <a:defRPr sz="11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4143427" y="1"/>
            <a:ext cx="3170138" cy="479539"/>
          </a:xfrm>
          <a:prstGeom prst="rect">
            <a:avLst/>
          </a:prstGeom>
        </p:spPr>
        <p:txBody>
          <a:bodyPr vert="horz" lIns="90913" tIns="45457" rIns="90913" bIns="45457" rtlCol="0"/>
          <a:lstStyle>
            <a:lvl1pPr algn="r">
              <a:defRPr sz="1100"/>
            </a:lvl1pPr>
          </a:lstStyle>
          <a:p>
            <a:fld id="{B4AD245C-091B-44E2-BFB0-BD94217887F7}" type="datetimeFigureOut">
              <a:rPr lang="en-US" smtClean="0">
                <a:latin typeface="Arial" panose="020B0604020202020204" pitchFamily="34" charset="0"/>
              </a:rPr>
              <a:t>12/1/2021</a:t>
            </a:fld>
            <a:endParaRPr lang="en-US" dirty="0">
              <a:latin typeface="Arial" panose="020B0604020202020204" pitchFamily="34" charset="0"/>
            </a:endParaRPr>
          </a:p>
        </p:txBody>
      </p:sp>
      <p:sp>
        <p:nvSpPr>
          <p:cNvPr id="4" name="Footer Placeholder 3"/>
          <p:cNvSpPr>
            <a:spLocks noGrp="1"/>
          </p:cNvSpPr>
          <p:nvPr>
            <p:ph type="ftr" sz="quarter" idx="2"/>
          </p:nvPr>
        </p:nvSpPr>
        <p:spPr>
          <a:xfrm>
            <a:off x="4" y="9120173"/>
            <a:ext cx="3170138" cy="479539"/>
          </a:xfrm>
          <a:prstGeom prst="rect">
            <a:avLst/>
          </a:prstGeom>
        </p:spPr>
        <p:txBody>
          <a:bodyPr vert="horz" lIns="90913" tIns="45457" rIns="90913" bIns="45457" rtlCol="0" anchor="b"/>
          <a:lstStyle>
            <a:lvl1pPr algn="l">
              <a:defRPr sz="1100"/>
            </a:lvl1pPr>
          </a:lstStyle>
          <a:p>
            <a:endParaRPr lang="en-US" dirty="0">
              <a:latin typeface="Arial" panose="020B0604020202020204" pitchFamily="34" charset="0"/>
            </a:endParaRPr>
          </a:p>
        </p:txBody>
      </p:sp>
      <p:sp>
        <p:nvSpPr>
          <p:cNvPr id="5" name="Slide Number Placeholder 4"/>
          <p:cNvSpPr>
            <a:spLocks noGrp="1"/>
          </p:cNvSpPr>
          <p:nvPr>
            <p:ph type="sldNum" sz="quarter" idx="3"/>
          </p:nvPr>
        </p:nvSpPr>
        <p:spPr>
          <a:xfrm>
            <a:off x="4143427" y="9120173"/>
            <a:ext cx="3170138" cy="479539"/>
          </a:xfrm>
          <a:prstGeom prst="rect">
            <a:avLst/>
          </a:prstGeom>
        </p:spPr>
        <p:txBody>
          <a:bodyPr vert="horz" lIns="90913" tIns="45457" rIns="90913" bIns="45457" rtlCol="0" anchor="b"/>
          <a:lstStyle>
            <a:lvl1pPr algn="r">
              <a:defRPr sz="1100"/>
            </a:lvl1pPr>
          </a:lstStyle>
          <a:p>
            <a:fld id="{9A913F39-CFF6-40F1-84D1-700840B41EAB}"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19548131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8478" tIns="49238" rIns="98478" bIns="49238"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4143589" y="1"/>
            <a:ext cx="3169920" cy="480060"/>
          </a:xfrm>
          <a:prstGeom prst="rect">
            <a:avLst/>
          </a:prstGeom>
        </p:spPr>
        <p:txBody>
          <a:bodyPr vert="horz" lIns="98478" tIns="49238" rIns="98478" bIns="49238" rtlCol="0"/>
          <a:lstStyle>
            <a:lvl1pPr algn="r">
              <a:defRPr sz="1200">
                <a:latin typeface="Arial" panose="020B0604020202020204" pitchFamily="34" charset="0"/>
              </a:defRPr>
            </a:lvl1pPr>
          </a:lstStyle>
          <a:p>
            <a:fld id="{0BA5BBE4-AEA3-489A-A28E-0C2FAF2506E3}" type="datetimeFigureOut">
              <a:rPr lang="en-US" smtClean="0"/>
              <a:pPr/>
              <a:t>12/1/2021</a:t>
            </a:fld>
            <a:endParaRPr lang="en-US" dirty="0"/>
          </a:p>
        </p:txBody>
      </p:sp>
      <p:sp>
        <p:nvSpPr>
          <p:cNvPr id="4" name="Slide Image Placeholder 3"/>
          <p:cNvSpPr>
            <a:spLocks noGrp="1" noRot="1" noChangeAspect="1"/>
          </p:cNvSpPr>
          <p:nvPr>
            <p:ph type="sldImg" idx="2"/>
          </p:nvPr>
        </p:nvSpPr>
        <p:spPr>
          <a:xfrm>
            <a:off x="458788" y="720725"/>
            <a:ext cx="6397625" cy="3598863"/>
          </a:xfrm>
          <a:prstGeom prst="rect">
            <a:avLst/>
          </a:prstGeom>
          <a:noFill/>
          <a:ln w="12700">
            <a:solidFill>
              <a:prstClr val="black"/>
            </a:solidFill>
          </a:ln>
        </p:spPr>
        <p:txBody>
          <a:bodyPr vert="horz" lIns="98478" tIns="49238" rIns="98478" bIns="49238" rtlCol="0" anchor="ctr"/>
          <a:lstStyle/>
          <a:p>
            <a:endParaRPr lang="en-GB" dirty="0"/>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8478" tIns="49238" rIns="98478" bIns="4923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8478" tIns="49238" rIns="98478" bIns="49238"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4143589" y="9119475"/>
            <a:ext cx="3169920" cy="480060"/>
          </a:xfrm>
          <a:prstGeom prst="rect">
            <a:avLst/>
          </a:prstGeom>
        </p:spPr>
        <p:txBody>
          <a:bodyPr vert="horz" lIns="98478" tIns="49238" rIns="98478" bIns="49238" rtlCol="0" anchor="b"/>
          <a:lstStyle>
            <a:lvl1pPr algn="r">
              <a:defRPr sz="1200">
                <a:latin typeface="Arial" panose="020B0604020202020204" pitchFamily="34" charset="0"/>
              </a:defRPr>
            </a:lvl1pPr>
          </a:lstStyle>
          <a:p>
            <a:fld id="{C0F4A2C8-6C88-4E71-83EE-698B9D4FE22F}" type="slidenum">
              <a:rPr lang="en-US" smtClean="0"/>
              <a:pPr/>
              <a:t>‹#›</a:t>
            </a:fld>
            <a:endParaRPr lang="en-US" dirty="0"/>
          </a:p>
        </p:txBody>
      </p:sp>
    </p:spTree>
    <p:extLst>
      <p:ext uri="{BB962C8B-B14F-4D97-AF65-F5344CB8AC3E}">
        <p14:creationId xmlns:p14="http://schemas.microsoft.com/office/powerpoint/2010/main" val="1904730299"/>
      </p:ext>
    </p:extLst>
  </p:cSld>
  <p:clrMap bg1="lt1" tx1="dk1" bg2="lt2" tx2="dk2" accent1="accent1" accent2="accent2" accent3="accent3" accent4="accent4" accent5="accent5" accent6="accent6" hlink="hlink" folHlink="folHlink"/>
  <p:hf hdr="0" ftr="0" dt="0"/>
  <p:notesStyle>
    <a:lvl1pPr marL="0" algn="l" defTabSz="1219170" rtl="0" eaLnBrk="1" latinLnBrk="0" hangingPunct="1">
      <a:defRPr sz="1600" kern="1200">
        <a:solidFill>
          <a:schemeClr val="tx1"/>
        </a:solidFill>
        <a:latin typeface="Arial" panose="020B0604020202020204" pitchFamily="34" charset="0"/>
        <a:ea typeface="+mn-ea"/>
        <a:cs typeface="+mn-cs"/>
      </a:defRPr>
    </a:lvl1pPr>
    <a:lvl2pPr marL="609585" algn="l" defTabSz="1219170" rtl="0" eaLnBrk="1" latinLnBrk="0" hangingPunct="1">
      <a:defRPr sz="1600" kern="1200">
        <a:solidFill>
          <a:schemeClr val="tx1"/>
        </a:solidFill>
        <a:latin typeface="Arial" panose="020B0604020202020204" pitchFamily="34" charset="0"/>
        <a:ea typeface="+mn-ea"/>
        <a:cs typeface="+mn-cs"/>
      </a:defRPr>
    </a:lvl2pPr>
    <a:lvl3pPr marL="1219170" algn="l" defTabSz="1219170" rtl="0" eaLnBrk="1" latinLnBrk="0" hangingPunct="1">
      <a:defRPr sz="1600" kern="1200">
        <a:solidFill>
          <a:schemeClr val="tx1"/>
        </a:solidFill>
        <a:latin typeface="Arial" panose="020B0604020202020204" pitchFamily="34" charset="0"/>
        <a:ea typeface="+mn-ea"/>
        <a:cs typeface="+mn-cs"/>
      </a:defRPr>
    </a:lvl3pPr>
    <a:lvl4pPr marL="1828754" algn="l" defTabSz="1219170" rtl="0" eaLnBrk="1" latinLnBrk="0" hangingPunct="1">
      <a:defRPr sz="1600" kern="1200">
        <a:solidFill>
          <a:schemeClr val="tx1"/>
        </a:solidFill>
        <a:latin typeface="Arial" panose="020B0604020202020204" pitchFamily="34" charset="0"/>
        <a:ea typeface="+mn-ea"/>
        <a:cs typeface="+mn-cs"/>
      </a:defRPr>
    </a:lvl4pPr>
    <a:lvl5pPr marL="2438339" algn="l" defTabSz="1219170" rtl="0" eaLnBrk="1" latinLnBrk="0" hangingPunct="1">
      <a:defRPr sz="1600" kern="1200">
        <a:solidFill>
          <a:schemeClr val="tx1"/>
        </a:solidFill>
        <a:latin typeface="Arial" panose="020B0604020202020204" pitchFamily="34" charset="0"/>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pPr/>
              <a:t>1</a:t>
            </a:fld>
            <a:endParaRPr lang="en-US" dirty="0"/>
          </a:p>
        </p:txBody>
      </p:sp>
    </p:spTree>
    <p:extLst>
      <p:ext uri="{BB962C8B-B14F-4D97-AF65-F5344CB8AC3E}">
        <p14:creationId xmlns:p14="http://schemas.microsoft.com/office/powerpoint/2010/main" val="3797836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2</a:t>
            </a:fld>
            <a:endParaRPr lang="en-US" dirty="0"/>
          </a:p>
        </p:txBody>
      </p:sp>
    </p:spTree>
    <p:extLst>
      <p:ext uri="{BB962C8B-B14F-4D97-AF65-F5344CB8AC3E}">
        <p14:creationId xmlns:p14="http://schemas.microsoft.com/office/powerpoint/2010/main" val="16968355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3</a:t>
            </a:fld>
            <a:endParaRPr lang="en-US" dirty="0"/>
          </a:p>
        </p:txBody>
      </p:sp>
    </p:spTree>
    <p:extLst>
      <p:ext uri="{BB962C8B-B14F-4D97-AF65-F5344CB8AC3E}">
        <p14:creationId xmlns:p14="http://schemas.microsoft.com/office/powerpoint/2010/main" val="263098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4</a:t>
            </a:fld>
            <a:endParaRPr lang="en-US" dirty="0"/>
          </a:p>
        </p:txBody>
      </p:sp>
    </p:spTree>
    <p:extLst>
      <p:ext uri="{BB962C8B-B14F-4D97-AF65-F5344CB8AC3E}">
        <p14:creationId xmlns:p14="http://schemas.microsoft.com/office/powerpoint/2010/main" val="1688699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5</a:t>
            </a:fld>
            <a:endParaRPr lang="en-US" dirty="0"/>
          </a:p>
        </p:txBody>
      </p:sp>
    </p:spTree>
    <p:extLst>
      <p:ext uri="{BB962C8B-B14F-4D97-AF65-F5344CB8AC3E}">
        <p14:creationId xmlns:p14="http://schemas.microsoft.com/office/powerpoint/2010/main" val="3397921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6</a:t>
            </a:fld>
            <a:endParaRPr lang="en-US" dirty="0"/>
          </a:p>
        </p:txBody>
      </p:sp>
    </p:spTree>
    <p:extLst>
      <p:ext uri="{BB962C8B-B14F-4D97-AF65-F5344CB8AC3E}">
        <p14:creationId xmlns:p14="http://schemas.microsoft.com/office/powerpoint/2010/main" val="24570199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bin"/><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bin"/><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Ref idx="1001">
        <a:schemeClr val="bg1"/>
      </p:bgRef>
    </p:bg>
    <p:spTree>
      <p:nvGrpSpPr>
        <p:cNvPr id="1" name=""/>
        <p:cNvGrpSpPr/>
        <p:nvPr/>
      </p:nvGrpSpPr>
      <p:grpSpPr>
        <a:xfrm>
          <a:off x="0" y="0"/>
          <a:ext cx="0" cy="0"/>
          <a:chOff x="0" y="0"/>
          <a:chExt cx="0" cy="0"/>
        </a:xfrm>
      </p:grpSpPr>
      <p:pic>
        <p:nvPicPr>
          <p:cNvPr id="20" name="Background Picture 3"/>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0"/>
            <a:ext cx="12189600" cy="6858000"/>
          </a:xfrm>
          <a:prstGeom prst="rect">
            <a:avLst/>
          </a:prstGeom>
        </p:spPr>
      </p:pic>
      <p:sp>
        <p:nvSpPr>
          <p:cNvPr id="33" name="Picture Placeholder 8"/>
          <p:cNvSpPr>
            <a:spLocks noGrp="1"/>
          </p:cNvSpPr>
          <p:nvPr>
            <p:ph type="pic" sz="quarter" idx="11"/>
          </p:nvPr>
        </p:nvSpPr>
        <p:spPr>
          <a:xfrm>
            <a:off x="3393716" y="727595"/>
            <a:ext cx="5400000" cy="5400000"/>
          </a:xfrm>
          <a:prstGeom prst="rect">
            <a:avLst/>
          </a:prstGeom>
        </p:spPr>
        <p:txBody>
          <a:bodyPr/>
          <a:lstStyle>
            <a:lvl1pPr>
              <a:defRPr>
                <a:solidFill>
                  <a:schemeClr val="tx1"/>
                </a:solidFill>
              </a:defRPr>
            </a:lvl1pPr>
          </a:lstStyle>
          <a:p>
            <a:r>
              <a:rPr lang="en-AU" noProof="0" dirty="0"/>
              <a:t>Click icon to add picture</a:t>
            </a:r>
            <a:endParaRPr lang="en-AU"/>
          </a:p>
        </p:txBody>
      </p:sp>
      <p:pic>
        <p:nvPicPr>
          <p:cNvPr id="1994434804" name="LogoFrontSlide"/>
          <p:cNvPicPr>
            <a:picLocks noChangeAspect="1"/>
          </p:cNvPicPr>
          <p:nvPr/>
        </p:nvPicPr>
        <p:blipFill>
          <a:blip r:embed="rId3"/>
          <a:stretch>
            <a:fillRect/>
          </a:stretch>
        </p:blipFill>
        <p:spPr>
          <a:xfrm>
            <a:off x="475200" y="464400"/>
            <a:ext cx="2283232" cy="1000799"/>
          </a:xfrm>
          <a:prstGeom prst="rect">
            <a:avLst/>
          </a:prstGeom>
        </p:spPr>
      </p:pic>
      <p:sp>
        <p:nvSpPr>
          <p:cNvPr id="4" name="Footer Placeholder" hidden="1"/>
          <p:cNvSpPr>
            <a:spLocks noGrp="1"/>
          </p:cNvSpPr>
          <p:nvPr>
            <p:ph type="ftr" sz="quarter" idx="12"/>
          </p:nvPr>
        </p:nvSpPr>
        <p:spPr>
          <a:xfrm>
            <a:off x="6093716" y="6350825"/>
            <a:ext cx="5623816" cy="329376"/>
          </a:xfrm>
          <a:prstGeom prst="rect">
            <a:avLst/>
          </a:prstGeom>
        </p:spPr>
        <p:txBody>
          <a:bodyPr anchor="b" anchorCtr="0"/>
          <a:lstStyle>
            <a:lvl1pPr algn="r" defTabSz="1219170" rtl="0" eaLnBrk="1" latinLnBrk="0" hangingPunct="1">
              <a:lnSpc>
                <a:spcPct val="100000"/>
              </a:lnSpc>
              <a:spcBef>
                <a:spcPct val="0"/>
              </a:spcBef>
              <a:buNone/>
              <a:defRPr lang="en-GB" sz="100" b="0" kern="1200" dirty="0">
                <a:solidFill>
                  <a:schemeClr val="bg1"/>
                </a:solidFill>
                <a:latin typeface="+mj-lt"/>
                <a:ea typeface="Open Sans" panose="020B0606030504020204" pitchFamily="34" charset="0"/>
                <a:cs typeface="Open Sans" panose="020B0606030504020204" pitchFamily="34" charset="0"/>
              </a:defRPr>
            </a:lvl1pPr>
          </a:lstStyle>
          <a:p>
            <a:endParaRPr lang="en-AU" dirty="0"/>
          </a:p>
        </p:txBody>
      </p:sp>
      <p:sp>
        <p:nvSpPr>
          <p:cNvPr id="5" name="FLD_PresentationTitle"/>
          <p:cNvSpPr>
            <a:spLocks noGrp="1"/>
          </p:cNvSpPr>
          <p:nvPr>
            <p:ph type="title" hasCustomPrompt="1"/>
          </p:nvPr>
        </p:nvSpPr>
        <p:spPr>
          <a:xfrm>
            <a:off x="469900" y="5389684"/>
            <a:ext cx="5623816" cy="414893"/>
          </a:xfrm>
        </p:spPr>
        <p:txBody>
          <a:bodyPr anchor="b" anchorCtr="0"/>
          <a:lstStyle>
            <a:lvl1pPr>
              <a:defRPr sz="1800" b="1"/>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200" y="5845180"/>
            <a:ext cx="5620800"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10" name="Date_DateCustomA"/>
          <p:cNvSpPr>
            <a:spLocks noGrp="1"/>
          </p:cNvSpPr>
          <p:nvPr>
            <p:ph type="dt" sz="half" idx="13"/>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11" name="Text"/>
          <p:cNvSpPr>
            <a:spLocks noGrp="1"/>
          </p:cNvSpPr>
          <p:nvPr>
            <p:ph type="body" sz="quarter" idx="14" hasCustomPrompt="1"/>
          </p:nvPr>
        </p:nvSpPr>
        <p:spPr>
          <a:xfrm>
            <a:off x="469900" y="6383724"/>
            <a:ext cx="5626100" cy="174280"/>
          </a:xfrm>
        </p:spPr>
        <p:txBody>
          <a:bodyPr/>
          <a:lstStyle>
            <a:lvl1pPr>
              <a:defRPr sz="1050"/>
            </a:lvl1pPr>
          </a:lstStyle>
          <a:p>
            <a:pPr lvl="0"/>
            <a:r>
              <a:rPr lang="en-AU" dirty="0"/>
              <a:t>Click to add name</a:t>
            </a:r>
            <a:endParaRPr lang="en-AU"/>
          </a:p>
        </p:txBody>
      </p:sp>
      <p:sp>
        <p:nvSpPr>
          <p:cNvPr id="12" name="LEG_InternalTop"/>
          <p:cNvSpPr txBox="1">
            <a:spLocks noChangeArrowheads="1"/>
          </p:cNvSpPr>
          <p:nvPr userDrawn="1"/>
        </p:nvSpPr>
        <p:spPr bwMode="auto">
          <a:xfrm>
            <a:off x="4288155" y="0"/>
            <a:ext cx="3615690" cy="229037"/>
          </a:xfrm>
          <a:prstGeom prst="rect">
            <a:avLst/>
          </a:prstGeom>
          <a:solidFill>
            <a:schemeClr val="bg1"/>
          </a:solidFill>
          <a:ln>
            <a:noFill/>
          </a:ln>
        </p:spPr>
        <p:txBody>
          <a:bodyPr rot="0" vert="horz" wrap="square" lIns="91440" tIns="45720" rIns="91440" bIns="45720" anchor="t" anchorCtr="0" upright="1">
            <a:spAutoFit/>
          </a:bodyPr>
          <a:lstStyle/>
          <a:p>
            <a:pPr algn="r">
              <a:lnSpc>
                <a:spcPts val="1200"/>
              </a:lnSpc>
              <a:spcAft>
                <a:spcPts val="0"/>
              </a:spcAft>
            </a:pPr>
            <a:r>
              <a:rPr lang="en-AU" sz="800" dirty="0">
                <a:effectLst/>
                <a:latin typeface="Verdana" panose="020B0604030504040204" pitchFamily="34" charset="0"/>
                <a:ea typeface="Verdana" panose="020B0604030504040204" pitchFamily="34" charset="0"/>
                <a:cs typeface="Times New Roman" panose="02020603050405020304" pitchFamily="18" charset="0"/>
              </a:rPr>
              <a:t> </a:t>
            </a:r>
            <a:endParaRPr lang="en-AU" sz="850" dirty="0">
              <a:effectLst/>
              <a:latin typeface="Verdana" panose="020B0604030504040204" pitchFamily="34" charset="0"/>
              <a:ea typeface="Verdana" panose="020B0604030504040204" pitchFamily="34" charset="0"/>
              <a:cs typeface="Times New Roman" panose="02020603050405020304" pitchFamily="18" charset="0"/>
            </a:endParaRPr>
          </a:p>
        </p:txBody>
      </p:sp>
      <p:pic>
        <p:nvPicPr>
          <p:cNvPr id="13" name="Picture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508587" y="6344060"/>
            <a:ext cx="1343345" cy="221256"/>
          </a:xfrm>
          <a:prstGeom prst="rect">
            <a:avLst/>
          </a:prstGeom>
        </p:spPr>
      </p:pic>
    </p:spTree>
    <p:extLst>
      <p:ext uri="{BB962C8B-B14F-4D97-AF65-F5344CB8AC3E}">
        <p14:creationId xmlns:p14="http://schemas.microsoft.com/office/powerpoint/2010/main" val="855205620"/>
      </p:ext>
    </p:extLst>
  </p:cSld>
  <p:clrMapOvr>
    <a:overrideClrMapping bg1="dk1" tx1="lt1" bg2="dk2" tx2="lt2" accent1="accent1" accent2="accent2" accent3="accent3" accent4="accent4" accent5="accent5" accent6="accent6" hlink="hlink" folHlink="folHlink"/>
  </p:clrMapOvr>
  <p:transition>
    <p:fade/>
  </p:transition>
  <p:hf hdr="0"/>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1" y="1705668"/>
            <a:ext cx="10418233"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900" y="3429000"/>
            <a:ext cx="10541000" cy="1566532"/>
          </a:xfrm>
        </p:spPr>
        <p:txBody>
          <a:bodyPr lIns="0" tIns="0" rIns="0" bIns="0">
            <a:noAutofit/>
          </a:bodyPr>
          <a:lstStyle>
            <a:lvl1pPr marL="0" indent="0">
              <a:lnSpc>
                <a:spcPct val="95000"/>
              </a:lnSpc>
              <a:spcAft>
                <a:spcPts val="0"/>
              </a:spcAft>
              <a:buNone/>
              <a:defRPr sz="385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Tree>
    <p:extLst>
      <p:ext uri="{BB962C8B-B14F-4D97-AF65-F5344CB8AC3E}">
        <p14:creationId xmlns:p14="http://schemas.microsoft.com/office/powerpoint/2010/main" val="2879515099"/>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9" name="TextBox 8"/>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88688157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blue">
    <p:bg>
      <p:bgPr>
        <a:solidFill>
          <a:schemeClr val="accent4"/>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4" name="TextBox 13"/>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83856764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Key statement teal">
    <p:bg>
      <p:bgPr>
        <a:solidFill>
          <a:schemeClr val="accent5"/>
        </a:solidFill>
        <a:effectLst/>
      </p:bgPr>
    </p:bg>
    <p:spTree>
      <p:nvGrpSpPr>
        <p:cNvPr id="1" name=""/>
        <p:cNvGrpSpPr/>
        <p:nvPr/>
      </p:nvGrpSpPr>
      <p:grpSpPr>
        <a:xfrm>
          <a:off x="0" y="0"/>
          <a:ext cx="0" cy="0"/>
          <a:chOff x="0" y="0"/>
          <a:chExt cx="0" cy="0"/>
        </a:xfrm>
      </p:grpSpPr>
      <p:sp>
        <p:nvSpPr>
          <p:cNvPr id="17"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8" name="TextBox 17"/>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0" name="TextBox 19"/>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2673754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4" name="TextBox 13"/>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25224867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Key statement white">
    <p:bg>
      <p:bgRef idx="1001">
        <a:schemeClr val="bg1"/>
      </p:bgRef>
    </p:bg>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469900" y="1590675"/>
            <a:ext cx="9029604" cy="4708525"/>
          </a:xfrm>
          <a:prstGeom prst="rect">
            <a:avLst/>
          </a:prstGeom>
        </p:spPr>
        <p:txBody>
          <a:bodyPr>
            <a:noAutofit/>
          </a:bodyPr>
          <a:lstStyle>
            <a:lvl1pPr>
              <a:spcBef>
                <a:spcPts val="4800"/>
              </a:spcBef>
              <a:defRPr sz="2800">
                <a:solidFill>
                  <a:schemeClr val="tx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Tree>
    <p:extLst>
      <p:ext uri="{BB962C8B-B14F-4D97-AF65-F5344CB8AC3E}">
        <p14:creationId xmlns:p14="http://schemas.microsoft.com/office/powerpoint/2010/main" val="2510221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9900" y="1665291"/>
            <a:ext cx="9348787" cy="4633910"/>
          </a:xfrm>
          <a:prstGeom prst="rect">
            <a:avLst/>
          </a:prstGeom>
        </p:spPr>
        <p:txBody>
          <a:bodyPr/>
          <a:lstStyle>
            <a:lvl1pPr>
              <a:tabLst>
                <a:tab pos="8972326" algn="r"/>
              </a:tabLst>
              <a:defRPr/>
            </a:lvl1pPr>
            <a:lvl2pPr>
              <a:tabLst>
                <a:tab pos="8972326" algn="r"/>
              </a:tabLst>
              <a:defRPr/>
            </a:lvl2pPr>
            <a:lvl3pPr>
              <a:tabLst>
                <a:tab pos="8972326" algn="r"/>
              </a:tabLst>
              <a:defRPr/>
            </a:lvl3pPr>
            <a:lvl4pPr>
              <a:tabLst>
                <a:tab pos="8972326" algn="r"/>
              </a:tabLst>
              <a:defRPr/>
            </a:lvl4pPr>
            <a:lvl5pPr>
              <a:tabLst>
                <a:tab pos="6705432" algn="r"/>
              </a:tabLst>
              <a:defRPr baseline="0"/>
            </a:lvl5pPr>
            <a:lvl6pPr>
              <a:tabLst>
                <a:tab pos="8972326" algn="r"/>
              </a:tabLst>
              <a:defRPr/>
            </a:lvl6pPr>
            <a:lvl7pPr>
              <a:tabLst>
                <a:tab pos="8972326" algn="r"/>
              </a:tabLst>
              <a:defRPr/>
            </a:lvl7pPr>
            <a:lvl8pPr>
              <a:tabLst>
                <a:tab pos="8972326" algn="r"/>
              </a:tabLst>
              <a:defRPr/>
            </a:lvl8pPr>
            <a:lvl9pPr>
              <a:tabLst>
                <a:tab pos="8972326" algn="r"/>
              </a:tabLst>
              <a:defRPr/>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3651087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5604867" y="1700213"/>
            <a:ext cx="6117233" cy="4598988"/>
          </a:xfrm>
        </p:spPr>
        <p:txBody>
          <a:bodyPr/>
          <a:lstStyle/>
          <a:p>
            <a:r>
              <a:rPr lang="en-AU" noProof="0"/>
              <a:t>Click icon to add picture</a:t>
            </a:r>
            <a:endParaRPr lang="en-AU" noProof="0" dirty="0"/>
          </a:p>
        </p:txBody>
      </p:sp>
      <p:sp>
        <p:nvSpPr>
          <p:cNvPr id="6" name="Content Placeholder 3"/>
          <p:cNvSpPr>
            <a:spLocks noGrp="1"/>
          </p:cNvSpPr>
          <p:nvPr>
            <p:ph sz="quarter" idx="10"/>
          </p:nvPr>
        </p:nvSpPr>
        <p:spPr>
          <a:xfrm>
            <a:off x="469900" y="1665290"/>
            <a:ext cx="4333663" cy="4633911"/>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639790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469900" y="1665290"/>
            <a:ext cx="11252200" cy="4633911"/>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88109111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8" name="Text Placeholder 18"/>
          <p:cNvSpPr>
            <a:spLocks noGrp="1"/>
          </p:cNvSpPr>
          <p:nvPr>
            <p:ph idx="1"/>
          </p:nvPr>
        </p:nvSpPr>
        <p:spPr>
          <a:xfrm>
            <a:off x="469900" y="1665818"/>
            <a:ext cx="11252200" cy="4633383"/>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Tree>
    <p:extLst>
      <p:ext uri="{BB962C8B-B14F-4D97-AF65-F5344CB8AC3E}">
        <p14:creationId xmlns:p14="http://schemas.microsoft.com/office/powerpoint/2010/main" val="327264712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AU" noProof="0" dirty="0"/>
              <a:t>Click icon to add picture</a:t>
            </a:r>
            <a:endParaRPr lang="en-AU"/>
          </a:p>
        </p:txBody>
      </p:sp>
      <p:sp>
        <p:nvSpPr>
          <p:cNvPr id="7" name="Footer Placeholder"/>
          <p:cNvSpPr>
            <a:spLocks noGrp="1"/>
          </p:cNvSpPr>
          <p:nvPr>
            <p:ph type="ftr" sz="quarter" idx="12"/>
          </p:nvPr>
        </p:nvSpPr>
        <p:spPr>
          <a:xfrm>
            <a:off x="6093716" y="6350825"/>
            <a:ext cx="5623816" cy="329376"/>
          </a:xfrm>
          <a:prstGeom prst="rect">
            <a:avLst/>
          </a:prstGeom>
        </p:spPr>
        <p:txBody>
          <a:bodyPr anchor="b" anchorCtr="0"/>
          <a:lstStyle>
            <a:lvl1pPr algn="r" defTabSz="1219170" rtl="0" eaLnBrk="1" latinLnBrk="0" hangingPunct="1">
              <a:lnSpc>
                <a:spcPct val="100000"/>
              </a:lnSpc>
              <a:spcBef>
                <a:spcPct val="0"/>
              </a:spcBef>
              <a:buNone/>
              <a:defRPr lang="en-GB" sz="100" b="0" kern="1200" dirty="0">
                <a:solidFill>
                  <a:schemeClr val="bg1"/>
                </a:solidFill>
                <a:latin typeface="+mj-lt"/>
                <a:ea typeface="Open Sans" panose="020B0606030504020204" pitchFamily="34" charset="0"/>
                <a:cs typeface="Open Sans" panose="020B0606030504020204" pitchFamily="34" charset="0"/>
              </a:defRPr>
            </a:lvl1pPr>
          </a:lstStyle>
          <a:p>
            <a:endParaRPr lang="en-AU" dirty="0"/>
          </a:p>
        </p:txBody>
      </p:sp>
      <p:pic>
        <p:nvPicPr>
          <p:cNvPr id="1338897400" name="LogoDisclaimerPage"/>
          <p:cNvPicPr>
            <a:picLocks noChangeAspect="1"/>
          </p:cNvPicPr>
          <p:nvPr/>
        </p:nvPicPr>
        <p:blipFill>
          <a:blip r:embed="rId2"/>
          <a:stretch>
            <a:fillRect/>
          </a:stretch>
        </p:blipFill>
        <p:spPr>
          <a:xfrm>
            <a:off x="475200" y="464400"/>
            <a:ext cx="2283232" cy="1000799"/>
          </a:xfrm>
          <a:prstGeom prst="rect">
            <a:avLst/>
          </a:prstGeom>
        </p:spPr>
      </p:pic>
      <p:sp>
        <p:nvSpPr>
          <p:cNvPr id="8" name="FLD_PresentationTitle"/>
          <p:cNvSpPr>
            <a:spLocks noGrp="1"/>
          </p:cNvSpPr>
          <p:nvPr>
            <p:ph type="title" hasCustomPrompt="1"/>
          </p:nvPr>
        </p:nvSpPr>
        <p:spPr>
          <a:xfrm>
            <a:off x="469900" y="5389200"/>
            <a:ext cx="5623816" cy="414000"/>
          </a:xfrm>
        </p:spPr>
        <p:txBody>
          <a:bodyPr anchor="b" anchorCtr="0"/>
          <a:lstStyle>
            <a:lvl1pPr>
              <a:defRPr sz="1800" b="1"/>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326" y="5845180"/>
            <a:ext cx="5620673"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11" name="Date_DateCustomA"/>
          <p:cNvSpPr>
            <a:spLocks noGrp="1"/>
          </p:cNvSpPr>
          <p:nvPr>
            <p:ph type="dt" sz="half" idx="13"/>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12" name="Text"/>
          <p:cNvSpPr>
            <a:spLocks noGrp="1"/>
          </p:cNvSpPr>
          <p:nvPr>
            <p:ph type="body" sz="quarter" idx="14" hasCustomPrompt="1"/>
          </p:nvPr>
        </p:nvSpPr>
        <p:spPr>
          <a:xfrm>
            <a:off x="469900" y="6383724"/>
            <a:ext cx="5626100" cy="174280"/>
          </a:xfrm>
        </p:spPr>
        <p:txBody>
          <a:bodyPr/>
          <a:lstStyle>
            <a:lvl1pPr>
              <a:defRPr sz="1050"/>
            </a:lvl1pPr>
          </a:lstStyle>
          <a:p>
            <a:pPr lvl="0"/>
            <a:r>
              <a:rPr lang="en-AU" dirty="0"/>
              <a:t>Click to add name</a:t>
            </a:r>
            <a:endParaRPr lang="en-AU"/>
          </a:p>
        </p:txBody>
      </p:sp>
      <p:sp>
        <p:nvSpPr>
          <p:cNvPr id="9" name="LEG_InternalTop"/>
          <p:cNvSpPr txBox="1">
            <a:spLocks noChangeArrowheads="1"/>
          </p:cNvSpPr>
          <p:nvPr userDrawn="1"/>
        </p:nvSpPr>
        <p:spPr bwMode="auto">
          <a:xfrm>
            <a:off x="4288155" y="0"/>
            <a:ext cx="3615690" cy="229037"/>
          </a:xfrm>
          <a:prstGeom prst="rect">
            <a:avLst/>
          </a:prstGeom>
          <a:solidFill>
            <a:schemeClr val="bg1"/>
          </a:solidFill>
          <a:ln>
            <a:noFill/>
          </a:ln>
        </p:spPr>
        <p:txBody>
          <a:bodyPr rot="0" vert="horz" wrap="square" lIns="91440" tIns="45720" rIns="91440" bIns="45720" anchor="t" anchorCtr="0" upright="1">
            <a:spAutoFit/>
          </a:bodyPr>
          <a:lstStyle/>
          <a:p>
            <a:pPr algn="r">
              <a:lnSpc>
                <a:spcPts val="1200"/>
              </a:lnSpc>
              <a:spcAft>
                <a:spcPts val="0"/>
              </a:spcAft>
            </a:pPr>
            <a:r>
              <a:rPr lang="en-AU" sz="800" dirty="0">
                <a:effectLst/>
                <a:latin typeface="Verdana" panose="020B0604030504040204" pitchFamily="34" charset="0"/>
                <a:ea typeface="Verdana" panose="020B0604030504040204" pitchFamily="34" charset="0"/>
                <a:cs typeface="Times New Roman" panose="02020603050405020304" pitchFamily="18" charset="0"/>
              </a:rPr>
              <a:t> </a:t>
            </a:r>
            <a:endParaRPr lang="en-AU" sz="850" dirty="0">
              <a:effectLst/>
              <a:latin typeface="Verdana" panose="020B0604030504040204" pitchFamily="34" charset="0"/>
              <a:ea typeface="Verdana" panose="020B0604030504040204" pitchFamily="34" charset="0"/>
              <a:cs typeface="Times New Roman" panose="02020603050405020304" pitchFamily="18" charset="0"/>
            </a:endParaRP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08589" y="6344060"/>
            <a:ext cx="1343340" cy="221256"/>
          </a:xfrm>
          <a:prstGeom prst="rect">
            <a:avLst/>
          </a:prstGeom>
        </p:spPr>
      </p:pic>
    </p:spTree>
    <p:extLst>
      <p:ext uri="{BB962C8B-B14F-4D97-AF65-F5344CB8AC3E}">
        <p14:creationId xmlns:p14="http://schemas.microsoft.com/office/powerpoint/2010/main" val="1228436752"/>
      </p:ext>
    </p:extLst>
  </p:cSld>
  <p:clrMapOvr>
    <a:masterClrMapping/>
  </p:clrMapOvr>
  <p:transition>
    <p:fade/>
  </p:transition>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8" name="Text Placeholder 18"/>
          <p:cNvSpPr>
            <a:spLocks noGrp="1"/>
          </p:cNvSpPr>
          <p:nvPr>
            <p:ph idx="1"/>
          </p:nvPr>
        </p:nvSpPr>
        <p:spPr>
          <a:xfrm>
            <a:off x="469900" y="1676402"/>
            <a:ext cx="11252200" cy="4622799"/>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1277893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4581"/>
            <a:ext cx="11252200" cy="3928209"/>
          </a:xfrm>
          <a:prstGeom prst="rect">
            <a:avLst/>
          </a:prstGeom>
        </p:spPr>
        <p:txBody>
          <a:bodyPr/>
          <a:lstStyle/>
          <a:p>
            <a:r>
              <a:rPr lang="en-AU" noProof="0"/>
              <a:t>Click icon to add chart</a:t>
            </a:r>
            <a:endParaRPr lang="en-AU" noProof="0" dirty="0"/>
          </a:p>
        </p:txBody>
      </p:sp>
      <p:sp>
        <p:nvSpPr>
          <p:cNvPr id="18" name="Text Placeholder 8"/>
          <p:cNvSpPr>
            <a:spLocks noGrp="1"/>
          </p:cNvSpPr>
          <p:nvPr>
            <p:ph type="body" sz="quarter" idx="18"/>
          </p:nvPr>
        </p:nvSpPr>
        <p:spPr>
          <a:xfrm>
            <a:off x="468000" y="1659816"/>
            <a:ext cx="11252200" cy="357187"/>
          </a:xfrm>
        </p:spPr>
        <p:txBody>
          <a:bodyPr/>
          <a:lstStyle/>
          <a:p>
            <a:pPr lvl="0"/>
            <a:r>
              <a:rPr lang="en-AU" noProof="0"/>
              <a:t>Click to edit Master text styles</a:t>
            </a:r>
            <a:endParaRPr lang="en-AU"/>
          </a:p>
        </p:txBody>
      </p:sp>
      <p:sp>
        <p:nvSpPr>
          <p:cNvPr id="19"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7"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8"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82970294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1999"/>
            <a:ext cx="3600000" cy="3930791"/>
          </a:xfrm>
          <a:prstGeom prst="rect">
            <a:avLst/>
          </a:prstGeom>
        </p:spPr>
        <p:txBody>
          <a:bodyPr/>
          <a:lstStyle/>
          <a:p>
            <a:r>
              <a:rPr lang="en-AU" noProof="0"/>
              <a:t>Click icon to add chart</a:t>
            </a:r>
            <a:endParaRPr lang="en-AU" noProof="0" dirty="0"/>
          </a:p>
        </p:txBody>
      </p:sp>
      <p:sp>
        <p:nvSpPr>
          <p:cNvPr id="18" name="Text Placeholder 8"/>
          <p:cNvSpPr>
            <a:spLocks noGrp="1"/>
          </p:cNvSpPr>
          <p:nvPr>
            <p:ph type="body" sz="quarter" idx="18"/>
          </p:nvPr>
        </p:nvSpPr>
        <p:spPr>
          <a:xfrm>
            <a:off x="468000" y="1665289"/>
            <a:ext cx="3600000" cy="392112"/>
          </a:xfrm>
        </p:spPr>
        <p:txBody>
          <a:bodyPr/>
          <a:lstStyle/>
          <a:p>
            <a:pPr lvl="0"/>
            <a:r>
              <a:rPr lang="en-AU" noProof="0"/>
              <a:t>Click to edit Master text styles</a:t>
            </a:r>
            <a:endParaRPr lang="en-AU"/>
          </a:p>
        </p:txBody>
      </p:sp>
      <p:sp>
        <p:nvSpPr>
          <p:cNvPr id="7" name="Chart Placeholder 3"/>
          <p:cNvSpPr>
            <a:spLocks noGrp="1"/>
          </p:cNvSpPr>
          <p:nvPr>
            <p:ph type="chart" sz="quarter" idx="19"/>
          </p:nvPr>
        </p:nvSpPr>
        <p:spPr>
          <a:xfrm>
            <a:off x="4296000" y="2051998"/>
            <a:ext cx="3600000" cy="3930791"/>
          </a:xfrm>
          <a:prstGeom prst="rect">
            <a:avLst/>
          </a:prstGeom>
        </p:spPr>
        <p:txBody>
          <a:bodyPr/>
          <a:lstStyle/>
          <a:p>
            <a:r>
              <a:rPr lang="en-AU" noProof="0"/>
              <a:t>Click icon to add chart</a:t>
            </a:r>
            <a:endParaRPr lang="en-AU" noProof="0" dirty="0"/>
          </a:p>
        </p:txBody>
      </p:sp>
      <p:sp>
        <p:nvSpPr>
          <p:cNvPr id="8" name="Text Placeholder 8"/>
          <p:cNvSpPr>
            <a:spLocks noGrp="1"/>
          </p:cNvSpPr>
          <p:nvPr>
            <p:ph type="body" sz="quarter" idx="20"/>
          </p:nvPr>
        </p:nvSpPr>
        <p:spPr>
          <a:xfrm>
            <a:off x="4296003" y="1665288"/>
            <a:ext cx="3600000" cy="392112"/>
          </a:xfrm>
        </p:spPr>
        <p:txBody>
          <a:bodyPr/>
          <a:lstStyle/>
          <a:p>
            <a:pPr lvl="0"/>
            <a:r>
              <a:rPr lang="en-AU" noProof="0"/>
              <a:t>Click to edit Master text styles</a:t>
            </a:r>
            <a:endParaRPr lang="en-AU"/>
          </a:p>
        </p:txBody>
      </p:sp>
      <p:sp>
        <p:nvSpPr>
          <p:cNvPr id="9" name="Chart Placeholder 3"/>
          <p:cNvSpPr>
            <a:spLocks noGrp="1"/>
          </p:cNvSpPr>
          <p:nvPr>
            <p:ph type="chart" sz="quarter" idx="21"/>
          </p:nvPr>
        </p:nvSpPr>
        <p:spPr>
          <a:xfrm>
            <a:off x="8086960" y="2051999"/>
            <a:ext cx="3600000" cy="3930791"/>
          </a:xfrm>
          <a:prstGeom prst="rect">
            <a:avLst/>
          </a:prstGeom>
        </p:spPr>
        <p:txBody>
          <a:bodyPr/>
          <a:lstStyle/>
          <a:p>
            <a:r>
              <a:rPr lang="en-AU" noProof="0"/>
              <a:t>Click icon to add chart</a:t>
            </a:r>
            <a:endParaRPr lang="en-AU" noProof="0" dirty="0"/>
          </a:p>
        </p:txBody>
      </p:sp>
      <p:sp>
        <p:nvSpPr>
          <p:cNvPr id="10" name="Text Placeholder 8"/>
          <p:cNvSpPr>
            <a:spLocks noGrp="1"/>
          </p:cNvSpPr>
          <p:nvPr>
            <p:ph type="body" sz="quarter" idx="22"/>
          </p:nvPr>
        </p:nvSpPr>
        <p:spPr>
          <a:xfrm>
            <a:off x="8086959" y="1659145"/>
            <a:ext cx="3600000" cy="398256"/>
          </a:xfrm>
        </p:spPr>
        <p:txBody>
          <a:bodyPr/>
          <a:lstStyle/>
          <a:p>
            <a:pPr lvl="0"/>
            <a:r>
              <a:rPr lang="en-AU" noProof="0"/>
              <a:t>Click to edit Master text styles</a:t>
            </a:r>
            <a:endParaRPr lang="en-AU"/>
          </a:p>
        </p:txBody>
      </p:sp>
      <p:sp>
        <p:nvSpPr>
          <p:cNvPr id="11"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3"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21508164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468000" y="1665288"/>
            <a:ext cx="5328000" cy="4622507"/>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5" name="Content Placeholder 3"/>
          <p:cNvSpPr>
            <a:spLocks noGrp="1"/>
          </p:cNvSpPr>
          <p:nvPr>
            <p:ph sz="quarter" idx="20"/>
          </p:nvPr>
        </p:nvSpPr>
        <p:spPr>
          <a:xfrm>
            <a:off x="6394100" y="1656000"/>
            <a:ext cx="5328000" cy="4631795"/>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84289120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11" name="Content Placeholder 3"/>
          <p:cNvSpPr>
            <a:spLocks noGrp="1"/>
          </p:cNvSpPr>
          <p:nvPr>
            <p:ph sz="quarter" idx="10"/>
          </p:nvPr>
        </p:nvSpPr>
        <p:spPr>
          <a:xfrm>
            <a:off x="4699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3" name="Content Placeholder 3"/>
          <p:cNvSpPr>
            <a:spLocks noGrp="1"/>
          </p:cNvSpPr>
          <p:nvPr>
            <p:ph sz="quarter" idx="20"/>
          </p:nvPr>
        </p:nvSpPr>
        <p:spPr>
          <a:xfrm>
            <a:off x="63941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03103631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469900" y="1665288"/>
            <a:ext cx="5480400" cy="4317502"/>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3" name="Chart Placeholder 2"/>
          <p:cNvSpPr>
            <a:spLocks noGrp="1"/>
          </p:cNvSpPr>
          <p:nvPr>
            <p:ph type="chart" sz="quarter" idx="21"/>
          </p:nvPr>
        </p:nvSpPr>
        <p:spPr>
          <a:xfrm>
            <a:off x="6239584" y="2125013"/>
            <a:ext cx="5482516" cy="3857777"/>
          </a:xfrm>
        </p:spPr>
        <p:txBody>
          <a:bodyPr>
            <a:noAutofit/>
          </a:bodyPr>
          <a:lstStyle/>
          <a:p>
            <a:r>
              <a:rPr lang="en-AU" noProof="0"/>
              <a:t>Click icon to add chart</a:t>
            </a:r>
            <a:endParaRPr lang="en-AU" noProof="0" dirty="0"/>
          </a:p>
        </p:txBody>
      </p:sp>
      <p:sp>
        <p:nvSpPr>
          <p:cNvPr id="6" name="Text Placeholder 5"/>
          <p:cNvSpPr>
            <a:spLocks noGrp="1"/>
          </p:cNvSpPr>
          <p:nvPr>
            <p:ph type="body" sz="quarter" idx="22"/>
          </p:nvPr>
        </p:nvSpPr>
        <p:spPr>
          <a:xfrm>
            <a:off x="6239584" y="1655763"/>
            <a:ext cx="5482516" cy="420687"/>
          </a:xfrm>
        </p:spPr>
        <p:txBody>
          <a:bodyPr>
            <a:noAutofit/>
          </a:bodyPr>
          <a:lstStyle/>
          <a:p>
            <a:pPr lvl="0"/>
            <a:r>
              <a:rPr lang="en-AU" noProof="0"/>
              <a:t>Click to edit Master text styles</a:t>
            </a:r>
            <a:endParaRPr lang="en-AU"/>
          </a:p>
        </p:txBody>
      </p:sp>
      <p:sp>
        <p:nvSpPr>
          <p:cNvPr id="9"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2"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17946623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239584" y="2125013"/>
            <a:ext cx="5482516" cy="3857777"/>
          </a:xfrm>
        </p:spPr>
        <p:txBody>
          <a:bodyPr>
            <a:noAutofit/>
          </a:bodyPr>
          <a:lstStyle/>
          <a:p>
            <a:r>
              <a:rPr lang="en-AU" noProof="0"/>
              <a:t>Click icon to add chart</a:t>
            </a:r>
            <a:endParaRPr lang="en-AU" noProof="0" dirty="0"/>
          </a:p>
        </p:txBody>
      </p:sp>
      <p:sp>
        <p:nvSpPr>
          <p:cNvPr id="6" name="Text Placeholder 5"/>
          <p:cNvSpPr>
            <a:spLocks noGrp="1"/>
          </p:cNvSpPr>
          <p:nvPr>
            <p:ph type="body" sz="quarter" idx="22"/>
          </p:nvPr>
        </p:nvSpPr>
        <p:spPr>
          <a:xfrm>
            <a:off x="6239585" y="1654028"/>
            <a:ext cx="5482516" cy="420687"/>
          </a:xfrm>
        </p:spPr>
        <p:txBody>
          <a:bodyPr>
            <a:noAutofit/>
          </a:bodyPr>
          <a:lstStyle/>
          <a:p>
            <a:pPr lvl="0"/>
            <a:r>
              <a:rPr lang="en-AU" noProof="0"/>
              <a:t>Click to edit Master text styles</a:t>
            </a:r>
            <a:endParaRPr lang="en-AU"/>
          </a:p>
        </p:txBody>
      </p:sp>
      <p:sp>
        <p:nvSpPr>
          <p:cNvPr id="9" name="Chart Placeholder 2"/>
          <p:cNvSpPr>
            <a:spLocks noGrp="1"/>
          </p:cNvSpPr>
          <p:nvPr>
            <p:ph type="chart" sz="quarter" idx="24"/>
          </p:nvPr>
        </p:nvSpPr>
        <p:spPr>
          <a:xfrm>
            <a:off x="469900" y="2125013"/>
            <a:ext cx="5482517" cy="3857777"/>
          </a:xfrm>
        </p:spPr>
        <p:txBody>
          <a:bodyPr>
            <a:noAutofit/>
          </a:bodyPr>
          <a:lstStyle/>
          <a:p>
            <a:r>
              <a:rPr lang="en-AU" noProof="0"/>
              <a:t>Click icon to add chart</a:t>
            </a:r>
            <a:endParaRPr lang="en-AU" noProof="0" dirty="0"/>
          </a:p>
        </p:txBody>
      </p:sp>
      <p:sp>
        <p:nvSpPr>
          <p:cNvPr id="12" name="Text Placeholder 5"/>
          <p:cNvSpPr>
            <a:spLocks noGrp="1"/>
          </p:cNvSpPr>
          <p:nvPr>
            <p:ph type="body" sz="quarter" idx="25"/>
          </p:nvPr>
        </p:nvSpPr>
        <p:spPr>
          <a:xfrm>
            <a:off x="469898" y="1665288"/>
            <a:ext cx="5482517" cy="409427"/>
          </a:xfrm>
        </p:spPr>
        <p:txBody>
          <a:bodyPr>
            <a:noAutofit/>
          </a:bodyPr>
          <a:lstStyle/>
          <a:p>
            <a:pPr lvl="0"/>
            <a:r>
              <a:rPr lang="en-AU" noProof="0"/>
              <a:t>Click to edit Master text styles</a:t>
            </a:r>
            <a:endParaRPr lang="en-AU"/>
          </a:p>
        </p:txBody>
      </p:sp>
      <p:sp>
        <p:nvSpPr>
          <p:cNvPr id="14"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20028567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469900" y="1665289"/>
            <a:ext cx="4431857" cy="4633913"/>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Content Placeholder 3"/>
          <p:cNvSpPr>
            <a:spLocks noGrp="1"/>
          </p:cNvSpPr>
          <p:nvPr>
            <p:ph sz="quarter" idx="16"/>
          </p:nvPr>
        </p:nvSpPr>
        <p:spPr>
          <a:xfrm>
            <a:off x="5482100" y="1700213"/>
            <a:ext cx="6240000" cy="4598989"/>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89027477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7455116" y="1626099"/>
            <a:ext cx="4266983"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p:txBody>
      </p:sp>
      <p:sp>
        <p:nvSpPr>
          <p:cNvPr id="8" name="Content Placeholder 3"/>
          <p:cNvSpPr>
            <a:spLocks noGrp="1"/>
          </p:cNvSpPr>
          <p:nvPr>
            <p:ph sz="quarter" idx="16"/>
          </p:nvPr>
        </p:nvSpPr>
        <p:spPr>
          <a:xfrm>
            <a:off x="469900" y="1665288"/>
            <a:ext cx="6660866" cy="4633913"/>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98019857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488742" y="1700213"/>
            <a:ext cx="2664000" cy="1260000"/>
          </a:xfrm>
        </p:spPr>
        <p:txBody>
          <a:bodyPr lIns="0" tIns="0" rIns="0" bIns="0">
            <a:noAutofit/>
          </a:bodyPr>
          <a:lstStyle/>
          <a:p>
            <a:r>
              <a:rPr lang="en-AU" noProof="0"/>
              <a:t>Click icon to add picture</a:t>
            </a:r>
            <a:endParaRPr lang="en-AU" noProof="0" dirty="0"/>
          </a:p>
        </p:txBody>
      </p:sp>
      <p:sp>
        <p:nvSpPr>
          <p:cNvPr id="5" name="Picture Placeholder 6"/>
          <p:cNvSpPr>
            <a:spLocks noGrp="1"/>
          </p:cNvSpPr>
          <p:nvPr>
            <p:ph type="pic" sz="quarter" idx="14"/>
          </p:nvPr>
        </p:nvSpPr>
        <p:spPr>
          <a:xfrm>
            <a:off x="3341040" y="1700212"/>
            <a:ext cx="2664000" cy="1260000"/>
          </a:xfrm>
        </p:spPr>
        <p:txBody>
          <a:bodyPr lIns="0" tIns="0" rIns="0" bIns="0">
            <a:noAutofit/>
          </a:bodyPr>
          <a:lstStyle/>
          <a:p>
            <a:r>
              <a:rPr lang="en-AU" noProof="0"/>
              <a:t>Click icon to add picture</a:t>
            </a:r>
            <a:endParaRPr lang="en-AU" noProof="0" dirty="0"/>
          </a:p>
        </p:txBody>
      </p:sp>
      <p:sp>
        <p:nvSpPr>
          <p:cNvPr id="6" name="Picture Placeholder 6"/>
          <p:cNvSpPr>
            <a:spLocks noGrp="1"/>
          </p:cNvSpPr>
          <p:nvPr>
            <p:ph type="pic" sz="quarter" idx="15"/>
          </p:nvPr>
        </p:nvSpPr>
        <p:spPr>
          <a:xfrm>
            <a:off x="6193338" y="1700212"/>
            <a:ext cx="2664000" cy="1260000"/>
          </a:xfrm>
        </p:spPr>
        <p:txBody>
          <a:bodyPr lIns="0" tIns="0" rIns="0" bIns="0">
            <a:noAutofit/>
          </a:bodyPr>
          <a:lstStyle/>
          <a:p>
            <a:r>
              <a:rPr lang="en-AU" noProof="0"/>
              <a:t>Click icon to add picture</a:t>
            </a:r>
            <a:endParaRPr lang="en-AU" noProof="0" dirty="0"/>
          </a:p>
        </p:txBody>
      </p:sp>
      <p:sp>
        <p:nvSpPr>
          <p:cNvPr id="7" name="Picture Placeholder 6"/>
          <p:cNvSpPr>
            <a:spLocks noGrp="1"/>
          </p:cNvSpPr>
          <p:nvPr>
            <p:ph type="pic" sz="quarter" idx="16"/>
          </p:nvPr>
        </p:nvSpPr>
        <p:spPr>
          <a:xfrm>
            <a:off x="9045636" y="1700212"/>
            <a:ext cx="2664000" cy="1260000"/>
          </a:xfrm>
        </p:spPr>
        <p:txBody>
          <a:bodyPr lIns="0" tIns="0" rIns="0" bIns="0">
            <a:noAutofit/>
          </a:bodyPr>
          <a:lstStyle/>
          <a:p>
            <a:r>
              <a:rPr lang="en-AU" noProof="0"/>
              <a:t>Click icon to add picture</a:t>
            </a:r>
            <a:endParaRPr lang="en-AU" noProof="0" dirty="0"/>
          </a:p>
        </p:txBody>
      </p:sp>
      <p:sp>
        <p:nvSpPr>
          <p:cNvPr id="9" name="Text Placeholder 8"/>
          <p:cNvSpPr>
            <a:spLocks noGrp="1"/>
          </p:cNvSpPr>
          <p:nvPr>
            <p:ph type="body" sz="quarter" idx="17"/>
          </p:nvPr>
        </p:nvSpPr>
        <p:spPr>
          <a:xfrm>
            <a:off x="482363"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8"/>
          </p:nvPr>
        </p:nvSpPr>
        <p:spPr>
          <a:xfrm>
            <a:off x="6207211"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1" name="Text Placeholder 8"/>
          <p:cNvSpPr>
            <a:spLocks noGrp="1"/>
          </p:cNvSpPr>
          <p:nvPr>
            <p:ph type="body" sz="quarter" idx="19"/>
          </p:nvPr>
        </p:nvSpPr>
        <p:spPr>
          <a:xfrm>
            <a:off x="3344787"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2" name="Text Placeholder 8"/>
          <p:cNvSpPr>
            <a:spLocks noGrp="1"/>
          </p:cNvSpPr>
          <p:nvPr>
            <p:ph type="body" sz="quarter" idx="20"/>
          </p:nvPr>
        </p:nvSpPr>
        <p:spPr>
          <a:xfrm>
            <a:off x="9069636"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4" name="Text Placeholder 8"/>
          <p:cNvSpPr>
            <a:spLocks noGrp="1"/>
          </p:cNvSpPr>
          <p:nvPr>
            <p:ph type="body" sz="quarter" idx="21"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93032526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Black">
    <p:bg bwMode="gray">
      <p:bgRef idx="1001">
        <a:schemeClr val="bg1"/>
      </p:bgRef>
    </p:bg>
    <p:spTree>
      <p:nvGrpSpPr>
        <p:cNvPr id="1" name=""/>
        <p:cNvGrpSpPr/>
        <p:nvPr/>
      </p:nvGrpSpPr>
      <p:grpSpPr>
        <a:xfrm>
          <a:off x="0" y="0"/>
          <a:ext cx="0" cy="0"/>
          <a:chOff x="0" y="0"/>
          <a:chExt cx="0" cy="0"/>
        </a:xfrm>
      </p:grpSpPr>
      <p:sp>
        <p:nvSpPr>
          <p:cNvPr id="8" name="Footer Placeholder"/>
          <p:cNvSpPr>
            <a:spLocks noGrp="1"/>
          </p:cNvSpPr>
          <p:nvPr>
            <p:ph type="ftr" sz="quarter" idx="13"/>
          </p:nvPr>
        </p:nvSpPr>
        <p:spPr>
          <a:xfrm>
            <a:off x="0" y="6912000"/>
            <a:ext cx="0" cy="0"/>
          </a:xfrm>
          <a:prstGeom prst="rect">
            <a:avLst/>
          </a:prstGeom>
        </p:spPr>
        <p:txBody>
          <a:bodyPr anchor="b" anchorCtr="0"/>
          <a:lstStyle>
            <a:lvl1pPr algn="r" defTabSz="1219170" rtl="0" eaLnBrk="1" latinLnBrk="0" hangingPunct="1">
              <a:lnSpc>
                <a:spcPct val="100000"/>
              </a:lnSpc>
              <a:spcBef>
                <a:spcPct val="0"/>
              </a:spcBef>
              <a:buNone/>
              <a:defRPr lang="en-GB" sz="100" b="0" kern="1200" dirty="0">
                <a:noFill/>
                <a:latin typeface="+mj-lt"/>
                <a:ea typeface="Open Sans" panose="020B0606030504020204" pitchFamily="34" charset="0"/>
                <a:cs typeface="Open Sans" panose="020B0606030504020204" pitchFamily="34" charset="0"/>
              </a:defRPr>
            </a:lvl1pPr>
          </a:lstStyle>
          <a:p>
            <a:endParaRPr lang="en-AU" dirty="0"/>
          </a:p>
        </p:txBody>
      </p:sp>
      <p:pic>
        <p:nvPicPr>
          <p:cNvPr id="16" name="Background Picture 3"/>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0"/>
            <a:ext cx="12189600" cy="6858000"/>
          </a:xfrm>
          <a:prstGeom prst="rect">
            <a:avLst/>
          </a:prstGeom>
        </p:spPr>
      </p:pic>
      <p:pic>
        <p:nvPicPr>
          <p:cNvPr id="1571184834" name="LogoFrontSlide"/>
          <p:cNvPicPr>
            <a:picLocks noChangeAspect="1"/>
          </p:cNvPicPr>
          <p:nvPr/>
        </p:nvPicPr>
        <p:blipFill>
          <a:blip r:embed="rId3"/>
          <a:stretch>
            <a:fillRect/>
          </a:stretch>
        </p:blipFill>
        <p:spPr>
          <a:xfrm>
            <a:off x="475200" y="464400"/>
            <a:ext cx="2283232" cy="1000799"/>
          </a:xfrm>
          <a:prstGeom prst="rect">
            <a:avLst/>
          </a:prstGeom>
        </p:spPr>
      </p:pic>
      <p:sp>
        <p:nvSpPr>
          <p:cNvPr id="7" name="FLD_PresentationTitle"/>
          <p:cNvSpPr>
            <a:spLocks noGrp="1"/>
          </p:cNvSpPr>
          <p:nvPr>
            <p:ph type="title" hasCustomPrompt="1"/>
          </p:nvPr>
        </p:nvSpPr>
        <p:spPr>
          <a:xfrm>
            <a:off x="4210150" y="1530450"/>
            <a:ext cx="3780000" cy="3780000"/>
          </a:xfrm>
          <a:prstGeom prst="ellipse">
            <a:avLst/>
          </a:prstGeom>
          <a:ln w="25400">
            <a:solidFill>
              <a:schemeClr val="accent1"/>
            </a:solidFill>
          </a:ln>
        </p:spPr>
        <p:txBody>
          <a:bodyPr anchor="ctr" anchorCtr="0"/>
          <a:lstStyle>
            <a:lvl1pPr algn="ctr">
              <a:lnSpc>
                <a:spcPct val="97000"/>
              </a:lnSpc>
              <a:defRPr sz="3200" b="0"/>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200" y="5845180"/>
            <a:ext cx="5620800"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9" name="Date_DateCustomA"/>
          <p:cNvSpPr>
            <a:spLocks noGrp="1"/>
          </p:cNvSpPr>
          <p:nvPr>
            <p:ph type="dt" sz="half" idx="14"/>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10" name="text"/>
          <p:cNvSpPr>
            <a:spLocks noGrp="1"/>
          </p:cNvSpPr>
          <p:nvPr>
            <p:ph type="body" sz="quarter" idx="15" hasCustomPrompt="1"/>
          </p:nvPr>
        </p:nvSpPr>
        <p:spPr>
          <a:xfrm>
            <a:off x="469900" y="6383724"/>
            <a:ext cx="5626100" cy="174280"/>
          </a:xfrm>
        </p:spPr>
        <p:txBody>
          <a:bodyPr/>
          <a:lstStyle>
            <a:lvl1pPr>
              <a:defRPr sz="1050"/>
            </a:lvl1pPr>
          </a:lstStyle>
          <a:p>
            <a:pPr lvl="0"/>
            <a:r>
              <a:rPr lang="en-AU" dirty="0"/>
              <a:t>Click to add name</a:t>
            </a:r>
            <a:endParaRPr lang="en-AU"/>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508587" y="6344060"/>
            <a:ext cx="1343345" cy="221256"/>
          </a:xfrm>
          <a:prstGeom prst="rect">
            <a:avLst/>
          </a:prstGeom>
        </p:spPr>
      </p:pic>
    </p:spTree>
    <p:extLst>
      <p:ext uri="{BB962C8B-B14F-4D97-AF65-F5344CB8AC3E}">
        <p14:creationId xmlns:p14="http://schemas.microsoft.com/office/powerpoint/2010/main" val="4490597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4" name="Rectangle 3"/>
          <p:cNvSpPr/>
          <p:nvPr userDrawn="1"/>
        </p:nvSpPr>
        <p:spPr>
          <a:xfrm>
            <a:off x="47678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5" name="Rectangle 4"/>
          <p:cNvSpPr/>
          <p:nvPr userDrawn="1"/>
        </p:nvSpPr>
        <p:spPr>
          <a:xfrm>
            <a:off x="618490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6" name="Rectangle 5"/>
          <p:cNvSpPr/>
          <p:nvPr userDrawn="1"/>
        </p:nvSpPr>
        <p:spPr>
          <a:xfrm>
            <a:off x="469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7" name="Rectangle 6"/>
          <p:cNvSpPr/>
          <p:nvPr userDrawn="1"/>
        </p:nvSpPr>
        <p:spPr>
          <a:xfrm>
            <a:off x="6184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8" name="Picture Placeholder 11"/>
          <p:cNvSpPr>
            <a:spLocks noGrp="1"/>
          </p:cNvSpPr>
          <p:nvPr>
            <p:ph type="pic" sz="quarter" idx="25"/>
          </p:nvPr>
        </p:nvSpPr>
        <p:spPr>
          <a:xfrm>
            <a:off x="476780" y="1880213"/>
            <a:ext cx="2116800" cy="1591200"/>
          </a:xfrm>
        </p:spPr>
        <p:txBody>
          <a:bodyPr/>
          <a:lstStyle>
            <a:lvl1pPr algn="ctr">
              <a:defRPr/>
            </a:lvl1pPr>
          </a:lstStyle>
          <a:p>
            <a:r>
              <a:rPr lang="en-AU" noProof="0"/>
              <a:t>Click icon to add picture</a:t>
            </a:r>
            <a:endParaRPr lang="en-AU" noProof="0" dirty="0"/>
          </a:p>
        </p:txBody>
      </p:sp>
      <p:sp>
        <p:nvSpPr>
          <p:cNvPr id="9" name="Picture Placeholder 11"/>
          <p:cNvSpPr>
            <a:spLocks noGrp="1"/>
          </p:cNvSpPr>
          <p:nvPr>
            <p:ph type="pic" sz="quarter" idx="27"/>
          </p:nvPr>
        </p:nvSpPr>
        <p:spPr>
          <a:xfrm>
            <a:off x="6204097" y="1880212"/>
            <a:ext cx="2116800" cy="1591200"/>
          </a:xfrm>
        </p:spPr>
        <p:txBody>
          <a:bodyPr/>
          <a:lstStyle>
            <a:lvl1pPr algn="ctr">
              <a:defRPr/>
            </a:lvl1pPr>
          </a:lstStyle>
          <a:p>
            <a:r>
              <a:rPr lang="en-AU" noProof="0"/>
              <a:t>Click icon to add picture</a:t>
            </a:r>
            <a:endParaRPr lang="en-AU" noProof="0" dirty="0"/>
          </a:p>
        </p:txBody>
      </p:sp>
      <p:sp>
        <p:nvSpPr>
          <p:cNvPr id="10" name="Picture Placeholder 11"/>
          <p:cNvSpPr>
            <a:spLocks noGrp="1"/>
          </p:cNvSpPr>
          <p:nvPr>
            <p:ph type="pic" sz="quarter" idx="29"/>
          </p:nvPr>
        </p:nvSpPr>
        <p:spPr>
          <a:xfrm>
            <a:off x="481779" y="4256211"/>
            <a:ext cx="2116800" cy="1591200"/>
          </a:xfrm>
        </p:spPr>
        <p:txBody>
          <a:bodyPr/>
          <a:lstStyle>
            <a:lvl1pPr algn="ctr">
              <a:defRPr/>
            </a:lvl1pPr>
          </a:lstStyle>
          <a:p>
            <a:r>
              <a:rPr lang="en-AU" noProof="0"/>
              <a:t>Click icon to add picture</a:t>
            </a:r>
            <a:endParaRPr lang="en-AU" noProof="0" dirty="0"/>
          </a:p>
        </p:txBody>
      </p:sp>
      <p:sp>
        <p:nvSpPr>
          <p:cNvPr id="11" name="Picture Placeholder 11"/>
          <p:cNvSpPr>
            <a:spLocks noGrp="1"/>
          </p:cNvSpPr>
          <p:nvPr>
            <p:ph type="pic" sz="quarter" idx="31"/>
          </p:nvPr>
        </p:nvSpPr>
        <p:spPr>
          <a:xfrm>
            <a:off x="6204097" y="4256211"/>
            <a:ext cx="2116800" cy="1591200"/>
          </a:xfrm>
        </p:spPr>
        <p:txBody>
          <a:bodyPr/>
          <a:lstStyle>
            <a:lvl1pPr algn="ctr">
              <a:defRPr/>
            </a:lvl1pPr>
          </a:lstStyle>
          <a:p>
            <a:r>
              <a:rPr lang="en-AU" noProof="0"/>
              <a:t>Click icon to add picture</a:t>
            </a:r>
            <a:endParaRPr lang="en-AU" noProof="0" dirty="0"/>
          </a:p>
        </p:txBody>
      </p:sp>
      <p:sp>
        <p:nvSpPr>
          <p:cNvPr id="13" name="Text Placeholder 12"/>
          <p:cNvSpPr>
            <a:spLocks noGrp="1"/>
          </p:cNvSpPr>
          <p:nvPr>
            <p:ph type="body" sz="quarter" idx="32"/>
          </p:nvPr>
        </p:nvSpPr>
        <p:spPr>
          <a:xfrm>
            <a:off x="2840780" y="1880213"/>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4" name="Text Placeholder 12"/>
          <p:cNvSpPr>
            <a:spLocks noGrp="1"/>
          </p:cNvSpPr>
          <p:nvPr>
            <p:ph type="body" sz="quarter" idx="33"/>
          </p:nvPr>
        </p:nvSpPr>
        <p:spPr>
          <a:xfrm>
            <a:off x="8550676" y="1880213"/>
            <a:ext cx="3171024"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5" name="Text Placeholder 12"/>
          <p:cNvSpPr>
            <a:spLocks noGrp="1"/>
          </p:cNvSpPr>
          <p:nvPr>
            <p:ph type="body" sz="quarter" idx="34"/>
          </p:nvPr>
        </p:nvSpPr>
        <p:spPr>
          <a:xfrm>
            <a:off x="2802551" y="4256213"/>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6" name="Text Placeholder 12"/>
          <p:cNvSpPr>
            <a:spLocks noGrp="1"/>
          </p:cNvSpPr>
          <p:nvPr>
            <p:ph type="body" sz="quarter" idx="35"/>
          </p:nvPr>
        </p:nvSpPr>
        <p:spPr>
          <a:xfrm>
            <a:off x="8548900" y="4256212"/>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705043249"/>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4" name="Picture Placeholder 7"/>
          <p:cNvSpPr>
            <a:spLocks noGrp="1"/>
          </p:cNvSpPr>
          <p:nvPr>
            <p:ph type="pic" sz="quarter" idx="13"/>
          </p:nvPr>
        </p:nvSpPr>
        <p:spPr>
          <a:xfrm>
            <a:off x="469900" y="1700213"/>
            <a:ext cx="3627438" cy="2052830"/>
          </a:xfrm>
        </p:spPr>
        <p:txBody>
          <a:bodyPr/>
          <a:lstStyle/>
          <a:p>
            <a:r>
              <a:rPr lang="en-AU" noProof="0"/>
              <a:t>Click icon to add picture</a:t>
            </a:r>
            <a:endParaRPr lang="en-AU" noProof="0" dirty="0"/>
          </a:p>
        </p:txBody>
      </p:sp>
      <p:sp>
        <p:nvSpPr>
          <p:cNvPr id="5" name="Picture Placeholder 7"/>
          <p:cNvSpPr>
            <a:spLocks noGrp="1"/>
          </p:cNvSpPr>
          <p:nvPr>
            <p:ph type="pic" sz="quarter" idx="14"/>
          </p:nvPr>
        </p:nvSpPr>
        <p:spPr>
          <a:xfrm>
            <a:off x="8082784" y="1700213"/>
            <a:ext cx="3639316" cy="2059099"/>
          </a:xfrm>
        </p:spPr>
        <p:txBody>
          <a:bodyPr/>
          <a:lstStyle/>
          <a:p>
            <a:r>
              <a:rPr lang="en-AU" noProof="0"/>
              <a:t>Click icon to add picture</a:t>
            </a:r>
            <a:endParaRPr lang="en-AU" noProof="0" dirty="0"/>
          </a:p>
        </p:txBody>
      </p:sp>
      <p:sp>
        <p:nvSpPr>
          <p:cNvPr id="6" name="Picture Placeholder 7"/>
          <p:cNvSpPr>
            <a:spLocks noGrp="1"/>
          </p:cNvSpPr>
          <p:nvPr>
            <p:ph type="pic" sz="quarter" idx="15"/>
          </p:nvPr>
        </p:nvSpPr>
        <p:spPr>
          <a:xfrm>
            <a:off x="4284188" y="1700212"/>
            <a:ext cx="3636962" cy="2057767"/>
          </a:xfrm>
        </p:spPr>
        <p:txBody>
          <a:bodyPr/>
          <a:lstStyle/>
          <a:p>
            <a:r>
              <a:rPr lang="en-AU" noProof="0"/>
              <a:t>Click icon to add picture</a:t>
            </a:r>
            <a:endParaRPr lang="en-AU" noProof="0" dirty="0"/>
          </a:p>
        </p:txBody>
      </p:sp>
      <p:sp>
        <p:nvSpPr>
          <p:cNvPr id="9" name="Text Placeholder 18"/>
          <p:cNvSpPr>
            <a:spLocks noGrp="1"/>
          </p:cNvSpPr>
          <p:nvPr>
            <p:ph idx="1" hasCustomPrompt="1"/>
          </p:nvPr>
        </p:nvSpPr>
        <p:spPr>
          <a:xfrm>
            <a:off x="469900" y="3832225"/>
            <a:ext cx="3627438" cy="2181440"/>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3" name="Text Placeholder 18"/>
          <p:cNvSpPr>
            <a:spLocks noGrp="1"/>
          </p:cNvSpPr>
          <p:nvPr>
            <p:ph idx="16" hasCustomPrompt="1"/>
          </p:nvPr>
        </p:nvSpPr>
        <p:spPr>
          <a:xfrm>
            <a:off x="4278313" y="3832224"/>
            <a:ext cx="3636962" cy="2186686"/>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4" name="Text Placeholder 18"/>
          <p:cNvSpPr>
            <a:spLocks noGrp="1"/>
          </p:cNvSpPr>
          <p:nvPr>
            <p:ph idx="17" hasCustomPrompt="1"/>
          </p:nvPr>
        </p:nvSpPr>
        <p:spPr>
          <a:xfrm>
            <a:off x="8082784" y="3832224"/>
            <a:ext cx="3639316" cy="2188101"/>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1" name="Text Placeholder 8"/>
          <p:cNvSpPr>
            <a:spLocks noGrp="1"/>
          </p:cNvSpPr>
          <p:nvPr>
            <p:ph type="body" sz="quarter" idx="18"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395560946"/>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2819593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14" name="Text Placeholder 8"/>
          <p:cNvSpPr>
            <a:spLocks noGrp="1"/>
          </p:cNvSpPr>
          <p:nvPr>
            <p:ph type="body" sz="quarter" idx="17"/>
          </p:nvPr>
        </p:nvSpPr>
        <p:spPr>
          <a:xfrm>
            <a:off x="469899" y="1857892"/>
            <a:ext cx="5544000" cy="1695451"/>
          </a:xfrm>
        </p:spPr>
        <p:txBody>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5" name="Text Placeholder 8"/>
          <p:cNvSpPr>
            <a:spLocks noGrp="1"/>
          </p:cNvSpPr>
          <p:nvPr>
            <p:ph type="body" sz="quarter" idx="21"/>
          </p:nvPr>
        </p:nvSpPr>
        <p:spPr>
          <a:xfrm>
            <a:off x="6177462" y="1857892"/>
            <a:ext cx="5544000" cy="1695451"/>
          </a:xfrm>
        </p:spPr>
        <p:txBody>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7" name="Rectangle 16"/>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AU" sz="1467" noProof="0" dirty="0">
              <a:solidFill>
                <a:schemeClr val="bg1"/>
              </a:solidFill>
            </a:endParaRPr>
          </a:p>
        </p:txBody>
      </p:sp>
      <p:sp>
        <p:nvSpPr>
          <p:cNvPr id="18" name="Rectangle 17"/>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AU" sz="1467" noProof="0" dirty="0">
              <a:solidFill>
                <a:schemeClr val="bg1"/>
              </a:solidFill>
            </a:endParaRPr>
          </a:p>
        </p:txBody>
      </p:sp>
      <p:sp>
        <p:nvSpPr>
          <p:cNvPr id="19" name="Picture Placeholder 29"/>
          <p:cNvSpPr>
            <a:spLocks noGrp="1"/>
          </p:cNvSpPr>
          <p:nvPr>
            <p:ph type="pic" sz="quarter" idx="20" hasCustomPrompt="1"/>
          </p:nvPr>
        </p:nvSpPr>
        <p:spPr>
          <a:xfrm>
            <a:off x="10467635" y="1857892"/>
            <a:ext cx="1244161"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20" name="Picture Placeholder 29"/>
          <p:cNvSpPr>
            <a:spLocks noGrp="1"/>
          </p:cNvSpPr>
          <p:nvPr>
            <p:ph type="pic" sz="quarter" idx="19" hasCustomPrompt="1"/>
          </p:nvPr>
        </p:nvSpPr>
        <p:spPr>
          <a:xfrm>
            <a:off x="4734795" y="1863917"/>
            <a:ext cx="1244906"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2" name="TextBox 11"/>
          <p:cNvSpPr txBox="1"/>
          <p:nvPr userDrawn="1"/>
        </p:nvSpPr>
        <p:spPr>
          <a:xfrm>
            <a:off x="5059017" y="6426026"/>
            <a:ext cx="4353339" cy="215444"/>
          </a:xfrm>
          <a:prstGeom prst="rect">
            <a:avLst/>
          </a:prstGeom>
          <a:noFill/>
        </p:spPr>
        <p:txBody>
          <a:bodyPr wrap="square" lIns="0" tIns="0" rIns="0" bIns="0" rtlCol="0">
            <a:spAutoFit/>
          </a:bodyPr>
          <a:lstStyle/>
          <a:p>
            <a:pPr marL="0" indent="0">
              <a:spcBef>
                <a:spcPts val="600"/>
              </a:spcBef>
              <a:buSzPct val="100000"/>
              <a:buFont typeface="Arial"/>
              <a:buNone/>
            </a:pPr>
            <a:r>
              <a:rPr lang="en-AU" sz="1400" dirty="0">
                <a:solidFill>
                  <a:srgbClr val="FF0000"/>
                </a:solidFill>
              </a:rPr>
              <a:t>[Draft – Work in Progress]</a:t>
            </a:r>
          </a:p>
        </p:txBody>
      </p:sp>
    </p:spTree>
    <p:extLst>
      <p:ext uri="{BB962C8B-B14F-4D97-AF65-F5344CB8AC3E}">
        <p14:creationId xmlns:p14="http://schemas.microsoft.com/office/powerpoint/2010/main" val="4239408974"/>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469899" y="1857892"/>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21"/>
          </p:nvPr>
        </p:nvSpPr>
        <p:spPr>
          <a:xfrm>
            <a:off x="6177462" y="1857892"/>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4" name="Rectangle 3"/>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AU" sz="1467" noProof="0" dirty="0">
              <a:solidFill>
                <a:schemeClr val="bg1"/>
              </a:solidFill>
            </a:endParaRPr>
          </a:p>
        </p:txBody>
      </p:sp>
      <p:sp>
        <p:nvSpPr>
          <p:cNvPr id="7" name="Picture Placeholder 29"/>
          <p:cNvSpPr>
            <a:spLocks noGrp="1"/>
          </p:cNvSpPr>
          <p:nvPr>
            <p:ph type="pic" sz="quarter" idx="20" hasCustomPrompt="1"/>
          </p:nvPr>
        </p:nvSpPr>
        <p:spPr>
          <a:xfrm>
            <a:off x="10467635" y="1857892"/>
            <a:ext cx="1244161"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1" name="Text Placeholder 8"/>
          <p:cNvSpPr>
            <a:spLocks noGrp="1"/>
          </p:cNvSpPr>
          <p:nvPr>
            <p:ph type="body" sz="quarter" idx="23"/>
          </p:nvPr>
        </p:nvSpPr>
        <p:spPr>
          <a:xfrm>
            <a:off x="6177460" y="4249681"/>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4" name="Picture Placeholder 29"/>
          <p:cNvSpPr>
            <a:spLocks noGrp="1"/>
          </p:cNvSpPr>
          <p:nvPr>
            <p:ph type="pic" sz="quarter" idx="24" hasCustomPrompt="1"/>
          </p:nvPr>
        </p:nvSpPr>
        <p:spPr>
          <a:xfrm>
            <a:off x="4700436" y="4249683"/>
            <a:ext cx="127491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5" name="Picture Placeholder 29"/>
          <p:cNvSpPr>
            <a:spLocks noGrp="1"/>
          </p:cNvSpPr>
          <p:nvPr>
            <p:ph type="pic" sz="quarter" idx="25" hasCustomPrompt="1"/>
          </p:nvPr>
        </p:nvSpPr>
        <p:spPr>
          <a:xfrm>
            <a:off x="10459036" y="4248209"/>
            <a:ext cx="1244160"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7" name="Picture Placeholder 29"/>
          <p:cNvSpPr>
            <a:spLocks noGrp="1"/>
          </p:cNvSpPr>
          <p:nvPr>
            <p:ph type="pic" sz="quarter" idx="19" hasCustomPrompt="1"/>
          </p:nvPr>
        </p:nvSpPr>
        <p:spPr>
          <a:xfrm>
            <a:off x="4734795" y="1863917"/>
            <a:ext cx="124490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2" name="TextBox 1"/>
          <p:cNvSpPr txBox="1"/>
          <p:nvPr userDrawn="1"/>
        </p:nvSpPr>
        <p:spPr>
          <a:xfrm>
            <a:off x="5059017" y="6426026"/>
            <a:ext cx="4353339" cy="215444"/>
          </a:xfrm>
          <a:prstGeom prst="rect">
            <a:avLst/>
          </a:prstGeom>
          <a:noFill/>
        </p:spPr>
        <p:txBody>
          <a:bodyPr wrap="square" lIns="0" tIns="0" rIns="0" bIns="0" rtlCol="0">
            <a:spAutoFit/>
          </a:bodyPr>
          <a:lstStyle/>
          <a:p>
            <a:pPr marL="0" indent="0">
              <a:spcBef>
                <a:spcPts val="600"/>
              </a:spcBef>
              <a:buSzPct val="100000"/>
              <a:buFont typeface="Arial"/>
              <a:buNone/>
            </a:pPr>
            <a:r>
              <a:rPr lang="en-AU" sz="1400" dirty="0">
                <a:solidFill>
                  <a:srgbClr val="FF0000"/>
                </a:solidFill>
              </a:rPr>
              <a:t>[Draft – Work in Progress]</a:t>
            </a:r>
          </a:p>
        </p:txBody>
      </p:sp>
      <p:sp>
        <p:nvSpPr>
          <p:cNvPr id="20" name="Rectangle 19"/>
          <p:cNvSpPr/>
          <p:nvPr userDrawn="1"/>
        </p:nvSpPr>
        <p:spPr>
          <a:xfrm>
            <a:off x="6167796" y="1704423"/>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AU" sz="1467" noProof="0" dirty="0">
              <a:solidFill>
                <a:schemeClr val="bg1"/>
              </a:solidFill>
            </a:endParaRPr>
          </a:p>
        </p:txBody>
      </p:sp>
    </p:spTree>
    <p:extLst>
      <p:ext uri="{BB962C8B-B14F-4D97-AF65-F5344CB8AC3E}">
        <p14:creationId xmlns:p14="http://schemas.microsoft.com/office/powerpoint/2010/main" val="3897561385"/>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4" name="Rectangle 3"/>
          <p:cNvSpPr/>
          <p:nvPr userDrawn="1"/>
        </p:nvSpPr>
        <p:spPr>
          <a:xfrm>
            <a:off x="4278313" y="1705968"/>
            <a:ext cx="363696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5" name="Rectangle 4"/>
          <p:cNvSpPr/>
          <p:nvPr userDrawn="1"/>
        </p:nvSpPr>
        <p:spPr>
          <a:xfrm>
            <a:off x="469900" y="1705968"/>
            <a:ext cx="3627438"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6" name="Rectangle 5"/>
          <p:cNvSpPr/>
          <p:nvPr userDrawn="1"/>
        </p:nvSpPr>
        <p:spPr>
          <a:xfrm>
            <a:off x="8104176" y="1705968"/>
            <a:ext cx="3629025"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7" name="Text Placeholder 8"/>
          <p:cNvSpPr>
            <a:spLocks noGrp="1"/>
          </p:cNvSpPr>
          <p:nvPr>
            <p:ph type="body" sz="quarter" idx="17"/>
          </p:nvPr>
        </p:nvSpPr>
        <p:spPr>
          <a:xfrm>
            <a:off x="4278313" y="1851441"/>
            <a:ext cx="3636962"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Text Placeholder 8"/>
          <p:cNvSpPr>
            <a:spLocks noGrp="1"/>
          </p:cNvSpPr>
          <p:nvPr>
            <p:ph type="body" sz="quarter" idx="18"/>
          </p:nvPr>
        </p:nvSpPr>
        <p:spPr>
          <a:xfrm>
            <a:off x="469900" y="1851441"/>
            <a:ext cx="3627438"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19"/>
          </p:nvPr>
        </p:nvSpPr>
        <p:spPr>
          <a:xfrm>
            <a:off x="8093075" y="1851441"/>
            <a:ext cx="3629025"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1"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73586747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9"/>
          </p:nvPr>
        </p:nvSpPr>
        <p:spPr>
          <a:xfrm>
            <a:off x="3356633"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7" name="Text Placeholder 8"/>
          <p:cNvSpPr>
            <a:spLocks noGrp="1"/>
          </p:cNvSpPr>
          <p:nvPr>
            <p:ph type="body" sz="quarter" idx="20"/>
          </p:nvPr>
        </p:nvSpPr>
        <p:spPr>
          <a:xfrm>
            <a:off x="6243366"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0"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912430734"/>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4 column icon green">
    <p:bg>
      <p:bgPr>
        <a:solidFill>
          <a:schemeClr val="accent2"/>
        </a:solidFill>
        <a:effectLst/>
      </p:bgPr>
    </p:bg>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3"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9"/>
          </p:nvPr>
        </p:nvSpPr>
        <p:spPr>
          <a:xfrm>
            <a:off x="3356635"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7" name="Text Placeholder 8"/>
          <p:cNvSpPr>
            <a:spLocks noGrp="1"/>
          </p:cNvSpPr>
          <p:nvPr>
            <p:ph type="body" sz="quarter" idx="20"/>
          </p:nvPr>
        </p:nvSpPr>
        <p:spPr>
          <a:xfrm>
            <a:off x="6243367"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3" name="TextBox 12"/>
          <p:cNvSpPr txBox="1"/>
          <p:nvPr userDrawn="1"/>
        </p:nvSpPr>
        <p:spPr>
          <a:xfrm>
            <a:off x="6335184" y="6477001"/>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5" name="TextBox 14"/>
          <p:cNvSpPr txBox="1"/>
          <p:nvPr userDrawn="1"/>
        </p:nvSpPr>
        <p:spPr>
          <a:xfrm>
            <a:off x="11382378" y="6477001"/>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chemeClr val="bg1"/>
                </a:solidFill>
              </a:defRPr>
            </a:lvl1pPr>
          </a:lstStyle>
          <a:p>
            <a:pPr lvl="0"/>
            <a:r>
              <a:rPr lang="en-AU" noProof="0" dirty="0"/>
              <a:t>Click to add subtitle</a:t>
            </a:r>
            <a:endParaRPr lang="en-AU"/>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solidFill>
                  <a:schemeClr val="bg1"/>
                </a:solidFill>
              </a:defRPr>
            </a:lvl1pPr>
          </a:lstStyle>
          <a:p>
            <a:r>
              <a:rPr lang="en-AU" noProof="0"/>
              <a:t>Click to edit Master title style</a:t>
            </a:r>
            <a:endParaRPr lang="en-AU" noProof="0" dirty="0"/>
          </a:p>
        </p:txBody>
      </p:sp>
      <p:sp>
        <p:nvSpPr>
          <p:cNvPr id="11"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4044370876"/>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10" name="Text Placeholder 18"/>
          <p:cNvSpPr>
            <a:spLocks noGrp="1"/>
          </p:cNvSpPr>
          <p:nvPr>
            <p:ph idx="1"/>
          </p:nvPr>
        </p:nvSpPr>
        <p:spPr>
          <a:xfrm>
            <a:off x="467783" y="1665817"/>
            <a:ext cx="5537730" cy="4633383"/>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167089491"/>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24227870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6" name="Footer Placeholder"/>
          <p:cNvSpPr>
            <a:spLocks noGrp="1"/>
          </p:cNvSpPr>
          <p:nvPr>
            <p:ph type="ftr" sz="quarter" idx="13"/>
          </p:nvPr>
        </p:nvSpPr>
        <p:spPr>
          <a:xfrm>
            <a:off x="0" y="6912000"/>
            <a:ext cx="0" cy="0"/>
          </a:xfrm>
          <a:prstGeom prst="rect">
            <a:avLst/>
          </a:prstGeom>
        </p:spPr>
        <p:txBody>
          <a:bodyPr anchor="b" anchorCtr="0"/>
          <a:lstStyle>
            <a:lvl1pPr algn="r" defTabSz="1219170" rtl="0" eaLnBrk="1" latinLnBrk="0" hangingPunct="1">
              <a:lnSpc>
                <a:spcPct val="100000"/>
              </a:lnSpc>
              <a:spcBef>
                <a:spcPct val="0"/>
              </a:spcBef>
              <a:buNone/>
              <a:defRPr lang="en-GB" sz="100" b="0" kern="1200" dirty="0">
                <a:noFill/>
                <a:latin typeface="+mj-lt"/>
                <a:ea typeface="Open Sans" panose="020B0606030504020204" pitchFamily="34" charset="0"/>
                <a:cs typeface="Open Sans" panose="020B0606030504020204" pitchFamily="34" charset="0"/>
              </a:defRPr>
            </a:lvl1pPr>
          </a:lstStyle>
          <a:p>
            <a:endParaRPr lang="en-AU" dirty="0"/>
          </a:p>
        </p:txBody>
      </p:sp>
      <p:pic>
        <p:nvPicPr>
          <p:cNvPr id="1863647512" name="LogoDisclaimerPage"/>
          <p:cNvPicPr>
            <a:picLocks noChangeAspect="1"/>
          </p:cNvPicPr>
          <p:nvPr/>
        </p:nvPicPr>
        <p:blipFill>
          <a:blip r:embed="rId2"/>
          <a:stretch>
            <a:fillRect/>
          </a:stretch>
        </p:blipFill>
        <p:spPr>
          <a:xfrm>
            <a:off x="475200" y="464400"/>
            <a:ext cx="2283232" cy="1000799"/>
          </a:xfrm>
          <a:prstGeom prst="rect">
            <a:avLst/>
          </a:prstGeom>
        </p:spPr>
      </p:pic>
      <p:sp>
        <p:nvSpPr>
          <p:cNvPr id="3" name="FLD_PresentationSubtitle"/>
          <p:cNvSpPr>
            <a:spLocks noGrp="1"/>
          </p:cNvSpPr>
          <p:nvPr>
            <p:ph type="subTitle" idx="1" hasCustomPrompt="1"/>
          </p:nvPr>
        </p:nvSpPr>
        <p:spPr bwMode="gray">
          <a:xfrm>
            <a:off x="475326" y="5845180"/>
            <a:ext cx="5620673"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7" name="FLD_PresentationTitle"/>
          <p:cNvSpPr>
            <a:spLocks noGrp="1"/>
          </p:cNvSpPr>
          <p:nvPr>
            <p:ph type="title" hasCustomPrompt="1"/>
          </p:nvPr>
        </p:nvSpPr>
        <p:spPr>
          <a:xfrm>
            <a:off x="4210150" y="1530450"/>
            <a:ext cx="3780000" cy="3780000"/>
          </a:xfrm>
          <a:prstGeom prst="ellipse">
            <a:avLst/>
          </a:prstGeom>
          <a:ln w="25400">
            <a:solidFill>
              <a:schemeClr val="accent1"/>
            </a:solidFill>
          </a:ln>
        </p:spPr>
        <p:txBody>
          <a:bodyPr anchor="ctr" anchorCtr="0"/>
          <a:lstStyle>
            <a:lvl1pPr algn="ctr">
              <a:lnSpc>
                <a:spcPct val="97000"/>
              </a:lnSpc>
              <a:defRPr sz="3200" b="0"/>
            </a:lvl1pPr>
          </a:lstStyle>
          <a:p>
            <a:r>
              <a:rPr lang="en-AU" dirty="0"/>
              <a:t>Presentation title runs here</a:t>
            </a:r>
            <a:endParaRPr lang="en-AU"/>
          </a:p>
        </p:txBody>
      </p:sp>
      <p:sp>
        <p:nvSpPr>
          <p:cNvPr id="8" name="Date_DateCustomA"/>
          <p:cNvSpPr>
            <a:spLocks noGrp="1"/>
          </p:cNvSpPr>
          <p:nvPr>
            <p:ph type="dt" sz="half" idx="14"/>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9" name="Text"/>
          <p:cNvSpPr>
            <a:spLocks noGrp="1"/>
          </p:cNvSpPr>
          <p:nvPr>
            <p:ph type="body" sz="quarter" idx="15" hasCustomPrompt="1"/>
          </p:nvPr>
        </p:nvSpPr>
        <p:spPr>
          <a:xfrm>
            <a:off x="469900" y="6383724"/>
            <a:ext cx="5626100" cy="174280"/>
          </a:xfrm>
        </p:spPr>
        <p:txBody>
          <a:bodyPr/>
          <a:lstStyle>
            <a:lvl1pPr>
              <a:defRPr sz="1050"/>
            </a:lvl1pPr>
          </a:lstStyle>
          <a:p>
            <a:pPr lvl="0"/>
            <a:r>
              <a:rPr lang="en-AU" dirty="0"/>
              <a:t>Click to add name</a:t>
            </a:r>
            <a:endParaRPr lang="en-AU"/>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08589" y="6344060"/>
            <a:ext cx="1343340" cy="221256"/>
          </a:xfrm>
          <a:prstGeom prst="rect">
            <a:avLst/>
          </a:prstGeom>
        </p:spPr>
      </p:pic>
    </p:spTree>
    <p:extLst>
      <p:ext uri="{BB962C8B-B14F-4D97-AF65-F5344CB8AC3E}">
        <p14:creationId xmlns:p14="http://schemas.microsoft.com/office/powerpoint/2010/main" val="732683417"/>
      </p:ext>
    </p:extLst>
  </p:cSld>
  <p:clrMapOvr>
    <a:masterClrMapping/>
  </p:clrMapOvr>
  <p:transition>
    <p:fade/>
  </p:transition>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23936"/>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3" name="Picture Placeholder 2"/>
          <p:cNvSpPr>
            <a:spLocks noGrp="1"/>
          </p:cNvSpPr>
          <p:nvPr>
            <p:ph type="pic" sz="quarter" idx="14" hasCustomPrompt="1"/>
          </p:nvPr>
        </p:nvSpPr>
        <p:spPr>
          <a:xfrm>
            <a:off x="9402597" y="4102100"/>
            <a:ext cx="2319503" cy="1725448"/>
          </a:xfrm>
        </p:spPr>
        <p:txBody>
          <a:bodyPr anchor="ctr" anchorCtr="0"/>
          <a:lstStyle>
            <a:lvl1pPr algn="ctr">
              <a:defRPr sz="1200"/>
            </a:lvl1pPr>
          </a:lstStyle>
          <a:p>
            <a:r>
              <a:rPr lang="en-AU" sz="1200" noProof="0" dirty="0"/>
              <a:t>Insert sponsorship mark here</a:t>
            </a:r>
            <a:endParaRPr lang="en-AU" noProof="0" dirty="0"/>
          </a:p>
        </p:txBody>
      </p:sp>
      <p:sp>
        <p:nvSpPr>
          <p:cNvPr id="22" name="LEG_Business"/>
          <p:cNvSpPr>
            <a:spLocks/>
          </p:cNvSpPr>
          <p:nvPr userDrawn="1"/>
        </p:nvSpPr>
        <p:spPr bwMode="auto">
          <a:xfrm>
            <a:off x="474358" y="3429000"/>
            <a:ext cx="8556230" cy="2870201"/>
          </a:xfrm>
          <a:prstGeom prst="rect">
            <a:avLst/>
          </a:prstGeom>
          <a:noFill/>
          <a:ln w="9525">
            <a:noFill/>
            <a:miter lim="800000"/>
            <a:headEnd/>
            <a:tailEnd/>
          </a:ln>
        </p:spPr>
        <p:txBody>
          <a:bodyPr lIns="0" tIns="0" rIns="0" bIns="0" anchor="b"/>
          <a:lstStyle/>
          <a:p>
            <a:pPr defTabSz="1019175">
              <a:spcAft>
                <a:spcPts val="0"/>
              </a:spcAft>
              <a:buClr>
                <a:schemeClr val="tx1"/>
              </a:buClr>
              <a:buSzPct val="80000"/>
              <a:buFont typeface="Wingdings" pitchFamily="2" charset="2"/>
              <a:buNone/>
            </a:pPr>
            <a:r>
              <a:rPr lang="en-AU" sz="900" noProof="1">
                <a:solidFill>
                  <a:schemeClr val="tx1"/>
                </a:solidFill>
              </a:rPr>
              <a:t>Deloitte refers to one or more of Deloitte Touche Tohmatsu Limited (“DTTL”), its global network of member firms, and their related entities. DTTL (also referred to as “Deloitte Global”) and each of its member firms are legally separate and independent entities. DTTL does not provide services to clients. Please see www.deloitte.com/about to learn more.
About Deloitte
Deloitte is a leading global provider of audit and assurance, consulting, financial advisory, risk advisory, tax and related services. Our network of member firms is in more than 150 countries and territories. Learn how Deloitte’s approximately 264,000 people make an impact that matters at www.deloitte.com.
About Deloitte Australia
In Australia, the member firm is the Australian partnership of Deloitte Touche Tohmatsu and is one of Australia’s leading professional services firms. Focused on the creation of value and growth, and known as an employer of choice for innovative human resources programs, we are dedicated to helping our clients and our people excel. For more information, please visit our web site at www.deloitte.com.au.
Liability limited by a scheme approved under Professional Standards Legislation.
Member of Deloitte Touche Tohmatsu Limited
© 2019 Deloitte Consulting Pty Ltd.</a:t>
            </a:r>
          </a:p>
        </p:txBody>
      </p:sp>
      <p:sp>
        <p:nvSpPr>
          <p:cNvPr id="8" name="Text Placeholder 7"/>
          <p:cNvSpPr>
            <a:spLocks noGrp="1"/>
          </p:cNvSpPr>
          <p:nvPr>
            <p:ph type="body" sz="quarter" idx="15"/>
          </p:nvPr>
        </p:nvSpPr>
        <p:spPr>
          <a:xfrm>
            <a:off x="9402598" y="5935479"/>
            <a:ext cx="2319501" cy="363723"/>
          </a:xfrm>
        </p:spPr>
        <p:txBody>
          <a:bodyPr anchor="b" anchorCtr="0"/>
          <a:lstStyle>
            <a:lvl1pPr>
              <a:lnSpc>
                <a:spcPct val="100000"/>
              </a:lnSpc>
              <a:defRPr sz="1267"/>
            </a:lvl1pPr>
          </a:lstStyle>
          <a:p>
            <a:pPr lvl="0"/>
            <a:r>
              <a:rPr lang="en-AU" noProof="0" dirty="0"/>
              <a:t>Edit Master text styles</a:t>
            </a:r>
            <a:endParaRPr lang="en-AU"/>
          </a:p>
        </p:txBody>
      </p:sp>
      <p:pic>
        <p:nvPicPr>
          <p:cNvPr id="977620953" name="LogoDisclaimerPage"/>
          <p:cNvPicPr>
            <a:picLocks noChangeAspect="1"/>
          </p:cNvPicPr>
          <p:nvPr/>
        </p:nvPicPr>
        <p:blipFill>
          <a:blip r:embed="rId2"/>
          <a:stretch>
            <a:fillRect/>
          </a:stretch>
        </p:blipFill>
        <p:spPr>
          <a:xfrm>
            <a:off x="475200" y="464400"/>
            <a:ext cx="2283232" cy="1000799"/>
          </a:xfrm>
          <a:prstGeom prst="rect">
            <a:avLst/>
          </a:prstGeom>
        </p:spPr>
      </p:pic>
      <p:sp>
        <p:nvSpPr>
          <p:cNvPr id="2" name="Footer Placeholder 1"/>
          <p:cNvSpPr>
            <a:spLocks noGrp="1"/>
          </p:cNvSpPr>
          <p:nvPr>
            <p:ph type="ftr" sz="quarter" idx="16"/>
          </p:nvPr>
        </p:nvSpPr>
        <p:spPr>
          <a:xfrm>
            <a:off x="6184900" y="6476999"/>
            <a:ext cx="4536726" cy="244476"/>
          </a:xfrm>
          <a:prstGeom prst="rect">
            <a:avLst/>
          </a:prstGeom>
        </p:spPr>
        <p:txBody>
          <a:bodyPr/>
          <a:lstStyle>
            <a:lvl1pPr>
              <a:defRPr>
                <a:solidFill>
                  <a:schemeClr val="bg1"/>
                </a:solidFill>
              </a:defRPr>
            </a:lvl1pPr>
          </a:lstStyle>
          <a:p>
            <a:endParaRPr lang="en-AU" dirty="0"/>
          </a:p>
        </p:txBody>
      </p:sp>
    </p:spTree>
    <p:extLst>
      <p:ext uri="{BB962C8B-B14F-4D97-AF65-F5344CB8AC3E}">
        <p14:creationId xmlns:p14="http://schemas.microsoft.com/office/powerpoint/2010/main" val="2430956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0213"/>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899" y="3423545"/>
            <a:ext cx="10418235"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12" name="TextBox 11"/>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2104574128"/>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976482637"/>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7" name="TextBox 6"/>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9" name="TextBox 8"/>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10"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654021458"/>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272371442"/>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936978992"/>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47"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ags" Target="../tags/tag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4"/>
            </p:custDataLst>
            <p:extLst>
              <p:ext uri="{D42A27DB-BD31-4B8C-83A1-F6EECF244321}">
                <p14:modId xmlns:p14="http://schemas.microsoft.com/office/powerpoint/2010/main" val="2337875134"/>
              </p:ext>
            </p:ext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spid="_x0000_s2354" name="think-cell Slide" r:id="rId46" imgW="270" imgH="270" progId="TCLayout.ActiveDocument.1">
                  <p:embed/>
                </p:oleObj>
              </mc:Choice>
              <mc:Fallback>
                <p:oleObj name="think-cell Slide" r:id="rId46" imgW="270" imgH="270" progId="TCLayout.ActiveDocument.1">
                  <p:embed/>
                  <p:pic>
                    <p:nvPicPr>
                      <p:cNvPr id="0" name=""/>
                      <p:cNvPicPr/>
                      <p:nvPr/>
                    </p:nvPicPr>
                    <p:blipFill>
                      <a:blip r:embed="rId47"/>
                      <a:stretch>
                        <a:fillRect/>
                      </a:stretch>
                    </p:blipFill>
                    <p:spPr>
                      <a:xfrm>
                        <a:off x="2119" y="1589"/>
                        <a:ext cx="2116" cy="1587"/>
                      </a:xfrm>
                      <a:prstGeom prst="rect">
                        <a:avLst/>
                      </a:prstGeom>
                    </p:spPr>
                  </p:pic>
                </p:oleObj>
              </mc:Fallback>
            </mc:AlternateContent>
          </a:graphicData>
        </a:graphic>
      </p:graphicFrame>
      <p:sp>
        <p:nvSpPr>
          <p:cNvPr id="5" name="Rectangle 4" hidden="1"/>
          <p:cNvSpPr/>
          <p:nvPr userDrawn="1">
            <p:custDataLst>
              <p:tags r:id="rId45"/>
            </p:custDataLst>
          </p:nvPr>
        </p:nvSpPr>
        <p:spPr bwMode="gray">
          <a:xfrm>
            <a:off x="0" y="0"/>
            <a:ext cx="158750" cy="158750"/>
          </a:xfrm>
          <a:prstGeom prst="rect">
            <a:avLst/>
          </a:prstGeom>
          <a:solidFill>
            <a:schemeClr val="accent3"/>
          </a:solidFill>
          <a:ln w="19050" algn="ctr">
            <a:noFill/>
            <a:miter lim="800000"/>
            <a:headEnd/>
            <a:tailEnd/>
          </a:ln>
        </p:spPr>
        <p:txBody>
          <a:bodyPr wrap="none" lIns="0" tIns="0" rIns="0" bIns="0" rtlCol="0" anchor="ctr"/>
          <a:lstStyle/>
          <a:p>
            <a:pPr marL="0" lvl="0" indent="0" algn="ctr" eaLnBrk="1">
              <a:lnSpc>
                <a:spcPct val="100000"/>
              </a:lnSpc>
              <a:spcBef>
                <a:spcPct val="0"/>
              </a:spcBef>
              <a:spcAft>
                <a:spcPct val="0"/>
              </a:spcAft>
              <a:buFont typeface="Wingdings 2" pitchFamily="18" charset="2"/>
              <a:buNone/>
            </a:pPr>
            <a:endParaRPr lang="en-AU" sz="2000" b="0" i="0" baseline="0" dirty="0">
              <a:solidFill>
                <a:schemeClr val="bg1"/>
              </a:solidFill>
              <a:latin typeface="Verdana" panose="020B0604030504040204" pitchFamily="34" charset="0"/>
              <a:ea typeface="+mj-ea"/>
              <a:cs typeface="+mj-cs"/>
              <a:sym typeface="Verdana" panose="020B0604030504040204" pitchFamily="34" charset="0"/>
            </a:endParaRPr>
          </a:p>
        </p:txBody>
      </p:sp>
      <p:sp>
        <p:nvSpPr>
          <p:cNvPr id="2" name="Title Placeholder 1"/>
          <p:cNvSpPr>
            <a:spLocks noGrp="1"/>
          </p:cNvSpPr>
          <p:nvPr>
            <p:ph type="title"/>
          </p:nvPr>
        </p:nvSpPr>
        <p:spPr bwMode="gray">
          <a:xfrm>
            <a:off x="469900" y="402586"/>
            <a:ext cx="11252200" cy="692151"/>
          </a:xfrm>
          <a:prstGeom prst="rect">
            <a:avLst/>
          </a:prstGeom>
        </p:spPr>
        <p:txBody>
          <a:bodyPr vert="horz" lIns="0" tIns="0" rIns="0" bIns="0" rtlCol="0" anchor="t" anchorCtr="0">
            <a:noAutofit/>
          </a:bodyPr>
          <a:lstStyle/>
          <a:p>
            <a:r>
              <a:rPr lang="en-AU" noProof="0"/>
              <a:t>Click to edit Master title style</a:t>
            </a:r>
            <a:endParaRPr lang="en-AU" noProof="0" dirty="0"/>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Box 9"/>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tx1"/>
                </a:solidFill>
              </a:rPr>
              <a:t>Presentation title</a:t>
            </a:r>
            <a:br>
              <a:rPr lang="en-US" sz="650" noProof="0" dirty="0">
                <a:solidFill>
                  <a:schemeClr val="tx1"/>
                </a:solidFill>
              </a:rPr>
            </a:br>
            <a:r>
              <a:rPr lang="en-AU" sz="650" noProof="0" dirty="0">
                <a:solidFill>
                  <a:schemeClr val="tx1"/>
                </a:solidFill>
              </a:rPr>
              <a:t>[To edit, click View &gt; Slide Master &gt; Slide Master]</a:t>
            </a:r>
            <a:endParaRPr lang="en-AU"/>
          </a:p>
        </p:txBody>
      </p:sp>
      <p:sp>
        <p:nvSpPr>
          <p:cNvPr id="12" name="TextBox 11"/>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tx1"/>
                </a:solidFill>
              </a:rPr>
              <a:pPr marL="0" indent="0" algn="r">
                <a:spcBef>
                  <a:spcPts val="800"/>
                </a:spcBef>
                <a:buSzPct val="100000"/>
                <a:buFont typeface="Arial"/>
                <a:buNone/>
              </a:pPr>
              <a:t>‹#›</a:t>
            </a:fld>
            <a:endParaRPr lang="en-AU" sz="650" noProof="0" dirty="0">
              <a:solidFill>
                <a:schemeClr val="tx1"/>
              </a:solidFill>
            </a:endParaRPr>
          </a:p>
        </p:txBody>
      </p:sp>
      <p:sp>
        <p:nvSpPr>
          <p:cNvPr id="8"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tx1"/>
                </a:solidFill>
              </a:rPr>
              <a:t>© 2019 Deloitte Consulting Pty Ltd. All rights reserved.</a:t>
            </a:r>
          </a:p>
        </p:txBody>
      </p:sp>
      <p:sp>
        <p:nvSpPr>
          <p:cNvPr id="3" name="Date Placeholder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C224F3-9A26-4C1E-848D-981E0363CCC6}" type="datetimeFigureOut">
              <a:rPr lang="en-AU" smtClean="0"/>
              <a:t>1/12/2021</a:t>
            </a:fld>
            <a:r>
              <a:rPr lang="en-AU"/>
              <a:t>19/02/2019</a:t>
            </a:r>
          </a:p>
        </p:txBody>
      </p:sp>
    </p:spTree>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03" r:id="rId5"/>
    <p:sldLayoutId id="2147483704" r:id="rId6"/>
    <p:sldLayoutId id="2147483705" r:id="rId7"/>
    <p:sldLayoutId id="2147483706" r:id="rId8"/>
    <p:sldLayoutId id="2147483707" r:id="rId9"/>
    <p:sldLayoutId id="2147483713" r:id="rId10"/>
    <p:sldLayoutId id="2147483708" r:id="rId11"/>
    <p:sldLayoutId id="2147483710" r:id="rId12"/>
    <p:sldLayoutId id="2147483754" r:id="rId13"/>
    <p:sldLayoutId id="2147483711" r:id="rId14"/>
    <p:sldLayoutId id="2147483753" r:id="rId15"/>
    <p:sldLayoutId id="2147483679" r:id="rId16"/>
    <p:sldLayoutId id="2147483712" r:id="rId17"/>
    <p:sldLayoutId id="2147483678" r:id="rId18"/>
    <p:sldLayoutId id="2147483681" r:id="rId19"/>
    <p:sldLayoutId id="2147483735" r:id="rId20"/>
    <p:sldLayoutId id="2147483699" r:id="rId21"/>
    <p:sldLayoutId id="2147483714" r:id="rId22"/>
    <p:sldLayoutId id="2147483697" r:id="rId23"/>
    <p:sldLayoutId id="2147483715" r:id="rId24"/>
    <p:sldLayoutId id="2147483716" r:id="rId25"/>
    <p:sldLayoutId id="2147483717" r:id="rId26"/>
    <p:sldLayoutId id="2147483718" r:id="rId27"/>
    <p:sldLayoutId id="2147483728" r:id="rId28"/>
    <p:sldLayoutId id="2147483720" r:id="rId29"/>
    <p:sldLayoutId id="2147483721" r:id="rId30"/>
    <p:sldLayoutId id="2147483722" r:id="rId31"/>
    <p:sldLayoutId id="2147483695" r:id="rId32"/>
    <p:sldLayoutId id="2147483751" r:id="rId33"/>
    <p:sldLayoutId id="2147483724" r:id="rId34"/>
    <p:sldLayoutId id="2147483725" r:id="rId35"/>
    <p:sldLayoutId id="2147483726" r:id="rId36"/>
    <p:sldLayoutId id="2147483727" r:id="rId37"/>
    <p:sldLayoutId id="2147483698" r:id="rId38"/>
    <p:sldLayoutId id="2147483752" r:id="rId39"/>
    <p:sldLayoutId id="2147483696" r:id="rId40"/>
    <p:sldLayoutId id="2147483757" r:id="rId41"/>
  </p:sldLayoutIdLst>
  <p:transition>
    <p:fade/>
  </p:transition>
  <p:hf hdr="0" dt="0"/>
  <p:txStyles>
    <p:titleStyle>
      <a:lvl1pPr algn="l" defTabSz="1219170" rtl="0" eaLnBrk="1" latinLnBrk="0" hangingPunct="1">
        <a:spcBef>
          <a:spcPct val="0"/>
        </a:spcBef>
        <a:buNone/>
        <a:defRPr sz="2000" kern="1200">
          <a:solidFill>
            <a:schemeClr val="tx1"/>
          </a:solidFill>
          <a:latin typeface="+mj-lt"/>
          <a:ea typeface="+mj-ea"/>
          <a:cs typeface="+mj-cs"/>
        </a:defRPr>
      </a:lvl1pPr>
    </p:titleStyle>
    <p:bodyStyle>
      <a:lvl1pPr marL="0" indent="0" algn="l" defTabSz="1219170" rtl="0" eaLnBrk="1" latinLnBrk="0" hangingPunct="1">
        <a:spcBef>
          <a:spcPts val="0"/>
        </a:spcBef>
        <a:spcAft>
          <a:spcPts val="1333"/>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1219170" rtl="0" eaLnBrk="1" latinLnBrk="0" hangingPunct="1">
        <a:spcBef>
          <a:spcPts val="0"/>
        </a:spcBef>
        <a:spcAft>
          <a:spcPts val="1333"/>
        </a:spcAft>
        <a:buClrTx/>
        <a:buSzPct val="100000"/>
        <a:buFont typeface="Arial"/>
        <a:buNone/>
        <a:defRPr lang="en-US" sz="1200" b="1" kern="1200" dirty="0" smtClean="0">
          <a:solidFill>
            <a:schemeClr val="tx1"/>
          </a:solidFill>
          <a:latin typeface="+mn-lt"/>
          <a:ea typeface="+mn-ea"/>
          <a:cs typeface="+mn-cs"/>
        </a:defRPr>
      </a:lvl2pPr>
      <a:lvl3pPr marL="235194" indent="-235194"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75188" indent="-235194" algn="l" defTabSz="1219170" rtl="0" eaLnBrk="1" latinLnBrk="0" hangingPunct="1">
        <a:spcBef>
          <a:spcPts val="0"/>
        </a:spcBef>
        <a:spcAft>
          <a:spcPts val="1333"/>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710382" indent="-235194" algn="l" defTabSz="1064657" rtl="0" eaLnBrk="1" latinLnBrk="0" hangingPunct="1">
        <a:spcBef>
          <a:spcPts val="0"/>
        </a:spcBef>
        <a:spcAft>
          <a:spcPts val="1333"/>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098" userDrawn="1">
          <p15:clr>
            <a:srgbClr val="F26B43"/>
          </p15:clr>
        </p15:guide>
        <p15:guide id="2" orient="horz" pos="2160" userDrawn="1">
          <p15:clr>
            <a:srgbClr val="F26B43"/>
          </p15:clr>
        </p15:guide>
        <p15:guide id="3" orient="horz" pos="3968" userDrawn="1">
          <p15:clr>
            <a:srgbClr val="F26B43"/>
          </p15:clr>
        </p15:guide>
        <p15:guide id="4" pos="296" userDrawn="1">
          <p15:clr>
            <a:srgbClr val="F26B43"/>
          </p15:clr>
        </p15:guide>
        <p15:guide id="5" pos="7384" userDrawn="1">
          <p15:clr>
            <a:srgbClr val="F26B43"/>
          </p15:clr>
        </p15:guide>
        <p15:guide id="6" orient="horz" pos="1071" userDrawn="1">
          <p15:clr>
            <a:srgbClr val="F26B43"/>
          </p15:clr>
        </p15:guide>
        <p15:guide id="7" orient="horz" pos="245" userDrawn="1">
          <p15:clr>
            <a:srgbClr val="F26B43"/>
          </p15:clr>
        </p15:guide>
        <p15:guide id="8" orient="horz" pos="4081" userDrawn="1">
          <p15:clr>
            <a:srgbClr val="F26B43"/>
          </p15:clr>
        </p15:guide>
        <p15:guide id="10" pos="4986" userDrawn="1">
          <p15:clr>
            <a:srgbClr val="F26B43"/>
          </p15:clr>
        </p15:guide>
        <p15:guide id="12" pos="1382" userDrawn="1">
          <p15:clr>
            <a:srgbClr val="F26B43"/>
          </p15:clr>
        </p15:guide>
        <p15:guide id="13" pos="1496" userDrawn="1">
          <p15:clr>
            <a:srgbClr val="F26B43"/>
          </p15:clr>
        </p15:guide>
        <p15:guide id="14" pos="2581" userDrawn="1">
          <p15:clr>
            <a:srgbClr val="F26B43"/>
          </p15:clr>
        </p15:guide>
        <p15:guide id="15" pos="2695" userDrawn="1">
          <p15:clr>
            <a:srgbClr val="F26B43"/>
          </p15:clr>
        </p15:guide>
        <p15:guide id="16" pos="6185" userDrawn="1">
          <p15:clr>
            <a:srgbClr val="F26B43"/>
          </p15:clr>
        </p15:guide>
        <p15:guide id="17" pos="3783" userDrawn="1">
          <p15:clr>
            <a:srgbClr val="F26B43"/>
          </p15:clr>
        </p15:guide>
        <p15:guide id="18" pos="3896" userDrawn="1">
          <p15:clr>
            <a:srgbClr val="F26B43"/>
          </p15:clr>
        </p15:guide>
        <p15:guide id="19" pos="3840" userDrawn="1">
          <p15:clr>
            <a:srgbClr val="F26B43"/>
          </p15:clr>
        </p15:guide>
        <p15:guide id="20" pos="6299" userDrawn="1">
          <p15:clr>
            <a:srgbClr val="F26B43"/>
          </p15:clr>
        </p15:guide>
        <p15:guide id="21" orient="horz" pos="1049" userDrawn="1">
          <p15:clr>
            <a:srgbClr val="F26B43"/>
          </p15:clr>
        </p15:guide>
        <p15:guide id="22" orient="horz" pos="641" userDrawn="1">
          <p15:clr>
            <a:srgbClr val="F26B43"/>
          </p15:clr>
        </p15:guide>
        <p15:guide id="23" orient="horz" pos="28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4.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7.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jpeg"/></Relationships>
</file>

<file path=ppt/slides/_rels/slide4.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png"/><Relationship Id="rId7"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7.xml"/><Relationship Id="rId6" Type="http://schemas.openxmlformats.org/officeDocument/2006/relationships/image" Target="../media/image15.jpeg"/><Relationship Id="rId5" Type="http://schemas.openxmlformats.org/officeDocument/2006/relationships/image" Target="../media/image12.png"/><Relationship Id="rId10" Type="http://schemas.openxmlformats.org/officeDocument/2006/relationships/image" Target="../media/image13.png"/><Relationship Id="rId4" Type="http://schemas.openxmlformats.org/officeDocument/2006/relationships/image" Target="../media/image11.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png"/><Relationship Id="rId7"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7.xml"/><Relationship Id="rId6" Type="http://schemas.openxmlformats.org/officeDocument/2006/relationships/image" Target="../media/image15.jpeg"/><Relationship Id="rId5" Type="http://schemas.openxmlformats.org/officeDocument/2006/relationships/image" Target="../media/image12.png"/><Relationship Id="rId10" Type="http://schemas.openxmlformats.org/officeDocument/2006/relationships/image" Target="../media/image13.png"/><Relationship Id="rId4" Type="http://schemas.openxmlformats.org/officeDocument/2006/relationships/image" Target="../media/image11.png"/><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7.xml"/><Relationship Id="rId1" Type="http://schemas.openxmlformats.org/officeDocument/2006/relationships/tags" Target="../tags/tag5.xml"/><Relationship Id="rId6" Type="http://schemas.openxmlformats.org/officeDocument/2006/relationships/image" Target="../media/image16.png"/><Relationship Id="rId5" Type="http://schemas.openxmlformats.org/officeDocument/2006/relationships/image" Target="../media/image9.png"/><Relationship Id="rId4" Type="http://schemas.openxmlformats.org/officeDocument/2006/relationships/image" Target="../media/image14.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1.xml"/><Relationship Id="rId1" Type="http://schemas.openxmlformats.org/officeDocument/2006/relationships/tags" Target="../tags/tag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p:cNvPicPr>
            <a:picLocks noGrp="1" noChangeAspect="1"/>
          </p:cNvPicPr>
          <p:nvPr>
            <p:ph type="pic" sz="quarter" idx="11"/>
          </p:nvPr>
        </p:nvPicPr>
        <p:blipFill>
          <a:blip r:embed="rId4">
            <a:extLst>
              <a:ext uri="{28A0092B-C50C-407E-A947-70E740481C1C}">
                <a14:useLocalDpi xmlns:a14="http://schemas.microsoft.com/office/drawing/2010/main" val="0"/>
              </a:ext>
            </a:extLst>
          </a:blip>
          <a:srcRect l="15" r="15"/>
          <a:stretch>
            <a:fillRect/>
          </a:stretch>
        </p:blipFill>
        <p:spPr>
          <a:xfrm>
            <a:off x="6007707" y="698002"/>
            <a:ext cx="5400000" cy="5400000"/>
          </a:xfrm>
        </p:spPr>
      </p:pic>
      <p:sp>
        <p:nvSpPr>
          <p:cNvPr id="3" name="FLD_PresentationTitle"/>
          <p:cNvSpPr>
            <a:spLocks noGrp="1"/>
          </p:cNvSpPr>
          <p:nvPr>
            <p:ph type="title"/>
          </p:nvPr>
        </p:nvSpPr>
        <p:spPr>
          <a:xfrm>
            <a:off x="381606" y="5409562"/>
            <a:ext cx="8393847" cy="414893"/>
          </a:xfrm>
        </p:spPr>
        <p:txBody>
          <a:bodyPr/>
          <a:lstStyle/>
          <a:p>
            <a:r>
              <a:rPr lang="en-AU" dirty="0">
                <a:cs typeface="Segoe UI Light" panose="020B0502040204020203" pitchFamily="34" charset="0"/>
              </a:rPr>
              <a:t>Inside Sherpa – Digital Internship</a:t>
            </a:r>
          </a:p>
        </p:txBody>
      </p:sp>
      <p:sp>
        <p:nvSpPr>
          <p:cNvPr id="4" name="FLD_PresentationSubtitle"/>
          <p:cNvSpPr>
            <a:spLocks noGrp="1"/>
          </p:cNvSpPr>
          <p:nvPr>
            <p:ph type="subTitle" idx="1"/>
          </p:nvPr>
        </p:nvSpPr>
        <p:spPr>
          <a:xfrm>
            <a:off x="386906" y="5865058"/>
            <a:ext cx="8389345" cy="505645"/>
          </a:xfrm>
        </p:spPr>
        <p:txBody>
          <a:bodyPr/>
          <a:lstStyle/>
          <a:p>
            <a:r>
              <a:rPr lang="en-AU" dirty="0">
                <a:latin typeface="+mj-lt"/>
                <a:cs typeface="Segoe UI Light" panose="020B0502040204020203" pitchFamily="34" charset="0"/>
              </a:rPr>
              <a:t>Technology, Strategy &amp; Architecture – Technology Optimisation &amp; Delivery Module</a:t>
            </a:r>
          </a:p>
        </p:txBody>
      </p:sp>
    </p:spTree>
    <p:custDataLst>
      <p:tags r:id="rId1"/>
    </p:custDataLst>
    <p:extLst>
      <p:ext uri="{BB962C8B-B14F-4D97-AF65-F5344CB8AC3E}">
        <p14:creationId xmlns:p14="http://schemas.microsoft.com/office/powerpoint/2010/main" val="122492645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Connector 36"/>
          <p:cNvCxnSpPr/>
          <p:nvPr/>
        </p:nvCxnSpPr>
        <p:spPr>
          <a:xfrm flipH="1">
            <a:off x="2858951" y="1863872"/>
            <a:ext cx="1" cy="4277153"/>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noProof="0" dirty="0">
                <a:solidFill>
                  <a:schemeClr val="accent1">
                    <a:lumMod val="75000"/>
                  </a:schemeClr>
                </a:solidFill>
              </a:rPr>
              <a:t>Market Scan | Shortlisting and Provider Attributes</a:t>
            </a:r>
          </a:p>
        </p:txBody>
      </p:sp>
      <p:sp>
        <p:nvSpPr>
          <p:cNvPr id="36" name="Content Placeholder 5"/>
          <p:cNvSpPr>
            <a:spLocks noGrp="1"/>
          </p:cNvSpPr>
          <p:nvPr>
            <p:ph idx="4294967295"/>
          </p:nvPr>
        </p:nvSpPr>
        <p:spPr>
          <a:xfrm>
            <a:off x="3042568" y="1808365"/>
            <a:ext cx="7390051" cy="4474989"/>
          </a:xfrm>
          <a:prstGeom prst="rect">
            <a:avLst/>
          </a:prstGeom>
        </p:spPr>
        <p:txBody>
          <a:bodyPr vert="horz" lIns="0" tIns="0" rIns="0" bIns="0" rtlCol="0" anchor="t">
            <a:noAutofit/>
          </a:bodyPr>
          <a:lstStyle/>
          <a:p>
            <a:pPr lvl="1">
              <a:spcAft>
                <a:spcPts val="600"/>
              </a:spcAft>
              <a:buClr>
                <a:srgbClr val="0093A0"/>
              </a:buClr>
            </a:pPr>
            <a:r>
              <a:rPr lang="en-US" b="1" dirty="0">
                <a:solidFill>
                  <a:schemeClr val="accent1">
                    <a:lumMod val="75000"/>
                  </a:schemeClr>
                </a:solidFill>
              </a:rPr>
              <a:t>Who plays in the market (short longlist)</a:t>
            </a:r>
          </a:p>
          <a:p>
            <a:pPr marL="542925" indent="-171450">
              <a:spcAft>
                <a:spcPts val="0"/>
              </a:spcAft>
              <a:buFont typeface="Arial" panose="020B0604020202020204" pitchFamily="34" charset="0"/>
              <a:buChar char="•"/>
            </a:pPr>
            <a:r>
              <a:rPr lang="en-AU" sz="1000" i="1" dirty="0"/>
              <a:t>Financial Accounting service offering</a:t>
            </a:r>
          </a:p>
          <a:p>
            <a:pPr marL="542925" indent="-171450">
              <a:spcAft>
                <a:spcPts val="0"/>
              </a:spcAft>
              <a:buFont typeface="Arial" panose="020B0604020202020204" pitchFamily="34" charset="0"/>
              <a:buChar char="•"/>
            </a:pPr>
            <a:r>
              <a:rPr lang="en-AU" sz="1000" i="1" dirty="0"/>
              <a:t>Operations and Support in Australia</a:t>
            </a:r>
          </a:p>
          <a:p>
            <a:pPr marL="371475">
              <a:spcAft>
                <a:spcPts val="0"/>
              </a:spcAft>
            </a:pPr>
            <a:endParaRPr lang="en-AU" sz="1000" i="1" dirty="0"/>
          </a:p>
          <a:p>
            <a:pPr lvl="1">
              <a:spcAft>
                <a:spcPts val="600"/>
              </a:spcAft>
              <a:buClr>
                <a:srgbClr val="0093A0"/>
              </a:buClr>
            </a:pPr>
            <a:r>
              <a:rPr lang="en-US" b="1" dirty="0">
                <a:solidFill>
                  <a:schemeClr val="accent1">
                    <a:lumMod val="75000"/>
                  </a:schemeClr>
                </a:solidFill>
              </a:rPr>
              <a:t>Company fundamentals and depth of market presence</a:t>
            </a:r>
          </a:p>
          <a:p>
            <a:pPr marL="542925" indent="-171450">
              <a:spcAft>
                <a:spcPts val="0"/>
              </a:spcAft>
              <a:buFont typeface="Arial" panose="020B0604020202020204" pitchFamily="34" charset="0"/>
              <a:buChar char="•"/>
            </a:pPr>
            <a:r>
              <a:rPr lang="en-AU" sz="1000" i="1" dirty="0"/>
              <a:t>Time in operation and history</a:t>
            </a:r>
          </a:p>
          <a:p>
            <a:pPr marL="542925" indent="-171450">
              <a:spcAft>
                <a:spcPts val="0"/>
              </a:spcAft>
              <a:buFont typeface="Arial" panose="020B0604020202020204" pitchFamily="34" charset="0"/>
              <a:buChar char="•"/>
            </a:pPr>
            <a:r>
              <a:rPr lang="en-AU" sz="1000" i="1" dirty="0"/>
              <a:t>Financial position and performance</a:t>
            </a:r>
          </a:p>
          <a:p>
            <a:pPr marL="542925" indent="-171450">
              <a:spcAft>
                <a:spcPts val="0"/>
              </a:spcAft>
              <a:buFont typeface="Arial" panose="020B0604020202020204" pitchFamily="34" charset="0"/>
              <a:buChar char="•"/>
            </a:pPr>
            <a:r>
              <a:rPr lang="en-AU" sz="1000" i="1" dirty="0"/>
              <a:t>Credibility of ownership and leadership</a:t>
            </a:r>
          </a:p>
          <a:p>
            <a:pPr marL="542925" indent="-171450">
              <a:spcAft>
                <a:spcPts val="0"/>
              </a:spcAft>
              <a:buFont typeface="Arial" panose="020B0604020202020204" pitchFamily="34" charset="0"/>
              <a:buChar char="•"/>
            </a:pPr>
            <a:r>
              <a:rPr lang="en-AU" sz="1000" i="1" dirty="0"/>
              <a:t>Scale</a:t>
            </a:r>
          </a:p>
          <a:p>
            <a:pPr marL="542925" indent="-171450">
              <a:spcAft>
                <a:spcPts val="0"/>
              </a:spcAft>
              <a:buFont typeface="Arial" panose="020B0604020202020204" pitchFamily="34" charset="0"/>
              <a:buChar char="•"/>
            </a:pPr>
            <a:r>
              <a:rPr lang="en-AU" sz="1000" i="1" dirty="0"/>
              <a:t>Reputation </a:t>
            </a:r>
          </a:p>
          <a:p>
            <a:pPr marL="371475">
              <a:spcAft>
                <a:spcPts val="0"/>
              </a:spcAft>
            </a:pPr>
            <a:endParaRPr lang="en-US" b="1" dirty="0">
              <a:solidFill>
                <a:schemeClr val="accent1">
                  <a:lumMod val="75000"/>
                </a:schemeClr>
              </a:solidFill>
            </a:endParaRPr>
          </a:p>
          <a:p>
            <a:pPr lvl="1">
              <a:spcAft>
                <a:spcPts val="600"/>
              </a:spcAft>
              <a:buClr>
                <a:srgbClr val="0093A0"/>
              </a:buClr>
            </a:pPr>
            <a:r>
              <a:rPr lang="en-US" dirty="0">
                <a:solidFill>
                  <a:schemeClr val="accent1">
                    <a:lumMod val="75000"/>
                  </a:schemeClr>
                </a:solidFill>
              </a:rPr>
              <a:t>Proven experience in Financial Accounting System</a:t>
            </a:r>
          </a:p>
          <a:p>
            <a:pPr marL="542925" indent="-171450">
              <a:spcAft>
                <a:spcPts val="0"/>
              </a:spcAft>
              <a:buFont typeface="Arial" panose="020B0604020202020204" pitchFamily="34" charset="0"/>
              <a:buChar char="•"/>
            </a:pPr>
            <a:r>
              <a:rPr lang="en-AU" sz="1000" i="1" dirty="0"/>
              <a:t>Client base</a:t>
            </a:r>
          </a:p>
          <a:p>
            <a:pPr marL="542925" indent="-171450">
              <a:spcAft>
                <a:spcPts val="0"/>
              </a:spcAft>
              <a:buFont typeface="Arial" panose="020B0604020202020204" pitchFamily="34" charset="0"/>
              <a:buChar char="•"/>
            </a:pPr>
            <a:r>
              <a:rPr lang="en-AU" sz="1000" i="1" dirty="0"/>
              <a:t>Experience and clients delivering similar services (SaaS)</a:t>
            </a:r>
          </a:p>
          <a:p>
            <a:pPr marL="542925" indent="-171450">
              <a:spcAft>
                <a:spcPts val="0"/>
              </a:spcAft>
              <a:buFont typeface="Arial" panose="020B0604020202020204" pitchFamily="34" charset="0"/>
              <a:buChar char="•"/>
            </a:pPr>
            <a:r>
              <a:rPr lang="en-AU" sz="1000" i="1" dirty="0"/>
              <a:t>Relevant projects of similar scope and scale</a:t>
            </a:r>
          </a:p>
          <a:p>
            <a:pPr marL="371475">
              <a:spcAft>
                <a:spcPts val="0"/>
              </a:spcAft>
            </a:pPr>
            <a:endParaRPr lang="en-AU" sz="1000" i="1" dirty="0"/>
          </a:p>
          <a:p>
            <a:pPr lvl="1">
              <a:spcAft>
                <a:spcPts val="600"/>
              </a:spcAft>
              <a:buClr>
                <a:srgbClr val="0093A0"/>
              </a:buClr>
            </a:pPr>
            <a:r>
              <a:rPr lang="en-US" dirty="0">
                <a:solidFill>
                  <a:schemeClr val="accent1">
                    <a:lumMod val="75000"/>
                  </a:schemeClr>
                </a:solidFill>
              </a:rPr>
              <a:t>Scope of Service </a:t>
            </a:r>
          </a:p>
          <a:p>
            <a:pPr marL="542925" indent="-171450">
              <a:spcAft>
                <a:spcPts val="0"/>
              </a:spcAft>
              <a:buFont typeface="Arial" panose="020B0604020202020204" pitchFamily="34" charset="0"/>
              <a:buChar char="•"/>
            </a:pPr>
            <a:r>
              <a:rPr lang="en-AU" sz="1000" i="1" dirty="0"/>
              <a:t>Financial Accounting system functions and capabilities</a:t>
            </a:r>
          </a:p>
          <a:p>
            <a:pPr marL="542925" indent="-171450">
              <a:spcAft>
                <a:spcPts val="0"/>
              </a:spcAft>
              <a:buFont typeface="Arial" panose="020B0604020202020204" pitchFamily="34" charset="0"/>
              <a:buChar char="•"/>
            </a:pPr>
            <a:r>
              <a:rPr lang="en-AU" sz="1000" i="1" dirty="0"/>
              <a:t>Additional service offerings such as Payroll and Expense Management System</a:t>
            </a:r>
          </a:p>
          <a:p>
            <a:pPr marL="542925" indent="-171450">
              <a:spcAft>
                <a:spcPts val="0"/>
              </a:spcAft>
              <a:buFont typeface="Arial" panose="020B0604020202020204" pitchFamily="34" charset="0"/>
              <a:buChar char="•"/>
            </a:pPr>
            <a:r>
              <a:rPr lang="en-AU" sz="1000" i="1" dirty="0"/>
              <a:t>Ease of Integration with Salesforce</a:t>
            </a:r>
          </a:p>
          <a:p>
            <a:pPr marL="542925" indent="-171450">
              <a:spcAft>
                <a:spcPts val="0"/>
              </a:spcAft>
              <a:buFont typeface="Arial" panose="020B0604020202020204" pitchFamily="34" charset="0"/>
              <a:buChar char="•"/>
            </a:pPr>
            <a:r>
              <a:rPr lang="en-AU" sz="1000" i="1" dirty="0"/>
              <a:t>Reporting capabilities</a:t>
            </a:r>
          </a:p>
          <a:p>
            <a:pPr marL="371475">
              <a:spcAft>
                <a:spcPts val="0"/>
              </a:spcAft>
            </a:pPr>
            <a:endParaRPr lang="en-AU" sz="1000" i="1" dirty="0"/>
          </a:p>
          <a:p>
            <a:pPr lvl="1">
              <a:spcAft>
                <a:spcPts val="600"/>
              </a:spcAft>
              <a:buClr>
                <a:srgbClr val="0093A0"/>
              </a:buClr>
            </a:pPr>
            <a:r>
              <a:rPr lang="en-US" dirty="0">
                <a:solidFill>
                  <a:schemeClr val="accent1">
                    <a:lumMod val="75000"/>
                  </a:schemeClr>
                </a:solidFill>
              </a:rPr>
              <a:t>Long term vision, technology alignment and innovation</a:t>
            </a:r>
          </a:p>
          <a:p>
            <a:pPr marL="542925" indent="-171450">
              <a:spcAft>
                <a:spcPts val="0"/>
              </a:spcAft>
              <a:buFont typeface="Arial" panose="020B0604020202020204" pitchFamily="34" charset="0"/>
              <a:buChar char="•"/>
            </a:pPr>
            <a:r>
              <a:rPr lang="en-AU" sz="1000" i="1" dirty="0"/>
              <a:t>Native Cloud Application</a:t>
            </a:r>
          </a:p>
          <a:p>
            <a:pPr marL="542925" indent="-171450">
              <a:spcAft>
                <a:spcPts val="0"/>
              </a:spcAft>
              <a:buFont typeface="Arial" panose="020B0604020202020204" pitchFamily="34" charset="0"/>
              <a:buChar char="•"/>
            </a:pPr>
            <a:r>
              <a:rPr lang="en-AU" sz="1000" i="1" dirty="0"/>
              <a:t>Supports API capabilities</a:t>
            </a:r>
          </a:p>
          <a:p>
            <a:pPr marL="542925" indent="-171450">
              <a:spcAft>
                <a:spcPts val="0"/>
              </a:spcAft>
              <a:buFont typeface="Arial" panose="020B0604020202020204" pitchFamily="34" charset="0"/>
              <a:buChar char="•"/>
            </a:pPr>
            <a:r>
              <a:rPr lang="en-AU" sz="1000" i="1" dirty="0"/>
              <a:t>Strong investment in R&amp;D and innovation</a:t>
            </a:r>
          </a:p>
          <a:p>
            <a:pPr marL="371475">
              <a:spcAft>
                <a:spcPts val="0"/>
              </a:spcAft>
            </a:pPr>
            <a:endParaRPr lang="en-AU" sz="1000" i="1" dirty="0"/>
          </a:p>
          <a:p>
            <a:pPr lvl="1">
              <a:spcAft>
                <a:spcPts val="0"/>
              </a:spcAft>
              <a:buClr>
                <a:srgbClr val="0093A0"/>
              </a:buClr>
            </a:pPr>
            <a:endParaRPr lang="en-US" b="1" dirty="0">
              <a:solidFill>
                <a:schemeClr val="tx2"/>
              </a:solidFill>
            </a:endParaRPr>
          </a:p>
          <a:p>
            <a:pPr lvl="1">
              <a:spcAft>
                <a:spcPts val="0"/>
              </a:spcAft>
              <a:buClr>
                <a:srgbClr val="0093A0"/>
              </a:buClr>
            </a:pPr>
            <a:endParaRPr lang="en-US" b="1" dirty="0">
              <a:solidFill>
                <a:schemeClr val="tx2"/>
              </a:solidFill>
            </a:endParaRPr>
          </a:p>
          <a:p>
            <a:pPr lvl="1">
              <a:spcAft>
                <a:spcPts val="0"/>
              </a:spcAft>
              <a:buClr>
                <a:srgbClr val="0093A0"/>
              </a:buClr>
            </a:pPr>
            <a:endParaRPr lang="en-US" b="1" dirty="0">
              <a:solidFill>
                <a:schemeClr val="tx2"/>
              </a:solidFill>
            </a:endParaRPr>
          </a:p>
        </p:txBody>
      </p:sp>
      <p:sp>
        <p:nvSpPr>
          <p:cNvPr id="21" name="Text Placeholder 24"/>
          <p:cNvSpPr txBox="1">
            <a:spLocks/>
          </p:cNvSpPr>
          <p:nvPr/>
        </p:nvSpPr>
        <p:spPr>
          <a:xfrm>
            <a:off x="1900237" y="651601"/>
            <a:ext cx="8391525" cy="757255"/>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2000" b="0" kern="1200">
                <a:solidFill>
                  <a:srgbClr val="575757"/>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r>
              <a:rPr lang="en-US" sz="1400" dirty="0"/>
              <a:t>An assessment of the Financial Accounting System market landscape to establish and evaluate the following attributes:</a:t>
            </a:r>
          </a:p>
        </p:txBody>
      </p:sp>
      <p:sp>
        <p:nvSpPr>
          <p:cNvPr id="5" name="Rectangle 4"/>
          <p:cNvSpPr/>
          <p:nvPr/>
        </p:nvSpPr>
        <p:spPr>
          <a:xfrm>
            <a:off x="1834244" y="1178921"/>
            <a:ext cx="8346594" cy="461665"/>
          </a:xfrm>
          <a:prstGeom prst="rect">
            <a:avLst/>
          </a:prstGeom>
        </p:spPr>
        <p:txBody>
          <a:bodyPr wrap="square">
            <a:spAutoFit/>
          </a:bodyPr>
          <a:lstStyle/>
          <a:p>
            <a:r>
              <a:rPr lang="en-AU" sz="1200" dirty="0">
                <a:solidFill>
                  <a:srgbClr val="575757"/>
                </a:solidFill>
              </a:rPr>
              <a:t>These attributes have been selected based on Workshops conducted with Sector Metric’s Executive Committee, key stakeholders from their Finance Team, Deloitte’s IP and previous market experience.</a:t>
            </a:r>
          </a:p>
        </p:txBody>
      </p:sp>
      <p:grpSp>
        <p:nvGrpSpPr>
          <p:cNvPr id="3" name="Group 2"/>
          <p:cNvGrpSpPr/>
          <p:nvPr/>
        </p:nvGrpSpPr>
        <p:grpSpPr>
          <a:xfrm>
            <a:off x="2061489" y="1867088"/>
            <a:ext cx="584203" cy="4194768"/>
            <a:chOff x="537488" y="1640585"/>
            <a:chExt cx="584203" cy="4194768"/>
          </a:xfrm>
        </p:grpSpPr>
        <p:grpSp>
          <p:nvGrpSpPr>
            <p:cNvPr id="20" name="Group 28"/>
            <p:cNvGrpSpPr/>
            <p:nvPr/>
          </p:nvGrpSpPr>
          <p:grpSpPr>
            <a:xfrm>
              <a:off x="567702" y="5287096"/>
              <a:ext cx="510046" cy="548257"/>
              <a:chOff x="9547225" y="3155950"/>
              <a:chExt cx="515938" cy="588963"/>
            </a:xfrm>
            <a:solidFill>
              <a:schemeClr val="tx1"/>
            </a:solidFill>
          </p:grpSpPr>
          <p:sp>
            <p:nvSpPr>
              <p:cNvPr id="22" name="Freeform 430"/>
              <p:cNvSpPr>
                <a:spLocks noEditPoints="1"/>
              </p:cNvSpPr>
              <p:nvPr/>
            </p:nvSpPr>
            <p:spPr bwMode="auto">
              <a:xfrm>
                <a:off x="9674225" y="3209925"/>
                <a:ext cx="327025" cy="271463"/>
              </a:xfrm>
              <a:custGeom>
                <a:avLst/>
                <a:gdLst>
                  <a:gd name="T0" fmla="*/ 128 w 132"/>
                  <a:gd name="T1" fmla="*/ 51 h 110"/>
                  <a:gd name="T2" fmla="*/ 122 w 132"/>
                  <a:gd name="T3" fmla="*/ 35 h 110"/>
                  <a:gd name="T4" fmla="*/ 110 w 132"/>
                  <a:gd name="T5" fmla="*/ 23 h 110"/>
                  <a:gd name="T6" fmla="*/ 107 w 132"/>
                  <a:gd name="T7" fmla="*/ 19 h 110"/>
                  <a:gd name="T8" fmla="*/ 99 w 132"/>
                  <a:gd name="T9" fmla="*/ 13 h 110"/>
                  <a:gd name="T10" fmla="*/ 92 w 132"/>
                  <a:gd name="T11" fmla="*/ 8 h 110"/>
                  <a:gd name="T12" fmla="*/ 81 w 132"/>
                  <a:gd name="T13" fmla="*/ 7 h 110"/>
                  <a:gd name="T14" fmla="*/ 65 w 132"/>
                  <a:gd name="T15" fmla="*/ 3 h 110"/>
                  <a:gd name="T16" fmla="*/ 56 w 132"/>
                  <a:gd name="T17" fmla="*/ 0 h 110"/>
                  <a:gd name="T18" fmla="*/ 41 w 132"/>
                  <a:gd name="T19" fmla="*/ 4 h 110"/>
                  <a:gd name="T20" fmla="*/ 29 w 132"/>
                  <a:gd name="T21" fmla="*/ 10 h 110"/>
                  <a:gd name="T22" fmla="*/ 10 w 132"/>
                  <a:gd name="T23" fmla="*/ 29 h 110"/>
                  <a:gd name="T24" fmla="*/ 2 w 132"/>
                  <a:gd name="T25" fmla="*/ 46 h 110"/>
                  <a:gd name="T26" fmla="*/ 2 w 132"/>
                  <a:gd name="T27" fmla="*/ 51 h 110"/>
                  <a:gd name="T28" fmla="*/ 5 w 132"/>
                  <a:gd name="T29" fmla="*/ 71 h 110"/>
                  <a:gd name="T30" fmla="*/ 8 w 132"/>
                  <a:gd name="T31" fmla="*/ 73 h 110"/>
                  <a:gd name="T32" fmla="*/ 19 w 132"/>
                  <a:gd name="T33" fmla="*/ 82 h 110"/>
                  <a:gd name="T34" fmla="*/ 24 w 132"/>
                  <a:gd name="T35" fmla="*/ 82 h 110"/>
                  <a:gd name="T36" fmla="*/ 39 w 132"/>
                  <a:gd name="T37" fmla="*/ 90 h 110"/>
                  <a:gd name="T38" fmla="*/ 47 w 132"/>
                  <a:gd name="T39" fmla="*/ 87 h 110"/>
                  <a:gd name="T40" fmla="*/ 48 w 132"/>
                  <a:gd name="T41" fmla="*/ 87 h 110"/>
                  <a:gd name="T42" fmla="*/ 65 w 132"/>
                  <a:gd name="T43" fmla="*/ 88 h 110"/>
                  <a:gd name="T44" fmla="*/ 70 w 132"/>
                  <a:gd name="T45" fmla="*/ 88 h 110"/>
                  <a:gd name="T46" fmla="*/ 76 w 132"/>
                  <a:gd name="T47" fmla="*/ 97 h 110"/>
                  <a:gd name="T48" fmla="*/ 81 w 132"/>
                  <a:gd name="T49" fmla="*/ 100 h 110"/>
                  <a:gd name="T50" fmla="*/ 91 w 132"/>
                  <a:gd name="T51" fmla="*/ 108 h 110"/>
                  <a:gd name="T52" fmla="*/ 96 w 132"/>
                  <a:gd name="T53" fmla="*/ 110 h 110"/>
                  <a:gd name="T54" fmla="*/ 107 w 132"/>
                  <a:gd name="T55" fmla="*/ 100 h 110"/>
                  <a:gd name="T56" fmla="*/ 123 w 132"/>
                  <a:gd name="T57" fmla="*/ 94 h 110"/>
                  <a:gd name="T58" fmla="*/ 124 w 132"/>
                  <a:gd name="T59" fmla="*/ 85 h 110"/>
                  <a:gd name="T60" fmla="*/ 128 w 132"/>
                  <a:gd name="T61" fmla="*/ 68 h 110"/>
                  <a:gd name="T62" fmla="*/ 128 w 132"/>
                  <a:gd name="T63" fmla="*/ 52 h 110"/>
                  <a:gd name="T64" fmla="*/ 117 w 132"/>
                  <a:gd name="T65" fmla="*/ 74 h 110"/>
                  <a:gd name="T66" fmla="*/ 114 w 132"/>
                  <a:gd name="T67" fmla="*/ 87 h 110"/>
                  <a:gd name="T68" fmla="*/ 97 w 132"/>
                  <a:gd name="T69" fmla="*/ 98 h 110"/>
                  <a:gd name="T70" fmla="*/ 93 w 132"/>
                  <a:gd name="T71" fmla="*/ 98 h 110"/>
                  <a:gd name="T72" fmla="*/ 88 w 132"/>
                  <a:gd name="T73" fmla="*/ 92 h 110"/>
                  <a:gd name="T74" fmla="*/ 80 w 132"/>
                  <a:gd name="T75" fmla="*/ 80 h 110"/>
                  <a:gd name="T76" fmla="*/ 74 w 132"/>
                  <a:gd name="T77" fmla="*/ 78 h 110"/>
                  <a:gd name="T78" fmla="*/ 71 w 132"/>
                  <a:gd name="T79" fmla="*/ 78 h 110"/>
                  <a:gd name="T80" fmla="*/ 56 w 132"/>
                  <a:gd name="T81" fmla="*/ 81 h 110"/>
                  <a:gd name="T82" fmla="*/ 48 w 132"/>
                  <a:gd name="T83" fmla="*/ 76 h 110"/>
                  <a:gd name="T84" fmla="*/ 39 w 132"/>
                  <a:gd name="T85" fmla="*/ 80 h 110"/>
                  <a:gd name="T86" fmla="*/ 38 w 132"/>
                  <a:gd name="T87" fmla="*/ 79 h 110"/>
                  <a:gd name="T88" fmla="*/ 24 w 132"/>
                  <a:gd name="T89" fmla="*/ 72 h 110"/>
                  <a:gd name="T90" fmla="*/ 20 w 132"/>
                  <a:gd name="T91" fmla="*/ 73 h 110"/>
                  <a:gd name="T92" fmla="*/ 11 w 132"/>
                  <a:gd name="T93" fmla="*/ 58 h 110"/>
                  <a:gd name="T94" fmla="*/ 12 w 132"/>
                  <a:gd name="T95" fmla="*/ 49 h 110"/>
                  <a:gd name="T96" fmla="*/ 12 w 132"/>
                  <a:gd name="T97" fmla="*/ 44 h 110"/>
                  <a:gd name="T98" fmla="*/ 20 w 132"/>
                  <a:gd name="T99" fmla="*/ 29 h 110"/>
                  <a:gd name="T100" fmla="*/ 37 w 132"/>
                  <a:gd name="T101" fmla="*/ 15 h 110"/>
                  <a:gd name="T102" fmla="*/ 55 w 132"/>
                  <a:gd name="T103" fmla="*/ 10 h 110"/>
                  <a:gd name="T104" fmla="*/ 66 w 132"/>
                  <a:gd name="T105" fmla="*/ 13 h 110"/>
                  <a:gd name="T106" fmla="*/ 79 w 132"/>
                  <a:gd name="T107" fmla="*/ 18 h 110"/>
                  <a:gd name="T108" fmla="*/ 85 w 132"/>
                  <a:gd name="T109" fmla="*/ 16 h 110"/>
                  <a:gd name="T110" fmla="*/ 89 w 132"/>
                  <a:gd name="T111" fmla="*/ 17 h 110"/>
                  <a:gd name="T112" fmla="*/ 96 w 132"/>
                  <a:gd name="T113" fmla="*/ 23 h 110"/>
                  <a:gd name="T114" fmla="*/ 99 w 132"/>
                  <a:gd name="T115" fmla="*/ 24 h 110"/>
                  <a:gd name="T116" fmla="*/ 101 w 132"/>
                  <a:gd name="T117" fmla="*/ 26 h 110"/>
                  <a:gd name="T118" fmla="*/ 110 w 132"/>
                  <a:gd name="T119" fmla="*/ 33 h 110"/>
                  <a:gd name="T120" fmla="*/ 118 w 132"/>
                  <a:gd name="T121" fmla="*/ 48 h 110"/>
                  <a:gd name="T122" fmla="*/ 120 w 132"/>
                  <a:gd name="T123" fmla="*/ 59 h 110"/>
                  <a:gd name="T124" fmla="*/ 121 w 132"/>
                  <a:gd name="T125" fmla="*/ 6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2" h="110">
                    <a:moveTo>
                      <a:pt x="128" y="52"/>
                    </a:moveTo>
                    <a:cubicBezTo>
                      <a:pt x="128" y="52"/>
                      <a:pt x="128" y="52"/>
                      <a:pt x="128" y="51"/>
                    </a:cubicBezTo>
                    <a:cubicBezTo>
                      <a:pt x="128" y="50"/>
                      <a:pt x="128" y="49"/>
                      <a:pt x="128" y="47"/>
                    </a:cubicBezTo>
                    <a:cubicBezTo>
                      <a:pt x="128" y="43"/>
                      <a:pt x="125" y="37"/>
                      <a:pt x="122" y="35"/>
                    </a:cubicBezTo>
                    <a:cubicBezTo>
                      <a:pt x="122" y="34"/>
                      <a:pt x="120" y="33"/>
                      <a:pt x="120" y="32"/>
                    </a:cubicBezTo>
                    <a:cubicBezTo>
                      <a:pt x="119" y="28"/>
                      <a:pt x="116" y="23"/>
                      <a:pt x="110" y="23"/>
                    </a:cubicBezTo>
                    <a:cubicBezTo>
                      <a:pt x="110" y="23"/>
                      <a:pt x="110" y="22"/>
                      <a:pt x="110" y="22"/>
                    </a:cubicBezTo>
                    <a:cubicBezTo>
                      <a:pt x="109" y="21"/>
                      <a:pt x="109" y="20"/>
                      <a:pt x="107" y="19"/>
                    </a:cubicBezTo>
                    <a:cubicBezTo>
                      <a:pt x="107" y="18"/>
                      <a:pt x="107" y="18"/>
                      <a:pt x="107" y="18"/>
                    </a:cubicBezTo>
                    <a:cubicBezTo>
                      <a:pt x="105" y="16"/>
                      <a:pt x="103" y="13"/>
                      <a:pt x="99" y="13"/>
                    </a:cubicBezTo>
                    <a:cubicBezTo>
                      <a:pt x="98" y="13"/>
                      <a:pt x="98" y="13"/>
                      <a:pt x="97" y="13"/>
                    </a:cubicBezTo>
                    <a:cubicBezTo>
                      <a:pt x="96" y="11"/>
                      <a:pt x="95" y="9"/>
                      <a:pt x="92" y="8"/>
                    </a:cubicBezTo>
                    <a:cubicBezTo>
                      <a:pt x="92" y="8"/>
                      <a:pt x="91" y="8"/>
                      <a:pt x="91" y="8"/>
                    </a:cubicBezTo>
                    <a:cubicBezTo>
                      <a:pt x="88" y="7"/>
                      <a:pt x="85" y="6"/>
                      <a:pt x="81" y="7"/>
                    </a:cubicBezTo>
                    <a:cubicBezTo>
                      <a:pt x="81" y="6"/>
                      <a:pt x="80" y="5"/>
                      <a:pt x="79" y="4"/>
                    </a:cubicBezTo>
                    <a:cubicBezTo>
                      <a:pt x="76" y="0"/>
                      <a:pt x="69" y="0"/>
                      <a:pt x="65" y="3"/>
                    </a:cubicBezTo>
                    <a:cubicBezTo>
                      <a:pt x="65" y="3"/>
                      <a:pt x="64" y="3"/>
                      <a:pt x="64" y="2"/>
                    </a:cubicBezTo>
                    <a:cubicBezTo>
                      <a:pt x="62" y="1"/>
                      <a:pt x="59" y="0"/>
                      <a:pt x="56" y="0"/>
                    </a:cubicBezTo>
                    <a:cubicBezTo>
                      <a:pt x="55" y="0"/>
                      <a:pt x="51" y="0"/>
                      <a:pt x="48" y="3"/>
                    </a:cubicBezTo>
                    <a:cubicBezTo>
                      <a:pt x="47" y="3"/>
                      <a:pt x="44" y="4"/>
                      <a:pt x="41" y="4"/>
                    </a:cubicBezTo>
                    <a:cubicBezTo>
                      <a:pt x="40" y="4"/>
                      <a:pt x="33" y="5"/>
                      <a:pt x="30" y="8"/>
                    </a:cubicBezTo>
                    <a:cubicBezTo>
                      <a:pt x="29" y="9"/>
                      <a:pt x="29" y="10"/>
                      <a:pt x="29" y="10"/>
                    </a:cubicBezTo>
                    <a:cubicBezTo>
                      <a:pt x="27" y="12"/>
                      <a:pt x="22" y="15"/>
                      <a:pt x="19" y="16"/>
                    </a:cubicBezTo>
                    <a:cubicBezTo>
                      <a:pt x="15" y="18"/>
                      <a:pt x="10" y="21"/>
                      <a:pt x="10" y="29"/>
                    </a:cubicBezTo>
                    <a:cubicBezTo>
                      <a:pt x="10" y="30"/>
                      <a:pt x="10" y="31"/>
                      <a:pt x="5" y="37"/>
                    </a:cubicBezTo>
                    <a:cubicBezTo>
                      <a:pt x="2" y="40"/>
                      <a:pt x="2" y="43"/>
                      <a:pt x="2" y="46"/>
                    </a:cubicBezTo>
                    <a:cubicBezTo>
                      <a:pt x="2" y="46"/>
                      <a:pt x="2" y="47"/>
                      <a:pt x="2" y="47"/>
                    </a:cubicBezTo>
                    <a:cubicBezTo>
                      <a:pt x="2" y="49"/>
                      <a:pt x="2" y="50"/>
                      <a:pt x="2" y="51"/>
                    </a:cubicBezTo>
                    <a:cubicBezTo>
                      <a:pt x="2" y="53"/>
                      <a:pt x="2" y="53"/>
                      <a:pt x="1" y="55"/>
                    </a:cubicBezTo>
                    <a:cubicBezTo>
                      <a:pt x="0" y="62"/>
                      <a:pt x="4" y="70"/>
                      <a:pt x="5" y="71"/>
                    </a:cubicBezTo>
                    <a:cubicBezTo>
                      <a:pt x="6" y="73"/>
                      <a:pt x="6" y="73"/>
                      <a:pt x="6" y="73"/>
                    </a:cubicBezTo>
                    <a:cubicBezTo>
                      <a:pt x="8" y="73"/>
                      <a:pt x="8" y="73"/>
                      <a:pt x="8" y="73"/>
                    </a:cubicBezTo>
                    <a:cubicBezTo>
                      <a:pt x="9" y="74"/>
                      <a:pt x="11" y="75"/>
                      <a:pt x="11" y="75"/>
                    </a:cubicBezTo>
                    <a:cubicBezTo>
                      <a:pt x="11" y="80"/>
                      <a:pt x="14" y="82"/>
                      <a:pt x="19" y="82"/>
                    </a:cubicBezTo>
                    <a:cubicBezTo>
                      <a:pt x="20" y="82"/>
                      <a:pt x="22" y="82"/>
                      <a:pt x="23" y="82"/>
                    </a:cubicBezTo>
                    <a:cubicBezTo>
                      <a:pt x="23" y="82"/>
                      <a:pt x="24" y="82"/>
                      <a:pt x="24" y="82"/>
                    </a:cubicBezTo>
                    <a:cubicBezTo>
                      <a:pt x="25" y="82"/>
                      <a:pt x="28" y="83"/>
                      <a:pt x="32" y="86"/>
                    </a:cubicBezTo>
                    <a:cubicBezTo>
                      <a:pt x="34" y="88"/>
                      <a:pt x="36" y="90"/>
                      <a:pt x="39" y="90"/>
                    </a:cubicBezTo>
                    <a:cubicBezTo>
                      <a:pt x="42" y="90"/>
                      <a:pt x="44" y="89"/>
                      <a:pt x="45" y="88"/>
                    </a:cubicBezTo>
                    <a:cubicBezTo>
                      <a:pt x="46" y="87"/>
                      <a:pt x="46" y="87"/>
                      <a:pt x="47" y="87"/>
                    </a:cubicBezTo>
                    <a:cubicBezTo>
                      <a:pt x="47" y="86"/>
                      <a:pt x="47" y="86"/>
                      <a:pt x="47" y="86"/>
                    </a:cubicBezTo>
                    <a:cubicBezTo>
                      <a:pt x="48" y="87"/>
                      <a:pt x="48" y="87"/>
                      <a:pt x="48" y="87"/>
                    </a:cubicBezTo>
                    <a:cubicBezTo>
                      <a:pt x="49" y="88"/>
                      <a:pt x="49" y="88"/>
                      <a:pt x="49" y="88"/>
                    </a:cubicBezTo>
                    <a:cubicBezTo>
                      <a:pt x="54" y="93"/>
                      <a:pt x="61" y="92"/>
                      <a:pt x="65" y="88"/>
                    </a:cubicBezTo>
                    <a:cubicBezTo>
                      <a:pt x="65" y="88"/>
                      <a:pt x="66" y="88"/>
                      <a:pt x="70" y="88"/>
                    </a:cubicBezTo>
                    <a:cubicBezTo>
                      <a:pt x="70" y="88"/>
                      <a:pt x="70" y="88"/>
                      <a:pt x="70" y="88"/>
                    </a:cubicBezTo>
                    <a:cubicBezTo>
                      <a:pt x="69" y="90"/>
                      <a:pt x="70" y="93"/>
                      <a:pt x="71" y="94"/>
                    </a:cubicBezTo>
                    <a:cubicBezTo>
                      <a:pt x="71" y="95"/>
                      <a:pt x="73" y="97"/>
                      <a:pt x="76" y="97"/>
                    </a:cubicBezTo>
                    <a:cubicBezTo>
                      <a:pt x="77" y="97"/>
                      <a:pt x="78" y="97"/>
                      <a:pt x="79" y="96"/>
                    </a:cubicBezTo>
                    <a:cubicBezTo>
                      <a:pt x="80" y="97"/>
                      <a:pt x="80" y="99"/>
                      <a:pt x="81" y="100"/>
                    </a:cubicBezTo>
                    <a:cubicBezTo>
                      <a:pt x="83" y="104"/>
                      <a:pt x="86" y="105"/>
                      <a:pt x="88" y="106"/>
                    </a:cubicBezTo>
                    <a:cubicBezTo>
                      <a:pt x="90" y="107"/>
                      <a:pt x="90" y="108"/>
                      <a:pt x="91" y="108"/>
                    </a:cubicBezTo>
                    <a:cubicBezTo>
                      <a:pt x="93" y="110"/>
                      <a:pt x="95" y="110"/>
                      <a:pt x="96" y="110"/>
                    </a:cubicBezTo>
                    <a:cubicBezTo>
                      <a:pt x="96" y="110"/>
                      <a:pt x="96" y="110"/>
                      <a:pt x="96" y="110"/>
                    </a:cubicBezTo>
                    <a:cubicBezTo>
                      <a:pt x="100" y="110"/>
                      <a:pt x="103" y="107"/>
                      <a:pt x="105" y="103"/>
                    </a:cubicBezTo>
                    <a:cubicBezTo>
                      <a:pt x="106" y="102"/>
                      <a:pt x="106" y="101"/>
                      <a:pt x="107" y="100"/>
                    </a:cubicBezTo>
                    <a:cubicBezTo>
                      <a:pt x="109" y="98"/>
                      <a:pt x="112" y="97"/>
                      <a:pt x="116" y="97"/>
                    </a:cubicBezTo>
                    <a:cubicBezTo>
                      <a:pt x="119" y="97"/>
                      <a:pt x="122" y="96"/>
                      <a:pt x="123" y="94"/>
                    </a:cubicBezTo>
                    <a:cubicBezTo>
                      <a:pt x="125" y="91"/>
                      <a:pt x="125" y="88"/>
                      <a:pt x="124" y="87"/>
                    </a:cubicBezTo>
                    <a:cubicBezTo>
                      <a:pt x="124" y="86"/>
                      <a:pt x="124" y="86"/>
                      <a:pt x="124" y="85"/>
                    </a:cubicBezTo>
                    <a:cubicBezTo>
                      <a:pt x="124" y="83"/>
                      <a:pt x="124" y="81"/>
                      <a:pt x="125" y="81"/>
                    </a:cubicBezTo>
                    <a:cubicBezTo>
                      <a:pt x="127" y="78"/>
                      <a:pt x="131" y="73"/>
                      <a:pt x="128" y="68"/>
                    </a:cubicBezTo>
                    <a:cubicBezTo>
                      <a:pt x="128" y="68"/>
                      <a:pt x="128" y="67"/>
                      <a:pt x="129" y="67"/>
                    </a:cubicBezTo>
                    <a:cubicBezTo>
                      <a:pt x="132" y="63"/>
                      <a:pt x="131" y="56"/>
                      <a:pt x="128" y="52"/>
                    </a:cubicBezTo>
                    <a:close/>
                    <a:moveTo>
                      <a:pt x="119" y="73"/>
                    </a:moveTo>
                    <a:cubicBezTo>
                      <a:pt x="118" y="73"/>
                      <a:pt x="118" y="74"/>
                      <a:pt x="117" y="74"/>
                    </a:cubicBezTo>
                    <a:cubicBezTo>
                      <a:pt x="114" y="78"/>
                      <a:pt x="114" y="82"/>
                      <a:pt x="114" y="86"/>
                    </a:cubicBezTo>
                    <a:cubicBezTo>
                      <a:pt x="114" y="86"/>
                      <a:pt x="114" y="87"/>
                      <a:pt x="114" y="87"/>
                    </a:cubicBezTo>
                    <a:cubicBezTo>
                      <a:pt x="108" y="88"/>
                      <a:pt x="103" y="90"/>
                      <a:pt x="100" y="94"/>
                    </a:cubicBezTo>
                    <a:cubicBezTo>
                      <a:pt x="99" y="95"/>
                      <a:pt x="98" y="96"/>
                      <a:pt x="97" y="98"/>
                    </a:cubicBezTo>
                    <a:cubicBezTo>
                      <a:pt x="96" y="98"/>
                      <a:pt x="96" y="99"/>
                      <a:pt x="96" y="99"/>
                    </a:cubicBezTo>
                    <a:cubicBezTo>
                      <a:pt x="95" y="99"/>
                      <a:pt x="94" y="98"/>
                      <a:pt x="93" y="98"/>
                    </a:cubicBezTo>
                    <a:cubicBezTo>
                      <a:pt x="91" y="97"/>
                      <a:pt x="90" y="96"/>
                      <a:pt x="89" y="95"/>
                    </a:cubicBezTo>
                    <a:cubicBezTo>
                      <a:pt x="89" y="93"/>
                      <a:pt x="88" y="92"/>
                      <a:pt x="88" y="92"/>
                    </a:cubicBezTo>
                    <a:cubicBezTo>
                      <a:pt x="86" y="90"/>
                      <a:pt x="85" y="87"/>
                      <a:pt x="81" y="86"/>
                    </a:cubicBezTo>
                    <a:cubicBezTo>
                      <a:pt x="82" y="84"/>
                      <a:pt x="82" y="82"/>
                      <a:pt x="80" y="80"/>
                    </a:cubicBezTo>
                    <a:cubicBezTo>
                      <a:pt x="80" y="79"/>
                      <a:pt x="78" y="78"/>
                      <a:pt x="74" y="78"/>
                    </a:cubicBezTo>
                    <a:cubicBezTo>
                      <a:pt x="74" y="78"/>
                      <a:pt x="74" y="78"/>
                      <a:pt x="74" y="78"/>
                    </a:cubicBezTo>
                    <a:cubicBezTo>
                      <a:pt x="73" y="78"/>
                      <a:pt x="73" y="78"/>
                      <a:pt x="73" y="78"/>
                    </a:cubicBezTo>
                    <a:cubicBezTo>
                      <a:pt x="71" y="78"/>
                      <a:pt x="71" y="78"/>
                      <a:pt x="71" y="78"/>
                    </a:cubicBezTo>
                    <a:cubicBezTo>
                      <a:pt x="66" y="78"/>
                      <a:pt x="61" y="78"/>
                      <a:pt x="58" y="81"/>
                    </a:cubicBezTo>
                    <a:cubicBezTo>
                      <a:pt x="57" y="82"/>
                      <a:pt x="56" y="82"/>
                      <a:pt x="56" y="81"/>
                    </a:cubicBezTo>
                    <a:cubicBezTo>
                      <a:pt x="55" y="81"/>
                      <a:pt x="55" y="81"/>
                      <a:pt x="55" y="81"/>
                    </a:cubicBezTo>
                    <a:cubicBezTo>
                      <a:pt x="54" y="79"/>
                      <a:pt x="51" y="76"/>
                      <a:pt x="48" y="76"/>
                    </a:cubicBezTo>
                    <a:cubicBezTo>
                      <a:pt x="46" y="76"/>
                      <a:pt x="44" y="77"/>
                      <a:pt x="42" y="78"/>
                    </a:cubicBezTo>
                    <a:cubicBezTo>
                      <a:pt x="41" y="79"/>
                      <a:pt x="40" y="79"/>
                      <a:pt x="39" y="80"/>
                    </a:cubicBezTo>
                    <a:cubicBezTo>
                      <a:pt x="39" y="80"/>
                      <a:pt x="39" y="80"/>
                      <a:pt x="39" y="80"/>
                    </a:cubicBezTo>
                    <a:cubicBezTo>
                      <a:pt x="39" y="80"/>
                      <a:pt x="39" y="80"/>
                      <a:pt x="38" y="79"/>
                    </a:cubicBezTo>
                    <a:cubicBezTo>
                      <a:pt x="34" y="75"/>
                      <a:pt x="28" y="72"/>
                      <a:pt x="24" y="72"/>
                    </a:cubicBezTo>
                    <a:cubicBezTo>
                      <a:pt x="24" y="72"/>
                      <a:pt x="24" y="72"/>
                      <a:pt x="24" y="72"/>
                    </a:cubicBezTo>
                    <a:cubicBezTo>
                      <a:pt x="23" y="72"/>
                      <a:pt x="22" y="72"/>
                      <a:pt x="21" y="72"/>
                    </a:cubicBezTo>
                    <a:cubicBezTo>
                      <a:pt x="21" y="72"/>
                      <a:pt x="20" y="72"/>
                      <a:pt x="20" y="73"/>
                    </a:cubicBezTo>
                    <a:cubicBezTo>
                      <a:pt x="19" y="68"/>
                      <a:pt x="15" y="66"/>
                      <a:pt x="13" y="65"/>
                    </a:cubicBezTo>
                    <a:cubicBezTo>
                      <a:pt x="11" y="62"/>
                      <a:pt x="10" y="59"/>
                      <a:pt x="11" y="58"/>
                    </a:cubicBezTo>
                    <a:cubicBezTo>
                      <a:pt x="12" y="55"/>
                      <a:pt x="12" y="53"/>
                      <a:pt x="12" y="52"/>
                    </a:cubicBezTo>
                    <a:cubicBezTo>
                      <a:pt x="12" y="51"/>
                      <a:pt x="12" y="50"/>
                      <a:pt x="12" y="49"/>
                    </a:cubicBezTo>
                    <a:cubicBezTo>
                      <a:pt x="12" y="47"/>
                      <a:pt x="12" y="45"/>
                      <a:pt x="12" y="44"/>
                    </a:cubicBezTo>
                    <a:cubicBezTo>
                      <a:pt x="12" y="44"/>
                      <a:pt x="12" y="44"/>
                      <a:pt x="12" y="44"/>
                    </a:cubicBezTo>
                    <a:cubicBezTo>
                      <a:pt x="12" y="44"/>
                      <a:pt x="12" y="44"/>
                      <a:pt x="13" y="43"/>
                    </a:cubicBezTo>
                    <a:cubicBezTo>
                      <a:pt x="18" y="37"/>
                      <a:pt x="20" y="33"/>
                      <a:pt x="20" y="29"/>
                    </a:cubicBezTo>
                    <a:cubicBezTo>
                      <a:pt x="20" y="26"/>
                      <a:pt x="21" y="26"/>
                      <a:pt x="22" y="25"/>
                    </a:cubicBezTo>
                    <a:cubicBezTo>
                      <a:pt x="22" y="25"/>
                      <a:pt x="34" y="21"/>
                      <a:pt x="37" y="15"/>
                    </a:cubicBezTo>
                    <a:cubicBezTo>
                      <a:pt x="38" y="15"/>
                      <a:pt x="40" y="14"/>
                      <a:pt x="42" y="14"/>
                    </a:cubicBezTo>
                    <a:cubicBezTo>
                      <a:pt x="42" y="14"/>
                      <a:pt x="51" y="13"/>
                      <a:pt x="55" y="10"/>
                    </a:cubicBezTo>
                    <a:cubicBezTo>
                      <a:pt x="55" y="10"/>
                      <a:pt x="57" y="10"/>
                      <a:pt x="57" y="10"/>
                    </a:cubicBezTo>
                    <a:cubicBezTo>
                      <a:pt x="59" y="11"/>
                      <a:pt x="62" y="13"/>
                      <a:pt x="66" y="13"/>
                    </a:cubicBezTo>
                    <a:cubicBezTo>
                      <a:pt x="68" y="13"/>
                      <a:pt x="70" y="13"/>
                      <a:pt x="72" y="11"/>
                    </a:cubicBezTo>
                    <a:cubicBezTo>
                      <a:pt x="73" y="13"/>
                      <a:pt x="75" y="18"/>
                      <a:pt x="79" y="18"/>
                    </a:cubicBezTo>
                    <a:cubicBezTo>
                      <a:pt x="81" y="18"/>
                      <a:pt x="82" y="17"/>
                      <a:pt x="83" y="17"/>
                    </a:cubicBezTo>
                    <a:cubicBezTo>
                      <a:pt x="84" y="16"/>
                      <a:pt x="84" y="16"/>
                      <a:pt x="85" y="16"/>
                    </a:cubicBezTo>
                    <a:cubicBezTo>
                      <a:pt x="85" y="16"/>
                      <a:pt x="86" y="17"/>
                      <a:pt x="87" y="17"/>
                    </a:cubicBezTo>
                    <a:cubicBezTo>
                      <a:pt x="88" y="17"/>
                      <a:pt x="88" y="17"/>
                      <a:pt x="89" y="17"/>
                    </a:cubicBezTo>
                    <a:cubicBezTo>
                      <a:pt x="89" y="18"/>
                      <a:pt x="89" y="18"/>
                      <a:pt x="89" y="19"/>
                    </a:cubicBezTo>
                    <a:cubicBezTo>
                      <a:pt x="90" y="20"/>
                      <a:pt x="92" y="23"/>
                      <a:pt x="96" y="23"/>
                    </a:cubicBezTo>
                    <a:cubicBezTo>
                      <a:pt x="97" y="23"/>
                      <a:pt x="98" y="23"/>
                      <a:pt x="98" y="23"/>
                    </a:cubicBezTo>
                    <a:cubicBezTo>
                      <a:pt x="99" y="23"/>
                      <a:pt x="99" y="23"/>
                      <a:pt x="99" y="24"/>
                    </a:cubicBezTo>
                    <a:cubicBezTo>
                      <a:pt x="100" y="24"/>
                      <a:pt x="100" y="25"/>
                      <a:pt x="100" y="25"/>
                    </a:cubicBezTo>
                    <a:cubicBezTo>
                      <a:pt x="101" y="26"/>
                      <a:pt x="101" y="26"/>
                      <a:pt x="101" y="26"/>
                    </a:cubicBezTo>
                    <a:cubicBezTo>
                      <a:pt x="102" y="28"/>
                      <a:pt x="104" y="33"/>
                      <a:pt x="110" y="32"/>
                    </a:cubicBezTo>
                    <a:cubicBezTo>
                      <a:pt x="110" y="32"/>
                      <a:pt x="110" y="33"/>
                      <a:pt x="110" y="33"/>
                    </a:cubicBezTo>
                    <a:cubicBezTo>
                      <a:pt x="110" y="37"/>
                      <a:pt x="113" y="40"/>
                      <a:pt x="115" y="42"/>
                    </a:cubicBezTo>
                    <a:cubicBezTo>
                      <a:pt x="117" y="43"/>
                      <a:pt x="118" y="46"/>
                      <a:pt x="118" y="48"/>
                    </a:cubicBezTo>
                    <a:cubicBezTo>
                      <a:pt x="118" y="48"/>
                      <a:pt x="118" y="49"/>
                      <a:pt x="118" y="49"/>
                    </a:cubicBezTo>
                    <a:cubicBezTo>
                      <a:pt x="118" y="51"/>
                      <a:pt x="117" y="55"/>
                      <a:pt x="120" y="59"/>
                    </a:cubicBezTo>
                    <a:cubicBezTo>
                      <a:pt x="121" y="59"/>
                      <a:pt x="121" y="60"/>
                      <a:pt x="121" y="60"/>
                    </a:cubicBezTo>
                    <a:cubicBezTo>
                      <a:pt x="121" y="60"/>
                      <a:pt x="121" y="60"/>
                      <a:pt x="121" y="60"/>
                    </a:cubicBezTo>
                    <a:cubicBezTo>
                      <a:pt x="116" y="66"/>
                      <a:pt x="117" y="70"/>
                      <a:pt x="11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431"/>
              <p:cNvSpPr>
                <a:spLocks noEditPoints="1"/>
              </p:cNvSpPr>
              <p:nvPr/>
            </p:nvSpPr>
            <p:spPr bwMode="auto">
              <a:xfrm>
                <a:off x="9547225" y="3155950"/>
                <a:ext cx="515938" cy="588963"/>
              </a:xfrm>
              <a:custGeom>
                <a:avLst/>
                <a:gdLst>
                  <a:gd name="T0" fmla="*/ 204 w 209"/>
                  <a:gd name="T1" fmla="*/ 59 h 239"/>
                  <a:gd name="T2" fmla="*/ 119 w 209"/>
                  <a:gd name="T3" fmla="*/ 0 h 239"/>
                  <a:gd name="T4" fmla="*/ 116 w 209"/>
                  <a:gd name="T5" fmla="*/ 0 h 239"/>
                  <a:gd name="T6" fmla="*/ 24 w 209"/>
                  <a:gd name="T7" fmla="*/ 71 h 239"/>
                  <a:gd name="T8" fmla="*/ 9 w 209"/>
                  <a:gd name="T9" fmla="*/ 113 h 239"/>
                  <a:gd name="T10" fmla="*/ 3 w 209"/>
                  <a:gd name="T11" fmla="*/ 129 h 239"/>
                  <a:gd name="T12" fmla="*/ 19 w 209"/>
                  <a:gd name="T13" fmla="*/ 136 h 239"/>
                  <a:gd name="T14" fmla="*/ 18 w 209"/>
                  <a:gd name="T15" fmla="*/ 139 h 239"/>
                  <a:gd name="T16" fmla="*/ 17 w 209"/>
                  <a:gd name="T17" fmla="*/ 145 h 239"/>
                  <a:gd name="T18" fmla="*/ 21 w 209"/>
                  <a:gd name="T19" fmla="*/ 153 h 239"/>
                  <a:gd name="T20" fmla="*/ 24 w 209"/>
                  <a:gd name="T21" fmla="*/ 165 h 239"/>
                  <a:gd name="T22" fmla="*/ 24 w 209"/>
                  <a:gd name="T23" fmla="*/ 173 h 239"/>
                  <a:gd name="T24" fmla="*/ 53 w 209"/>
                  <a:gd name="T25" fmla="*/ 195 h 239"/>
                  <a:gd name="T26" fmla="*/ 54 w 209"/>
                  <a:gd name="T27" fmla="*/ 194 h 239"/>
                  <a:gd name="T28" fmla="*/ 62 w 209"/>
                  <a:gd name="T29" fmla="*/ 194 h 239"/>
                  <a:gd name="T30" fmla="*/ 67 w 209"/>
                  <a:gd name="T31" fmla="*/ 195 h 239"/>
                  <a:gd name="T32" fmla="*/ 71 w 209"/>
                  <a:gd name="T33" fmla="*/ 200 h 239"/>
                  <a:gd name="T34" fmla="*/ 77 w 209"/>
                  <a:gd name="T35" fmla="*/ 219 h 239"/>
                  <a:gd name="T36" fmla="*/ 79 w 209"/>
                  <a:gd name="T37" fmla="*/ 234 h 239"/>
                  <a:gd name="T38" fmla="*/ 80 w 209"/>
                  <a:gd name="T39" fmla="*/ 236 h 239"/>
                  <a:gd name="T40" fmla="*/ 84 w 209"/>
                  <a:gd name="T41" fmla="*/ 239 h 239"/>
                  <a:gd name="T42" fmla="*/ 85 w 209"/>
                  <a:gd name="T43" fmla="*/ 239 h 239"/>
                  <a:gd name="T44" fmla="*/ 168 w 209"/>
                  <a:gd name="T45" fmla="*/ 214 h 239"/>
                  <a:gd name="T46" fmla="*/ 172 w 209"/>
                  <a:gd name="T47" fmla="*/ 209 h 239"/>
                  <a:gd name="T48" fmla="*/ 184 w 209"/>
                  <a:gd name="T49" fmla="*/ 144 h 239"/>
                  <a:gd name="T50" fmla="*/ 192 w 209"/>
                  <a:gd name="T51" fmla="*/ 129 h 239"/>
                  <a:gd name="T52" fmla="*/ 204 w 209"/>
                  <a:gd name="T53" fmla="*/ 59 h 239"/>
                  <a:gd name="T54" fmla="*/ 184 w 209"/>
                  <a:gd name="T55" fmla="*/ 125 h 239"/>
                  <a:gd name="T56" fmla="*/ 175 w 209"/>
                  <a:gd name="T57" fmla="*/ 140 h 239"/>
                  <a:gd name="T58" fmla="*/ 161 w 209"/>
                  <a:gd name="T59" fmla="*/ 206 h 239"/>
                  <a:gd name="T60" fmla="*/ 87 w 209"/>
                  <a:gd name="T61" fmla="*/ 228 h 239"/>
                  <a:gd name="T62" fmla="*/ 87 w 209"/>
                  <a:gd name="T63" fmla="*/ 219 h 239"/>
                  <a:gd name="T64" fmla="*/ 78 w 209"/>
                  <a:gd name="T65" fmla="*/ 194 h 239"/>
                  <a:gd name="T66" fmla="*/ 74 w 209"/>
                  <a:gd name="T67" fmla="*/ 189 h 239"/>
                  <a:gd name="T68" fmla="*/ 62 w 209"/>
                  <a:gd name="T69" fmla="*/ 184 h 239"/>
                  <a:gd name="T70" fmla="*/ 52 w 209"/>
                  <a:gd name="T71" fmla="*/ 185 h 239"/>
                  <a:gd name="T72" fmla="*/ 51 w 209"/>
                  <a:gd name="T73" fmla="*/ 185 h 239"/>
                  <a:gd name="T74" fmla="*/ 34 w 209"/>
                  <a:gd name="T75" fmla="*/ 173 h 239"/>
                  <a:gd name="T76" fmla="*/ 31 w 209"/>
                  <a:gd name="T77" fmla="*/ 158 h 239"/>
                  <a:gd name="T78" fmla="*/ 31 w 209"/>
                  <a:gd name="T79" fmla="*/ 155 h 239"/>
                  <a:gd name="T80" fmla="*/ 32 w 209"/>
                  <a:gd name="T81" fmla="*/ 154 h 239"/>
                  <a:gd name="T82" fmla="*/ 32 w 209"/>
                  <a:gd name="T83" fmla="*/ 149 h 239"/>
                  <a:gd name="T84" fmla="*/ 29 w 209"/>
                  <a:gd name="T85" fmla="*/ 147 h 239"/>
                  <a:gd name="T86" fmla="*/ 27 w 209"/>
                  <a:gd name="T87" fmla="*/ 145 h 239"/>
                  <a:gd name="T88" fmla="*/ 27 w 209"/>
                  <a:gd name="T89" fmla="*/ 142 h 239"/>
                  <a:gd name="T90" fmla="*/ 29 w 209"/>
                  <a:gd name="T91" fmla="*/ 132 h 239"/>
                  <a:gd name="T92" fmla="*/ 25 w 209"/>
                  <a:gd name="T93" fmla="*/ 127 h 239"/>
                  <a:gd name="T94" fmla="*/ 19 w 209"/>
                  <a:gd name="T95" fmla="*/ 126 h 239"/>
                  <a:gd name="T96" fmla="*/ 12 w 209"/>
                  <a:gd name="T97" fmla="*/ 125 h 239"/>
                  <a:gd name="T98" fmla="*/ 16 w 209"/>
                  <a:gd name="T99" fmla="*/ 120 h 239"/>
                  <a:gd name="T100" fmla="*/ 33 w 209"/>
                  <a:gd name="T101" fmla="*/ 72 h 239"/>
                  <a:gd name="T102" fmla="*/ 116 w 209"/>
                  <a:gd name="T103" fmla="*/ 9 h 239"/>
                  <a:gd name="T104" fmla="*/ 119 w 209"/>
                  <a:gd name="T105" fmla="*/ 10 h 239"/>
                  <a:gd name="T106" fmla="*/ 194 w 209"/>
                  <a:gd name="T107" fmla="*/ 61 h 239"/>
                  <a:gd name="T108" fmla="*/ 184 w 209"/>
                  <a:gd name="T109" fmla="*/ 12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9" h="239">
                    <a:moveTo>
                      <a:pt x="204" y="59"/>
                    </a:moveTo>
                    <a:cubicBezTo>
                      <a:pt x="197" y="11"/>
                      <a:pt x="131" y="0"/>
                      <a:pt x="119" y="0"/>
                    </a:cubicBezTo>
                    <a:cubicBezTo>
                      <a:pt x="116" y="0"/>
                      <a:pt x="116" y="0"/>
                      <a:pt x="116" y="0"/>
                    </a:cubicBezTo>
                    <a:cubicBezTo>
                      <a:pt x="36" y="0"/>
                      <a:pt x="25" y="55"/>
                      <a:pt x="24" y="71"/>
                    </a:cubicBezTo>
                    <a:cubicBezTo>
                      <a:pt x="22" y="83"/>
                      <a:pt x="17" y="105"/>
                      <a:pt x="9" y="113"/>
                    </a:cubicBezTo>
                    <a:cubicBezTo>
                      <a:pt x="7" y="115"/>
                      <a:pt x="0" y="121"/>
                      <a:pt x="3" y="129"/>
                    </a:cubicBezTo>
                    <a:cubicBezTo>
                      <a:pt x="6" y="136"/>
                      <a:pt x="14" y="136"/>
                      <a:pt x="19" y="136"/>
                    </a:cubicBezTo>
                    <a:cubicBezTo>
                      <a:pt x="18" y="137"/>
                      <a:pt x="18" y="138"/>
                      <a:pt x="18" y="139"/>
                    </a:cubicBezTo>
                    <a:cubicBezTo>
                      <a:pt x="17" y="141"/>
                      <a:pt x="17" y="142"/>
                      <a:pt x="17" y="145"/>
                    </a:cubicBezTo>
                    <a:cubicBezTo>
                      <a:pt x="17" y="148"/>
                      <a:pt x="18" y="151"/>
                      <a:pt x="21" y="153"/>
                    </a:cubicBezTo>
                    <a:cubicBezTo>
                      <a:pt x="19" y="157"/>
                      <a:pt x="20" y="162"/>
                      <a:pt x="24" y="165"/>
                    </a:cubicBezTo>
                    <a:cubicBezTo>
                      <a:pt x="24" y="166"/>
                      <a:pt x="24" y="167"/>
                      <a:pt x="24" y="173"/>
                    </a:cubicBezTo>
                    <a:cubicBezTo>
                      <a:pt x="24" y="189"/>
                      <a:pt x="40" y="197"/>
                      <a:pt x="53" y="195"/>
                    </a:cubicBezTo>
                    <a:cubicBezTo>
                      <a:pt x="54" y="194"/>
                      <a:pt x="54" y="194"/>
                      <a:pt x="54" y="194"/>
                    </a:cubicBezTo>
                    <a:cubicBezTo>
                      <a:pt x="56" y="194"/>
                      <a:pt x="59" y="194"/>
                      <a:pt x="62" y="194"/>
                    </a:cubicBezTo>
                    <a:cubicBezTo>
                      <a:pt x="65" y="194"/>
                      <a:pt x="66" y="194"/>
                      <a:pt x="67" y="195"/>
                    </a:cubicBezTo>
                    <a:cubicBezTo>
                      <a:pt x="68" y="197"/>
                      <a:pt x="70" y="199"/>
                      <a:pt x="71" y="200"/>
                    </a:cubicBezTo>
                    <a:cubicBezTo>
                      <a:pt x="75" y="205"/>
                      <a:pt x="77" y="207"/>
                      <a:pt x="77" y="219"/>
                    </a:cubicBezTo>
                    <a:cubicBezTo>
                      <a:pt x="77" y="229"/>
                      <a:pt x="78" y="233"/>
                      <a:pt x="79" y="234"/>
                    </a:cubicBezTo>
                    <a:cubicBezTo>
                      <a:pt x="80" y="236"/>
                      <a:pt x="80" y="236"/>
                      <a:pt x="80" y="236"/>
                    </a:cubicBezTo>
                    <a:cubicBezTo>
                      <a:pt x="80" y="238"/>
                      <a:pt x="82" y="239"/>
                      <a:pt x="84" y="239"/>
                    </a:cubicBezTo>
                    <a:cubicBezTo>
                      <a:pt x="85" y="239"/>
                      <a:pt x="85" y="239"/>
                      <a:pt x="85" y="239"/>
                    </a:cubicBezTo>
                    <a:cubicBezTo>
                      <a:pt x="168" y="214"/>
                      <a:pt x="168" y="214"/>
                      <a:pt x="168" y="214"/>
                    </a:cubicBezTo>
                    <a:cubicBezTo>
                      <a:pt x="170" y="214"/>
                      <a:pt x="172" y="211"/>
                      <a:pt x="172" y="209"/>
                    </a:cubicBezTo>
                    <a:cubicBezTo>
                      <a:pt x="170" y="193"/>
                      <a:pt x="171" y="167"/>
                      <a:pt x="184" y="144"/>
                    </a:cubicBezTo>
                    <a:cubicBezTo>
                      <a:pt x="187" y="139"/>
                      <a:pt x="190" y="134"/>
                      <a:pt x="192" y="129"/>
                    </a:cubicBezTo>
                    <a:cubicBezTo>
                      <a:pt x="207" y="104"/>
                      <a:pt x="209" y="100"/>
                      <a:pt x="204" y="59"/>
                    </a:cubicBezTo>
                    <a:close/>
                    <a:moveTo>
                      <a:pt x="184" y="125"/>
                    </a:moveTo>
                    <a:cubicBezTo>
                      <a:pt x="181" y="129"/>
                      <a:pt x="178" y="134"/>
                      <a:pt x="175" y="140"/>
                    </a:cubicBezTo>
                    <a:cubicBezTo>
                      <a:pt x="163" y="162"/>
                      <a:pt x="160" y="188"/>
                      <a:pt x="161" y="206"/>
                    </a:cubicBezTo>
                    <a:cubicBezTo>
                      <a:pt x="87" y="228"/>
                      <a:pt x="87" y="228"/>
                      <a:pt x="87" y="228"/>
                    </a:cubicBezTo>
                    <a:cubicBezTo>
                      <a:pt x="87" y="226"/>
                      <a:pt x="87" y="223"/>
                      <a:pt x="87" y="219"/>
                    </a:cubicBezTo>
                    <a:cubicBezTo>
                      <a:pt x="87" y="204"/>
                      <a:pt x="83" y="200"/>
                      <a:pt x="78" y="194"/>
                    </a:cubicBezTo>
                    <a:cubicBezTo>
                      <a:pt x="77" y="192"/>
                      <a:pt x="76" y="191"/>
                      <a:pt x="74" y="189"/>
                    </a:cubicBezTo>
                    <a:cubicBezTo>
                      <a:pt x="71" y="184"/>
                      <a:pt x="65" y="184"/>
                      <a:pt x="62" y="184"/>
                    </a:cubicBezTo>
                    <a:cubicBezTo>
                      <a:pt x="58" y="184"/>
                      <a:pt x="55" y="184"/>
                      <a:pt x="52" y="185"/>
                    </a:cubicBezTo>
                    <a:cubicBezTo>
                      <a:pt x="51" y="185"/>
                      <a:pt x="51" y="185"/>
                      <a:pt x="51" y="185"/>
                    </a:cubicBezTo>
                    <a:cubicBezTo>
                      <a:pt x="44" y="186"/>
                      <a:pt x="34" y="182"/>
                      <a:pt x="34" y="173"/>
                    </a:cubicBezTo>
                    <a:cubicBezTo>
                      <a:pt x="34" y="164"/>
                      <a:pt x="34" y="161"/>
                      <a:pt x="31" y="158"/>
                    </a:cubicBezTo>
                    <a:cubicBezTo>
                      <a:pt x="30" y="157"/>
                      <a:pt x="29" y="157"/>
                      <a:pt x="31" y="155"/>
                    </a:cubicBezTo>
                    <a:cubicBezTo>
                      <a:pt x="31" y="154"/>
                      <a:pt x="32" y="154"/>
                      <a:pt x="32" y="154"/>
                    </a:cubicBezTo>
                    <a:cubicBezTo>
                      <a:pt x="33" y="152"/>
                      <a:pt x="33" y="151"/>
                      <a:pt x="32" y="149"/>
                    </a:cubicBezTo>
                    <a:cubicBezTo>
                      <a:pt x="31" y="148"/>
                      <a:pt x="30" y="147"/>
                      <a:pt x="29" y="147"/>
                    </a:cubicBezTo>
                    <a:cubicBezTo>
                      <a:pt x="27" y="146"/>
                      <a:pt x="27" y="145"/>
                      <a:pt x="27" y="145"/>
                    </a:cubicBezTo>
                    <a:cubicBezTo>
                      <a:pt x="27" y="144"/>
                      <a:pt x="27" y="143"/>
                      <a:pt x="27" y="142"/>
                    </a:cubicBezTo>
                    <a:cubicBezTo>
                      <a:pt x="28" y="140"/>
                      <a:pt x="28" y="137"/>
                      <a:pt x="29" y="132"/>
                    </a:cubicBezTo>
                    <a:cubicBezTo>
                      <a:pt x="29" y="130"/>
                      <a:pt x="28" y="127"/>
                      <a:pt x="25" y="127"/>
                    </a:cubicBezTo>
                    <a:cubicBezTo>
                      <a:pt x="23" y="126"/>
                      <a:pt x="21" y="126"/>
                      <a:pt x="19" y="126"/>
                    </a:cubicBezTo>
                    <a:cubicBezTo>
                      <a:pt x="16" y="126"/>
                      <a:pt x="13" y="126"/>
                      <a:pt x="12" y="125"/>
                    </a:cubicBezTo>
                    <a:cubicBezTo>
                      <a:pt x="12" y="124"/>
                      <a:pt x="13" y="122"/>
                      <a:pt x="16" y="120"/>
                    </a:cubicBezTo>
                    <a:cubicBezTo>
                      <a:pt x="29" y="106"/>
                      <a:pt x="33" y="73"/>
                      <a:pt x="33" y="72"/>
                    </a:cubicBezTo>
                    <a:cubicBezTo>
                      <a:pt x="38" y="14"/>
                      <a:pt x="97" y="9"/>
                      <a:pt x="116" y="9"/>
                    </a:cubicBezTo>
                    <a:cubicBezTo>
                      <a:pt x="119" y="10"/>
                      <a:pt x="119" y="10"/>
                      <a:pt x="119" y="10"/>
                    </a:cubicBezTo>
                    <a:cubicBezTo>
                      <a:pt x="128" y="10"/>
                      <a:pt x="188" y="19"/>
                      <a:pt x="194" y="61"/>
                    </a:cubicBezTo>
                    <a:cubicBezTo>
                      <a:pt x="199" y="98"/>
                      <a:pt x="198" y="101"/>
                      <a:pt x="184"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8" name="Group 36"/>
            <p:cNvGrpSpPr/>
            <p:nvPr/>
          </p:nvGrpSpPr>
          <p:grpSpPr>
            <a:xfrm>
              <a:off x="567702" y="3592985"/>
              <a:ext cx="553989" cy="493579"/>
              <a:chOff x="-3728641" y="3014910"/>
              <a:chExt cx="560388" cy="530225"/>
            </a:xfrm>
            <a:solidFill>
              <a:schemeClr val="tx1"/>
            </a:solidFill>
          </p:grpSpPr>
          <p:sp>
            <p:nvSpPr>
              <p:cNvPr id="29" name="Freeform 394"/>
              <p:cNvSpPr>
                <a:spLocks/>
              </p:cNvSpPr>
              <p:nvPr/>
            </p:nvSpPr>
            <p:spPr bwMode="auto">
              <a:xfrm>
                <a:off x="-3728641" y="3014910"/>
                <a:ext cx="352425" cy="473075"/>
              </a:xfrm>
              <a:custGeom>
                <a:avLst/>
                <a:gdLst>
                  <a:gd name="T0" fmla="*/ 117 w 153"/>
                  <a:gd name="T1" fmla="*/ 196 h 205"/>
                  <a:gd name="T2" fmla="*/ 12 w 153"/>
                  <a:gd name="T3" fmla="*/ 196 h 205"/>
                  <a:gd name="T4" fmla="*/ 10 w 153"/>
                  <a:gd name="T5" fmla="*/ 194 h 205"/>
                  <a:gd name="T6" fmla="*/ 10 w 153"/>
                  <a:gd name="T7" fmla="*/ 169 h 205"/>
                  <a:gd name="T8" fmla="*/ 11 w 153"/>
                  <a:gd name="T9" fmla="*/ 167 h 205"/>
                  <a:gd name="T10" fmla="*/ 84 w 153"/>
                  <a:gd name="T11" fmla="*/ 127 h 205"/>
                  <a:gd name="T12" fmla="*/ 84 w 153"/>
                  <a:gd name="T13" fmla="*/ 126 h 205"/>
                  <a:gd name="T14" fmla="*/ 84 w 153"/>
                  <a:gd name="T15" fmla="*/ 116 h 205"/>
                  <a:gd name="T16" fmla="*/ 82 w 153"/>
                  <a:gd name="T17" fmla="*/ 112 h 205"/>
                  <a:gd name="T18" fmla="*/ 69 w 153"/>
                  <a:gd name="T19" fmla="*/ 88 h 205"/>
                  <a:gd name="T20" fmla="*/ 67 w 153"/>
                  <a:gd name="T21" fmla="*/ 85 h 205"/>
                  <a:gd name="T22" fmla="*/ 62 w 153"/>
                  <a:gd name="T23" fmla="*/ 76 h 205"/>
                  <a:gd name="T24" fmla="*/ 65 w 153"/>
                  <a:gd name="T25" fmla="*/ 69 h 205"/>
                  <a:gd name="T26" fmla="*/ 66 w 153"/>
                  <a:gd name="T27" fmla="*/ 66 h 205"/>
                  <a:gd name="T28" fmla="*/ 66 w 153"/>
                  <a:gd name="T29" fmla="*/ 44 h 205"/>
                  <a:gd name="T30" fmla="*/ 103 w 153"/>
                  <a:gd name="T31" fmla="*/ 10 h 205"/>
                  <a:gd name="T32" fmla="*/ 140 w 153"/>
                  <a:gd name="T33" fmla="*/ 44 h 205"/>
                  <a:gd name="T34" fmla="*/ 140 w 153"/>
                  <a:gd name="T35" fmla="*/ 66 h 205"/>
                  <a:gd name="T36" fmla="*/ 141 w 153"/>
                  <a:gd name="T37" fmla="*/ 69 h 205"/>
                  <a:gd name="T38" fmla="*/ 143 w 153"/>
                  <a:gd name="T39" fmla="*/ 76 h 205"/>
                  <a:gd name="T40" fmla="*/ 139 w 153"/>
                  <a:gd name="T41" fmla="*/ 85 h 205"/>
                  <a:gd name="T42" fmla="*/ 137 w 153"/>
                  <a:gd name="T43" fmla="*/ 88 h 205"/>
                  <a:gd name="T44" fmla="*/ 123 w 153"/>
                  <a:gd name="T45" fmla="*/ 112 h 205"/>
                  <a:gd name="T46" fmla="*/ 122 w 153"/>
                  <a:gd name="T47" fmla="*/ 116 h 205"/>
                  <a:gd name="T48" fmla="*/ 122 w 153"/>
                  <a:gd name="T49" fmla="*/ 126 h 205"/>
                  <a:gd name="T50" fmla="*/ 127 w 153"/>
                  <a:gd name="T51" fmla="*/ 131 h 205"/>
                  <a:gd name="T52" fmla="*/ 132 w 153"/>
                  <a:gd name="T53" fmla="*/ 126 h 205"/>
                  <a:gd name="T54" fmla="*/ 132 w 153"/>
                  <a:gd name="T55" fmla="*/ 118 h 205"/>
                  <a:gd name="T56" fmla="*/ 146 w 153"/>
                  <a:gd name="T57" fmla="*/ 92 h 205"/>
                  <a:gd name="T58" fmla="*/ 153 w 153"/>
                  <a:gd name="T59" fmla="*/ 76 h 205"/>
                  <a:gd name="T60" fmla="*/ 149 w 153"/>
                  <a:gd name="T61" fmla="*/ 64 h 205"/>
                  <a:gd name="T62" fmla="*/ 149 w 153"/>
                  <a:gd name="T63" fmla="*/ 44 h 205"/>
                  <a:gd name="T64" fmla="*/ 103 w 153"/>
                  <a:gd name="T65" fmla="*/ 0 h 205"/>
                  <a:gd name="T66" fmla="*/ 56 w 153"/>
                  <a:gd name="T67" fmla="*/ 44 h 205"/>
                  <a:gd name="T68" fmla="*/ 56 w 153"/>
                  <a:gd name="T69" fmla="*/ 64 h 205"/>
                  <a:gd name="T70" fmla="*/ 53 w 153"/>
                  <a:gd name="T71" fmla="*/ 76 h 205"/>
                  <a:gd name="T72" fmla="*/ 60 w 153"/>
                  <a:gd name="T73" fmla="*/ 92 h 205"/>
                  <a:gd name="T74" fmla="*/ 74 w 153"/>
                  <a:gd name="T75" fmla="*/ 118 h 205"/>
                  <a:gd name="T76" fmla="*/ 74 w 153"/>
                  <a:gd name="T77" fmla="*/ 125 h 205"/>
                  <a:gd name="T78" fmla="*/ 8 w 153"/>
                  <a:gd name="T79" fmla="*/ 158 h 205"/>
                  <a:gd name="T80" fmla="*/ 0 w 153"/>
                  <a:gd name="T81" fmla="*/ 169 h 205"/>
                  <a:gd name="T82" fmla="*/ 0 w 153"/>
                  <a:gd name="T83" fmla="*/ 194 h 205"/>
                  <a:gd name="T84" fmla="*/ 12 w 153"/>
                  <a:gd name="T85" fmla="*/ 205 h 205"/>
                  <a:gd name="T86" fmla="*/ 117 w 153"/>
                  <a:gd name="T87" fmla="*/ 205 h 205"/>
                  <a:gd name="T88" fmla="*/ 122 w 153"/>
                  <a:gd name="T89" fmla="*/ 201 h 205"/>
                  <a:gd name="T90" fmla="*/ 117 w 153"/>
                  <a:gd name="T91" fmla="*/ 196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3" h="205">
                    <a:moveTo>
                      <a:pt x="117" y="196"/>
                    </a:moveTo>
                    <a:cubicBezTo>
                      <a:pt x="12" y="196"/>
                      <a:pt x="12" y="196"/>
                      <a:pt x="12" y="196"/>
                    </a:cubicBezTo>
                    <a:cubicBezTo>
                      <a:pt x="11" y="196"/>
                      <a:pt x="10" y="195"/>
                      <a:pt x="10" y="194"/>
                    </a:cubicBezTo>
                    <a:cubicBezTo>
                      <a:pt x="10" y="169"/>
                      <a:pt x="10" y="169"/>
                      <a:pt x="10" y="169"/>
                    </a:cubicBezTo>
                    <a:cubicBezTo>
                      <a:pt x="10" y="168"/>
                      <a:pt x="11" y="167"/>
                      <a:pt x="11" y="167"/>
                    </a:cubicBezTo>
                    <a:cubicBezTo>
                      <a:pt x="71" y="144"/>
                      <a:pt x="82" y="134"/>
                      <a:pt x="84" y="127"/>
                    </a:cubicBezTo>
                    <a:cubicBezTo>
                      <a:pt x="84" y="127"/>
                      <a:pt x="84" y="126"/>
                      <a:pt x="84" y="126"/>
                    </a:cubicBezTo>
                    <a:cubicBezTo>
                      <a:pt x="84" y="116"/>
                      <a:pt x="84" y="116"/>
                      <a:pt x="84" y="116"/>
                    </a:cubicBezTo>
                    <a:cubicBezTo>
                      <a:pt x="84" y="114"/>
                      <a:pt x="83" y="113"/>
                      <a:pt x="82" y="112"/>
                    </a:cubicBezTo>
                    <a:cubicBezTo>
                      <a:pt x="76" y="106"/>
                      <a:pt x="72" y="98"/>
                      <a:pt x="69" y="88"/>
                    </a:cubicBezTo>
                    <a:cubicBezTo>
                      <a:pt x="69" y="86"/>
                      <a:pt x="68" y="86"/>
                      <a:pt x="67" y="85"/>
                    </a:cubicBezTo>
                    <a:cubicBezTo>
                      <a:pt x="64" y="83"/>
                      <a:pt x="62" y="79"/>
                      <a:pt x="62" y="76"/>
                    </a:cubicBezTo>
                    <a:cubicBezTo>
                      <a:pt x="62" y="73"/>
                      <a:pt x="64" y="70"/>
                      <a:pt x="65" y="69"/>
                    </a:cubicBezTo>
                    <a:cubicBezTo>
                      <a:pt x="66" y="68"/>
                      <a:pt x="66" y="67"/>
                      <a:pt x="66" y="66"/>
                    </a:cubicBezTo>
                    <a:cubicBezTo>
                      <a:pt x="66" y="44"/>
                      <a:pt x="66" y="44"/>
                      <a:pt x="66" y="44"/>
                    </a:cubicBezTo>
                    <a:cubicBezTo>
                      <a:pt x="66" y="22"/>
                      <a:pt x="79" y="10"/>
                      <a:pt x="103" y="10"/>
                    </a:cubicBezTo>
                    <a:cubicBezTo>
                      <a:pt x="127" y="10"/>
                      <a:pt x="140" y="22"/>
                      <a:pt x="140" y="44"/>
                    </a:cubicBezTo>
                    <a:cubicBezTo>
                      <a:pt x="140" y="66"/>
                      <a:pt x="140" y="66"/>
                      <a:pt x="140" y="66"/>
                    </a:cubicBezTo>
                    <a:cubicBezTo>
                      <a:pt x="140" y="67"/>
                      <a:pt x="140" y="68"/>
                      <a:pt x="141" y="69"/>
                    </a:cubicBezTo>
                    <a:cubicBezTo>
                      <a:pt x="142" y="70"/>
                      <a:pt x="143" y="73"/>
                      <a:pt x="143" y="76"/>
                    </a:cubicBezTo>
                    <a:cubicBezTo>
                      <a:pt x="143" y="79"/>
                      <a:pt x="142" y="83"/>
                      <a:pt x="139" y="85"/>
                    </a:cubicBezTo>
                    <a:cubicBezTo>
                      <a:pt x="138" y="86"/>
                      <a:pt x="137" y="86"/>
                      <a:pt x="137" y="88"/>
                    </a:cubicBezTo>
                    <a:cubicBezTo>
                      <a:pt x="134" y="98"/>
                      <a:pt x="129" y="106"/>
                      <a:pt x="123" y="112"/>
                    </a:cubicBezTo>
                    <a:cubicBezTo>
                      <a:pt x="122" y="113"/>
                      <a:pt x="122" y="114"/>
                      <a:pt x="122" y="116"/>
                    </a:cubicBezTo>
                    <a:cubicBezTo>
                      <a:pt x="122" y="126"/>
                      <a:pt x="122" y="126"/>
                      <a:pt x="122" y="126"/>
                    </a:cubicBezTo>
                    <a:cubicBezTo>
                      <a:pt x="122" y="128"/>
                      <a:pt x="124" y="131"/>
                      <a:pt x="127" y="131"/>
                    </a:cubicBezTo>
                    <a:cubicBezTo>
                      <a:pt x="129" y="131"/>
                      <a:pt x="132" y="128"/>
                      <a:pt x="132" y="126"/>
                    </a:cubicBezTo>
                    <a:cubicBezTo>
                      <a:pt x="132" y="118"/>
                      <a:pt x="132" y="118"/>
                      <a:pt x="132" y="118"/>
                    </a:cubicBezTo>
                    <a:cubicBezTo>
                      <a:pt x="138" y="111"/>
                      <a:pt x="143" y="102"/>
                      <a:pt x="146" y="92"/>
                    </a:cubicBezTo>
                    <a:cubicBezTo>
                      <a:pt x="150" y="88"/>
                      <a:pt x="153" y="82"/>
                      <a:pt x="153" y="76"/>
                    </a:cubicBezTo>
                    <a:cubicBezTo>
                      <a:pt x="153" y="72"/>
                      <a:pt x="152" y="68"/>
                      <a:pt x="149" y="64"/>
                    </a:cubicBezTo>
                    <a:cubicBezTo>
                      <a:pt x="149" y="44"/>
                      <a:pt x="149" y="44"/>
                      <a:pt x="149" y="44"/>
                    </a:cubicBezTo>
                    <a:cubicBezTo>
                      <a:pt x="149" y="16"/>
                      <a:pt x="132" y="0"/>
                      <a:pt x="103" y="0"/>
                    </a:cubicBezTo>
                    <a:cubicBezTo>
                      <a:pt x="74" y="0"/>
                      <a:pt x="56" y="16"/>
                      <a:pt x="56" y="44"/>
                    </a:cubicBezTo>
                    <a:cubicBezTo>
                      <a:pt x="56" y="64"/>
                      <a:pt x="56" y="64"/>
                      <a:pt x="56" y="64"/>
                    </a:cubicBezTo>
                    <a:cubicBezTo>
                      <a:pt x="54" y="68"/>
                      <a:pt x="53" y="72"/>
                      <a:pt x="53" y="76"/>
                    </a:cubicBezTo>
                    <a:cubicBezTo>
                      <a:pt x="53" y="82"/>
                      <a:pt x="55" y="88"/>
                      <a:pt x="60" y="92"/>
                    </a:cubicBezTo>
                    <a:cubicBezTo>
                      <a:pt x="63" y="102"/>
                      <a:pt x="68" y="111"/>
                      <a:pt x="74" y="118"/>
                    </a:cubicBezTo>
                    <a:cubicBezTo>
                      <a:pt x="74" y="125"/>
                      <a:pt x="74" y="125"/>
                      <a:pt x="74" y="125"/>
                    </a:cubicBezTo>
                    <a:cubicBezTo>
                      <a:pt x="72" y="127"/>
                      <a:pt x="63" y="136"/>
                      <a:pt x="8" y="158"/>
                    </a:cubicBezTo>
                    <a:cubicBezTo>
                      <a:pt x="3" y="159"/>
                      <a:pt x="0" y="164"/>
                      <a:pt x="0" y="169"/>
                    </a:cubicBezTo>
                    <a:cubicBezTo>
                      <a:pt x="0" y="194"/>
                      <a:pt x="0" y="194"/>
                      <a:pt x="0" y="194"/>
                    </a:cubicBezTo>
                    <a:cubicBezTo>
                      <a:pt x="0" y="200"/>
                      <a:pt x="6" y="205"/>
                      <a:pt x="12" y="205"/>
                    </a:cubicBezTo>
                    <a:cubicBezTo>
                      <a:pt x="117" y="205"/>
                      <a:pt x="117" y="205"/>
                      <a:pt x="117" y="205"/>
                    </a:cubicBezTo>
                    <a:cubicBezTo>
                      <a:pt x="120" y="205"/>
                      <a:pt x="122" y="203"/>
                      <a:pt x="122" y="201"/>
                    </a:cubicBezTo>
                    <a:cubicBezTo>
                      <a:pt x="122" y="198"/>
                      <a:pt x="120" y="196"/>
                      <a:pt x="117" y="1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395"/>
              <p:cNvSpPr>
                <a:spLocks noEditPoints="1"/>
              </p:cNvSpPr>
              <p:nvPr/>
            </p:nvSpPr>
            <p:spPr bwMode="auto">
              <a:xfrm>
                <a:off x="-3446066" y="3267322"/>
                <a:ext cx="277813" cy="277813"/>
              </a:xfrm>
              <a:custGeom>
                <a:avLst/>
                <a:gdLst>
                  <a:gd name="T0" fmla="*/ 60 w 120"/>
                  <a:gd name="T1" fmla="*/ 0 h 120"/>
                  <a:gd name="T2" fmla="*/ 0 w 120"/>
                  <a:gd name="T3" fmla="*/ 60 h 120"/>
                  <a:gd name="T4" fmla="*/ 60 w 120"/>
                  <a:gd name="T5" fmla="*/ 120 h 120"/>
                  <a:gd name="T6" fmla="*/ 120 w 120"/>
                  <a:gd name="T7" fmla="*/ 60 h 120"/>
                  <a:gd name="T8" fmla="*/ 60 w 120"/>
                  <a:gd name="T9" fmla="*/ 0 h 120"/>
                  <a:gd name="T10" fmla="*/ 60 w 120"/>
                  <a:gd name="T11" fmla="*/ 110 h 120"/>
                  <a:gd name="T12" fmla="*/ 10 w 120"/>
                  <a:gd name="T13" fmla="*/ 60 h 120"/>
                  <a:gd name="T14" fmla="*/ 60 w 120"/>
                  <a:gd name="T15" fmla="*/ 10 h 120"/>
                  <a:gd name="T16" fmla="*/ 110 w 120"/>
                  <a:gd name="T17" fmla="*/ 60 h 120"/>
                  <a:gd name="T18" fmla="*/ 60 w 120"/>
                  <a:gd name="T19" fmla="*/ 11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20">
                    <a:moveTo>
                      <a:pt x="60" y="0"/>
                    </a:moveTo>
                    <a:cubicBezTo>
                      <a:pt x="27" y="0"/>
                      <a:pt x="0" y="27"/>
                      <a:pt x="0" y="60"/>
                    </a:cubicBezTo>
                    <a:cubicBezTo>
                      <a:pt x="0" y="93"/>
                      <a:pt x="27" y="120"/>
                      <a:pt x="60" y="120"/>
                    </a:cubicBezTo>
                    <a:cubicBezTo>
                      <a:pt x="93" y="120"/>
                      <a:pt x="120" y="93"/>
                      <a:pt x="120" y="60"/>
                    </a:cubicBezTo>
                    <a:cubicBezTo>
                      <a:pt x="120" y="27"/>
                      <a:pt x="93" y="0"/>
                      <a:pt x="60" y="0"/>
                    </a:cubicBezTo>
                    <a:close/>
                    <a:moveTo>
                      <a:pt x="60" y="110"/>
                    </a:moveTo>
                    <a:cubicBezTo>
                      <a:pt x="33" y="110"/>
                      <a:pt x="10" y="88"/>
                      <a:pt x="10" y="60"/>
                    </a:cubicBezTo>
                    <a:cubicBezTo>
                      <a:pt x="10" y="33"/>
                      <a:pt x="33" y="10"/>
                      <a:pt x="60" y="10"/>
                    </a:cubicBezTo>
                    <a:cubicBezTo>
                      <a:pt x="88" y="10"/>
                      <a:pt x="110" y="33"/>
                      <a:pt x="110" y="60"/>
                    </a:cubicBezTo>
                    <a:cubicBezTo>
                      <a:pt x="110" y="88"/>
                      <a:pt x="88" y="110"/>
                      <a:pt x="60"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396"/>
              <p:cNvSpPr>
                <a:spLocks/>
              </p:cNvSpPr>
              <p:nvPr/>
            </p:nvSpPr>
            <p:spPr bwMode="auto">
              <a:xfrm>
                <a:off x="-3385742" y="3327647"/>
                <a:ext cx="161926" cy="161924"/>
              </a:xfrm>
              <a:custGeom>
                <a:avLst/>
                <a:gdLst>
                  <a:gd name="T0" fmla="*/ 65 w 70"/>
                  <a:gd name="T1" fmla="*/ 30 h 70"/>
                  <a:gd name="T2" fmla="*/ 40 w 70"/>
                  <a:gd name="T3" fmla="*/ 30 h 70"/>
                  <a:gd name="T4" fmla="*/ 40 w 70"/>
                  <a:gd name="T5" fmla="*/ 4 h 70"/>
                  <a:gd name="T6" fmla="*/ 35 w 70"/>
                  <a:gd name="T7" fmla="*/ 0 h 70"/>
                  <a:gd name="T8" fmla="*/ 30 w 70"/>
                  <a:gd name="T9" fmla="*/ 4 h 70"/>
                  <a:gd name="T10" fmla="*/ 30 w 70"/>
                  <a:gd name="T11" fmla="*/ 30 h 70"/>
                  <a:gd name="T12" fmla="*/ 5 w 70"/>
                  <a:gd name="T13" fmla="*/ 30 h 70"/>
                  <a:gd name="T14" fmla="*/ 0 w 70"/>
                  <a:gd name="T15" fmla="*/ 35 h 70"/>
                  <a:gd name="T16" fmla="*/ 5 w 70"/>
                  <a:gd name="T17" fmla="*/ 40 h 70"/>
                  <a:gd name="T18" fmla="*/ 30 w 70"/>
                  <a:gd name="T19" fmla="*/ 40 h 70"/>
                  <a:gd name="T20" fmla="*/ 30 w 70"/>
                  <a:gd name="T21" fmla="*/ 65 h 70"/>
                  <a:gd name="T22" fmla="*/ 35 w 70"/>
                  <a:gd name="T23" fmla="*/ 70 h 70"/>
                  <a:gd name="T24" fmla="*/ 40 w 70"/>
                  <a:gd name="T25" fmla="*/ 65 h 70"/>
                  <a:gd name="T26" fmla="*/ 40 w 70"/>
                  <a:gd name="T27" fmla="*/ 40 h 70"/>
                  <a:gd name="T28" fmla="*/ 65 w 70"/>
                  <a:gd name="T29" fmla="*/ 40 h 70"/>
                  <a:gd name="T30" fmla="*/ 70 w 70"/>
                  <a:gd name="T31" fmla="*/ 35 h 70"/>
                  <a:gd name="T32" fmla="*/ 65 w 70"/>
                  <a:gd name="T33" fmla="*/ 3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70">
                    <a:moveTo>
                      <a:pt x="65" y="30"/>
                    </a:moveTo>
                    <a:cubicBezTo>
                      <a:pt x="40" y="30"/>
                      <a:pt x="40" y="30"/>
                      <a:pt x="40" y="30"/>
                    </a:cubicBezTo>
                    <a:cubicBezTo>
                      <a:pt x="40" y="4"/>
                      <a:pt x="40" y="4"/>
                      <a:pt x="40" y="4"/>
                    </a:cubicBezTo>
                    <a:cubicBezTo>
                      <a:pt x="40" y="2"/>
                      <a:pt x="38" y="0"/>
                      <a:pt x="35" y="0"/>
                    </a:cubicBezTo>
                    <a:cubicBezTo>
                      <a:pt x="32" y="0"/>
                      <a:pt x="30" y="2"/>
                      <a:pt x="30" y="4"/>
                    </a:cubicBezTo>
                    <a:cubicBezTo>
                      <a:pt x="30" y="30"/>
                      <a:pt x="30" y="30"/>
                      <a:pt x="30" y="30"/>
                    </a:cubicBezTo>
                    <a:cubicBezTo>
                      <a:pt x="5" y="30"/>
                      <a:pt x="5" y="30"/>
                      <a:pt x="5" y="30"/>
                    </a:cubicBezTo>
                    <a:cubicBezTo>
                      <a:pt x="2" y="30"/>
                      <a:pt x="0" y="32"/>
                      <a:pt x="0" y="35"/>
                    </a:cubicBezTo>
                    <a:cubicBezTo>
                      <a:pt x="0" y="37"/>
                      <a:pt x="2" y="40"/>
                      <a:pt x="5" y="40"/>
                    </a:cubicBezTo>
                    <a:cubicBezTo>
                      <a:pt x="30" y="40"/>
                      <a:pt x="30" y="40"/>
                      <a:pt x="30" y="40"/>
                    </a:cubicBezTo>
                    <a:cubicBezTo>
                      <a:pt x="30" y="65"/>
                      <a:pt x="30" y="65"/>
                      <a:pt x="30" y="65"/>
                    </a:cubicBezTo>
                    <a:cubicBezTo>
                      <a:pt x="30" y="68"/>
                      <a:pt x="32" y="70"/>
                      <a:pt x="35" y="70"/>
                    </a:cubicBezTo>
                    <a:cubicBezTo>
                      <a:pt x="38" y="70"/>
                      <a:pt x="40" y="68"/>
                      <a:pt x="40" y="65"/>
                    </a:cubicBezTo>
                    <a:cubicBezTo>
                      <a:pt x="40" y="40"/>
                      <a:pt x="40" y="40"/>
                      <a:pt x="40" y="40"/>
                    </a:cubicBezTo>
                    <a:cubicBezTo>
                      <a:pt x="65" y="40"/>
                      <a:pt x="65" y="40"/>
                      <a:pt x="65" y="40"/>
                    </a:cubicBezTo>
                    <a:cubicBezTo>
                      <a:pt x="68" y="40"/>
                      <a:pt x="70" y="37"/>
                      <a:pt x="70" y="35"/>
                    </a:cubicBezTo>
                    <a:cubicBezTo>
                      <a:pt x="70" y="32"/>
                      <a:pt x="68" y="30"/>
                      <a:pt x="6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2" name="Group 41"/>
            <p:cNvGrpSpPr/>
            <p:nvPr/>
          </p:nvGrpSpPr>
          <p:grpSpPr>
            <a:xfrm>
              <a:off x="537488" y="2597593"/>
              <a:ext cx="504559" cy="476318"/>
              <a:chOff x="-13631811" y="4392546"/>
              <a:chExt cx="625475" cy="627062"/>
            </a:xfrm>
            <a:solidFill>
              <a:schemeClr val="tx1"/>
            </a:solidFill>
          </p:grpSpPr>
          <p:sp>
            <p:nvSpPr>
              <p:cNvPr id="33" name="Freeform 267"/>
              <p:cNvSpPr>
                <a:spLocks noEditPoints="1"/>
              </p:cNvSpPr>
              <p:nvPr/>
            </p:nvSpPr>
            <p:spPr bwMode="auto">
              <a:xfrm>
                <a:off x="-13631811" y="4392546"/>
                <a:ext cx="625475" cy="627062"/>
              </a:xfrm>
              <a:custGeom>
                <a:avLst/>
                <a:gdLst>
                  <a:gd name="T0" fmla="*/ 117 w 234"/>
                  <a:gd name="T1" fmla="*/ 0 h 234"/>
                  <a:gd name="T2" fmla="*/ 0 w 234"/>
                  <a:gd name="T3" fmla="*/ 117 h 234"/>
                  <a:gd name="T4" fmla="*/ 117 w 234"/>
                  <a:gd name="T5" fmla="*/ 234 h 234"/>
                  <a:gd name="T6" fmla="*/ 234 w 234"/>
                  <a:gd name="T7" fmla="*/ 117 h 234"/>
                  <a:gd name="T8" fmla="*/ 117 w 234"/>
                  <a:gd name="T9" fmla="*/ 0 h 234"/>
                  <a:gd name="T10" fmla="*/ 117 w 234"/>
                  <a:gd name="T11" fmla="*/ 224 h 234"/>
                  <a:gd name="T12" fmla="*/ 9 w 234"/>
                  <a:gd name="T13" fmla="*/ 117 h 234"/>
                  <a:gd name="T14" fmla="*/ 117 w 234"/>
                  <a:gd name="T15" fmla="*/ 9 h 234"/>
                  <a:gd name="T16" fmla="*/ 224 w 234"/>
                  <a:gd name="T17" fmla="*/ 117 h 234"/>
                  <a:gd name="T18" fmla="*/ 117 w 234"/>
                  <a:gd name="T19" fmla="*/ 2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 h="234">
                    <a:moveTo>
                      <a:pt x="117" y="0"/>
                    </a:moveTo>
                    <a:cubicBezTo>
                      <a:pt x="52" y="0"/>
                      <a:pt x="0" y="52"/>
                      <a:pt x="0" y="117"/>
                    </a:cubicBezTo>
                    <a:cubicBezTo>
                      <a:pt x="0" y="181"/>
                      <a:pt x="52" y="234"/>
                      <a:pt x="117" y="234"/>
                    </a:cubicBezTo>
                    <a:cubicBezTo>
                      <a:pt x="181" y="234"/>
                      <a:pt x="234" y="181"/>
                      <a:pt x="234" y="117"/>
                    </a:cubicBezTo>
                    <a:cubicBezTo>
                      <a:pt x="234" y="52"/>
                      <a:pt x="181" y="0"/>
                      <a:pt x="117" y="0"/>
                    </a:cubicBezTo>
                    <a:close/>
                    <a:moveTo>
                      <a:pt x="117" y="224"/>
                    </a:moveTo>
                    <a:cubicBezTo>
                      <a:pt x="57" y="224"/>
                      <a:pt x="9" y="176"/>
                      <a:pt x="9" y="117"/>
                    </a:cubicBezTo>
                    <a:cubicBezTo>
                      <a:pt x="9" y="57"/>
                      <a:pt x="57" y="9"/>
                      <a:pt x="117" y="9"/>
                    </a:cubicBezTo>
                    <a:cubicBezTo>
                      <a:pt x="176" y="9"/>
                      <a:pt x="224" y="57"/>
                      <a:pt x="224" y="117"/>
                    </a:cubicBezTo>
                    <a:cubicBezTo>
                      <a:pt x="224" y="176"/>
                      <a:pt x="176" y="224"/>
                      <a:pt x="117" y="2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268"/>
              <p:cNvSpPr>
                <a:spLocks noEditPoints="1"/>
              </p:cNvSpPr>
              <p:nvPr/>
            </p:nvSpPr>
            <p:spPr bwMode="auto">
              <a:xfrm>
                <a:off x="-13492111" y="4537009"/>
                <a:ext cx="317500" cy="315912"/>
              </a:xfrm>
              <a:custGeom>
                <a:avLst/>
                <a:gdLst>
                  <a:gd name="T0" fmla="*/ 76 w 119"/>
                  <a:gd name="T1" fmla="*/ 68 h 118"/>
                  <a:gd name="T2" fmla="*/ 85 w 119"/>
                  <a:gd name="T3" fmla="*/ 42 h 118"/>
                  <a:gd name="T4" fmla="*/ 43 w 119"/>
                  <a:gd name="T5" fmla="*/ 0 h 118"/>
                  <a:gd name="T6" fmla="*/ 0 w 119"/>
                  <a:gd name="T7" fmla="*/ 42 h 118"/>
                  <a:gd name="T8" fmla="*/ 43 w 119"/>
                  <a:gd name="T9" fmla="*/ 84 h 118"/>
                  <a:gd name="T10" fmla="*/ 69 w 119"/>
                  <a:gd name="T11" fmla="*/ 75 h 118"/>
                  <a:gd name="T12" fmla="*/ 111 w 119"/>
                  <a:gd name="T13" fmla="*/ 117 h 118"/>
                  <a:gd name="T14" fmla="*/ 114 w 119"/>
                  <a:gd name="T15" fmla="*/ 118 h 118"/>
                  <a:gd name="T16" fmla="*/ 117 w 119"/>
                  <a:gd name="T17" fmla="*/ 117 h 118"/>
                  <a:gd name="T18" fmla="*/ 117 w 119"/>
                  <a:gd name="T19" fmla="*/ 110 h 118"/>
                  <a:gd name="T20" fmla="*/ 76 w 119"/>
                  <a:gd name="T21" fmla="*/ 68 h 118"/>
                  <a:gd name="T22" fmla="*/ 43 w 119"/>
                  <a:gd name="T23" fmla="*/ 75 h 118"/>
                  <a:gd name="T24" fmla="*/ 10 w 119"/>
                  <a:gd name="T25" fmla="*/ 42 h 118"/>
                  <a:gd name="T26" fmla="*/ 43 w 119"/>
                  <a:gd name="T27" fmla="*/ 9 h 118"/>
                  <a:gd name="T28" fmla="*/ 75 w 119"/>
                  <a:gd name="T29" fmla="*/ 42 h 118"/>
                  <a:gd name="T30" fmla="*/ 43 w 119"/>
                  <a:gd name="T31" fmla="*/ 7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18">
                    <a:moveTo>
                      <a:pt x="76" y="68"/>
                    </a:moveTo>
                    <a:cubicBezTo>
                      <a:pt x="81" y="61"/>
                      <a:pt x="85" y="52"/>
                      <a:pt x="85" y="42"/>
                    </a:cubicBezTo>
                    <a:cubicBezTo>
                      <a:pt x="85" y="19"/>
                      <a:pt x="66" y="0"/>
                      <a:pt x="43" y="0"/>
                    </a:cubicBezTo>
                    <a:cubicBezTo>
                      <a:pt x="19" y="0"/>
                      <a:pt x="0" y="19"/>
                      <a:pt x="0" y="42"/>
                    </a:cubicBezTo>
                    <a:cubicBezTo>
                      <a:pt x="0" y="65"/>
                      <a:pt x="19" y="84"/>
                      <a:pt x="43" y="84"/>
                    </a:cubicBezTo>
                    <a:cubicBezTo>
                      <a:pt x="53" y="84"/>
                      <a:pt x="62" y="81"/>
                      <a:pt x="69" y="75"/>
                    </a:cubicBezTo>
                    <a:cubicBezTo>
                      <a:pt x="111" y="117"/>
                      <a:pt x="111" y="117"/>
                      <a:pt x="111" y="117"/>
                    </a:cubicBezTo>
                    <a:cubicBezTo>
                      <a:pt x="112" y="118"/>
                      <a:pt x="113" y="118"/>
                      <a:pt x="114" y="118"/>
                    </a:cubicBezTo>
                    <a:cubicBezTo>
                      <a:pt x="115" y="118"/>
                      <a:pt x="116" y="118"/>
                      <a:pt x="117" y="117"/>
                    </a:cubicBezTo>
                    <a:cubicBezTo>
                      <a:pt x="119" y="115"/>
                      <a:pt x="119" y="112"/>
                      <a:pt x="117" y="110"/>
                    </a:cubicBezTo>
                    <a:lnTo>
                      <a:pt x="76" y="68"/>
                    </a:lnTo>
                    <a:close/>
                    <a:moveTo>
                      <a:pt x="43" y="75"/>
                    </a:moveTo>
                    <a:cubicBezTo>
                      <a:pt x="24" y="75"/>
                      <a:pt x="10" y="60"/>
                      <a:pt x="10" y="42"/>
                    </a:cubicBezTo>
                    <a:cubicBezTo>
                      <a:pt x="10" y="24"/>
                      <a:pt x="24" y="9"/>
                      <a:pt x="43" y="9"/>
                    </a:cubicBezTo>
                    <a:cubicBezTo>
                      <a:pt x="61" y="9"/>
                      <a:pt x="75" y="24"/>
                      <a:pt x="75" y="42"/>
                    </a:cubicBezTo>
                    <a:cubicBezTo>
                      <a:pt x="75" y="60"/>
                      <a:pt x="61" y="75"/>
                      <a:pt x="43"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3074" name="Group 217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756" y="1640585"/>
              <a:ext cx="552450" cy="533400"/>
            </a:xfrm>
            <a:prstGeom prst="rect">
              <a:avLst/>
            </a:prstGeom>
            <a:noFill/>
            <a:extLst>
              <a:ext uri="{909E8E84-426E-40DD-AFC4-6F175D3DCCD1}">
                <a14:hiddenFill xmlns:a14="http://schemas.microsoft.com/office/drawing/2010/main">
                  <a:solidFill>
                    <a:srgbClr val="FFFFFF"/>
                  </a:solidFill>
                </a14:hiddenFill>
              </a:ext>
            </a:extLst>
          </p:spPr>
        </p:pic>
        <p:grpSp>
          <p:nvGrpSpPr>
            <p:cNvPr id="25" name="Group 3"/>
            <p:cNvGrpSpPr/>
            <p:nvPr/>
          </p:nvGrpSpPr>
          <p:grpSpPr>
            <a:xfrm>
              <a:off x="599485" y="4483607"/>
              <a:ext cx="440992" cy="524612"/>
              <a:chOff x="3104044" y="3546255"/>
              <a:chExt cx="372240" cy="470269"/>
            </a:xfrm>
            <a:solidFill>
              <a:schemeClr val="tx1"/>
            </a:solidFill>
          </p:grpSpPr>
          <p:sp>
            <p:nvSpPr>
              <p:cNvPr id="38" name="Freeform 134"/>
              <p:cNvSpPr>
                <a:spLocks noEditPoints="1"/>
              </p:cNvSpPr>
              <p:nvPr/>
            </p:nvSpPr>
            <p:spPr bwMode="auto">
              <a:xfrm>
                <a:off x="3104044" y="3547579"/>
                <a:ext cx="226523" cy="466294"/>
              </a:xfrm>
              <a:custGeom>
                <a:avLst/>
                <a:gdLst>
                  <a:gd name="T0" fmla="*/ 90 w 116"/>
                  <a:gd name="T1" fmla="*/ 1 h 238"/>
                  <a:gd name="T2" fmla="*/ 85 w 116"/>
                  <a:gd name="T3" fmla="*/ 1 h 238"/>
                  <a:gd name="T4" fmla="*/ 83 w 116"/>
                  <a:gd name="T5" fmla="*/ 5 h 238"/>
                  <a:gd name="T6" fmla="*/ 83 w 116"/>
                  <a:gd name="T7" fmla="*/ 38 h 238"/>
                  <a:gd name="T8" fmla="*/ 71 w 116"/>
                  <a:gd name="T9" fmla="*/ 56 h 238"/>
                  <a:gd name="T10" fmla="*/ 45 w 116"/>
                  <a:gd name="T11" fmla="*/ 56 h 238"/>
                  <a:gd name="T12" fmla="*/ 33 w 116"/>
                  <a:gd name="T13" fmla="*/ 38 h 238"/>
                  <a:gd name="T14" fmla="*/ 33 w 116"/>
                  <a:gd name="T15" fmla="*/ 5 h 238"/>
                  <a:gd name="T16" fmla="*/ 31 w 116"/>
                  <a:gd name="T17" fmla="*/ 1 h 238"/>
                  <a:gd name="T18" fmla="*/ 26 w 116"/>
                  <a:gd name="T19" fmla="*/ 1 h 238"/>
                  <a:gd name="T20" fmla="*/ 0 w 116"/>
                  <a:gd name="T21" fmla="*/ 49 h 238"/>
                  <a:gd name="T22" fmla="*/ 32 w 116"/>
                  <a:gd name="T23" fmla="*/ 96 h 238"/>
                  <a:gd name="T24" fmla="*/ 25 w 116"/>
                  <a:gd name="T25" fmla="*/ 205 h 238"/>
                  <a:gd name="T26" fmla="*/ 58 w 116"/>
                  <a:gd name="T27" fmla="*/ 238 h 238"/>
                  <a:gd name="T28" fmla="*/ 91 w 116"/>
                  <a:gd name="T29" fmla="*/ 205 h 238"/>
                  <a:gd name="T30" fmla="*/ 84 w 116"/>
                  <a:gd name="T31" fmla="*/ 96 h 238"/>
                  <a:gd name="T32" fmla="*/ 116 w 116"/>
                  <a:gd name="T33" fmla="*/ 49 h 238"/>
                  <a:gd name="T34" fmla="*/ 90 w 116"/>
                  <a:gd name="T35" fmla="*/ 1 h 238"/>
                  <a:gd name="T36" fmla="*/ 76 w 116"/>
                  <a:gd name="T37" fmla="*/ 89 h 238"/>
                  <a:gd name="T38" fmla="*/ 74 w 116"/>
                  <a:gd name="T39" fmla="*/ 94 h 238"/>
                  <a:gd name="T40" fmla="*/ 81 w 116"/>
                  <a:gd name="T41" fmla="*/ 205 h 238"/>
                  <a:gd name="T42" fmla="*/ 58 w 116"/>
                  <a:gd name="T43" fmla="*/ 229 h 238"/>
                  <a:gd name="T44" fmla="*/ 34 w 116"/>
                  <a:gd name="T45" fmla="*/ 205 h 238"/>
                  <a:gd name="T46" fmla="*/ 42 w 116"/>
                  <a:gd name="T47" fmla="*/ 94 h 238"/>
                  <a:gd name="T48" fmla="*/ 40 w 116"/>
                  <a:gd name="T49" fmla="*/ 89 h 238"/>
                  <a:gd name="T50" fmla="*/ 10 w 116"/>
                  <a:gd name="T51" fmla="*/ 49 h 238"/>
                  <a:gd name="T52" fmla="*/ 24 w 116"/>
                  <a:gd name="T53" fmla="*/ 15 h 238"/>
                  <a:gd name="T54" fmla="*/ 24 w 116"/>
                  <a:gd name="T55" fmla="*/ 39 h 238"/>
                  <a:gd name="T56" fmla="*/ 25 w 116"/>
                  <a:gd name="T57" fmla="*/ 42 h 238"/>
                  <a:gd name="T58" fmla="*/ 39 w 116"/>
                  <a:gd name="T59" fmla="*/ 64 h 238"/>
                  <a:gd name="T60" fmla="*/ 43 w 116"/>
                  <a:gd name="T61" fmla="*/ 66 h 238"/>
                  <a:gd name="T62" fmla="*/ 73 w 116"/>
                  <a:gd name="T63" fmla="*/ 66 h 238"/>
                  <a:gd name="T64" fmla="*/ 77 w 116"/>
                  <a:gd name="T65" fmla="*/ 64 h 238"/>
                  <a:gd name="T66" fmla="*/ 91 w 116"/>
                  <a:gd name="T67" fmla="*/ 42 h 238"/>
                  <a:gd name="T68" fmla="*/ 92 w 116"/>
                  <a:gd name="T69" fmla="*/ 39 h 238"/>
                  <a:gd name="T70" fmla="*/ 92 w 116"/>
                  <a:gd name="T71" fmla="*/ 15 h 238"/>
                  <a:gd name="T72" fmla="*/ 106 w 116"/>
                  <a:gd name="T73" fmla="*/ 49 h 238"/>
                  <a:gd name="T74" fmla="*/ 76 w 116"/>
                  <a:gd name="T75" fmla="*/ 89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6" h="238">
                    <a:moveTo>
                      <a:pt x="90" y="1"/>
                    </a:moveTo>
                    <a:cubicBezTo>
                      <a:pt x="89" y="0"/>
                      <a:pt x="87" y="0"/>
                      <a:pt x="85" y="1"/>
                    </a:cubicBezTo>
                    <a:cubicBezTo>
                      <a:pt x="83" y="2"/>
                      <a:pt x="83" y="3"/>
                      <a:pt x="83" y="5"/>
                    </a:cubicBezTo>
                    <a:cubicBezTo>
                      <a:pt x="83" y="38"/>
                      <a:pt x="83" y="38"/>
                      <a:pt x="83" y="38"/>
                    </a:cubicBezTo>
                    <a:cubicBezTo>
                      <a:pt x="71" y="56"/>
                      <a:pt x="71" y="56"/>
                      <a:pt x="71" y="56"/>
                    </a:cubicBezTo>
                    <a:cubicBezTo>
                      <a:pt x="45" y="56"/>
                      <a:pt x="45" y="56"/>
                      <a:pt x="45" y="56"/>
                    </a:cubicBezTo>
                    <a:cubicBezTo>
                      <a:pt x="33" y="38"/>
                      <a:pt x="33" y="38"/>
                      <a:pt x="33" y="38"/>
                    </a:cubicBezTo>
                    <a:cubicBezTo>
                      <a:pt x="33" y="5"/>
                      <a:pt x="33" y="5"/>
                      <a:pt x="33" y="5"/>
                    </a:cubicBezTo>
                    <a:cubicBezTo>
                      <a:pt x="33" y="3"/>
                      <a:pt x="32" y="2"/>
                      <a:pt x="31" y="1"/>
                    </a:cubicBezTo>
                    <a:cubicBezTo>
                      <a:pt x="29" y="0"/>
                      <a:pt x="27" y="0"/>
                      <a:pt x="26" y="1"/>
                    </a:cubicBezTo>
                    <a:cubicBezTo>
                      <a:pt x="10" y="12"/>
                      <a:pt x="0" y="30"/>
                      <a:pt x="0" y="49"/>
                    </a:cubicBezTo>
                    <a:cubicBezTo>
                      <a:pt x="0" y="72"/>
                      <a:pt x="22" y="89"/>
                      <a:pt x="32" y="96"/>
                    </a:cubicBezTo>
                    <a:cubicBezTo>
                      <a:pt x="25" y="205"/>
                      <a:pt x="25" y="205"/>
                      <a:pt x="25" y="205"/>
                    </a:cubicBezTo>
                    <a:cubicBezTo>
                      <a:pt x="25" y="223"/>
                      <a:pt x="40" y="238"/>
                      <a:pt x="58" y="238"/>
                    </a:cubicBezTo>
                    <a:cubicBezTo>
                      <a:pt x="76" y="238"/>
                      <a:pt x="91" y="223"/>
                      <a:pt x="91" y="205"/>
                    </a:cubicBezTo>
                    <a:cubicBezTo>
                      <a:pt x="84" y="96"/>
                      <a:pt x="84" y="96"/>
                      <a:pt x="84" y="96"/>
                    </a:cubicBezTo>
                    <a:cubicBezTo>
                      <a:pt x="93" y="89"/>
                      <a:pt x="116" y="72"/>
                      <a:pt x="116" y="49"/>
                    </a:cubicBezTo>
                    <a:cubicBezTo>
                      <a:pt x="116" y="30"/>
                      <a:pt x="106" y="12"/>
                      <a:pt x="90" y="1"/>
                    </a:cubicBezTo>
                    <a:close/>
                    <a:moveTo>
                      <a:pt x="76" y="89"/>
                    </a:moveTo>
                    <a:cubicBezTo>
                      <a:pt x="74" y="90"/>
                      <a:pt x="74" y="92"/>
                      <a:pt x="74" y="94"/>
                    </a:cubicBezTo>
                    <a:cubicBezTo>
                      <a:pt x="81" y="205"/>
                      <a:pt x="81" y="205"/>
                      <a:pt x="81" y="205"/>
                    </a:cubicBezTo>
                    <a:cubicBezTo>
                      <a:pt x="81" y="218"/>
                      <a:pt x="71" y="229"/>
                      <a:pt x="58" y="229"/>
                    </a:cubicBezTo>
                    <a:cubicBezTo>
                      <a:pt x="45" y="229"/>
                      <a:pt x="34" y="218"/>
                      <a:pt x="34" y="205"/>
                    </a:cubicBezTo>
                    <a:cubicBezTo>
                      <a:pt x="42" y="94"/>
                      <a:pt x="42" y="94"/>
                      <a:pt x="42" y="94"/>
                    </a:cubicBezTo>
                    <a:cubicBezTo>
                      <a:pt x="42" y="92"/>
                      <a:pt x="41" y="90"/>
                      <a:pt x="40" y="89"/>
                    </a:cubicBezTo>
                    <a:cubicBezTo>
                      <a:pt x="33" y="85"/>
                      <a:pt x="10" y="69"/>
                      <a:pt x="10" y="49"/>
                    </a:cubicBezTo>
                    <a:cubicBezTo>
                      <a:pt x="10" y="36"/>
                      <a:pt x="15" y="24"/>
                      <a:pt x="24" y="15"/>
                    </a:cubicBezTo>
                    <a:cubicBezTo>
                      <a:pt x="24" y="39"/>
                      <a:pt x="24" y="39"/>
                      <a:pt x="24" y="39"/>
                    </a:cubicBezTo>
                    <a:cubicBezTo>
                      <a:pt x="24" y="40"/>
                      <a:pt x="24" y="41"/>
                      <a:pt x="25" y="42"/>
                    </a:cubicBezTo>
                    <a:cubicBezTo>
                      <a:pt x="39" y="64"/>
                      <a:pt x="39" y="64"/>
                      <a:pt x="39" y="64"/>
                    </a:cubicBezTo>
                    <a:cubicBezTo>
                      <a:pt x="40" y="65"/>
                      <a:pt x="41" y="66"/>
                      <a:pt x="43" y="66"/>
                    </a:cubicBezTo>
                    <a:cubicBezTo>
                      <a:pt x="73" y="66"/>
                      <a:pt x="73" y="66"/>
                      <a:pt x="73" y="66"/>
                    </a:cubicBezTo>
                    <a:cubicBezTo>
                      <a:pt x="75" y="66"/>
                      <a:pt x="76" y="65"/>
                      <a:pt x="77" y="64"/>
                    </a:cubicBezTo>
                    <a:cubicBezTo>
                      <a:pt x="91" y="42"/>
                      <a:pt x="91" y="42"/>
                      <a:pt x="91" y="42"/>
                    </a:cubicBezTo>
                    <a:cubicBezTo>
                      <a:pt x="92" y="41"/>
                      <a:pt x="92" y="40"/>
                      <a:pt x="92" y="39"/>
                    </a:cubicBezTo>
                    <a:cubicBezTo>
                      <a:pt x="92" y="15"/>
                      <a:pt x="92" y="15"/>
                      <a:pt x="92" y="15"/>
                    </a:cubicBezTo>
                    <a:cubicBezTo>
                      <a:pt x="101" y="24"/>
                      <a:pt x="106" y="36"/>
                      <a:pt x="106" y="49"/>
                    </a:cubicBezTo>
                    <a:cubicBezTo>
                      <a:pt x="106" y="69"/>
                      <a:pt x="83" y="85"/>
                      <a:pt x="76" y="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136"/>
              <p:cNvSpPr>
                <a:spLocks noEditPoints="1"/>
              </p:cNvSpPr>
              <p:nvPr/>
            </p:nvSpPr>
            <p:spPr bwMode="auto">
              <a:xfrm>
                <a:off x="3362360" y="3546255"/>
                <a:ext cx="113924" cy="470269"/>
              </a:xfrm>
              <a:custGeom>
                <a:avLst/>
                <a:gdLst>
                  <a:gd name="T0" fmla="*/ 56 w 58"/>
                  <a:gd name="T1" fmla="*/ 133 h 240"/>
                  <a:gd name="T2" fmla="*/ 58 w 58"/>
                  <a:gd name="T3" fmla="*/ 129 h 240"/>
                  <a:gd name="T4" fmla="*/ 58 w 58"/>
                  <a:gd name="T5" fmla="*/ 108 h 240"/>
                  <a:gd name="T6" fmla="*/ 53 w 58"/>
                  <a:gd name="T7" fmla="*/ 103 h 240"/>
                  <a:gd name="T8" fmla="*/ 34 w 58"/>
                  <a:gd name="T9" fmla="*/ 103 h 240"/>
                  <a:gd name="T10" fmla="*/ 34 w 58"/>
                  <a:gd name="T11" fmla="*/ 35 h 240"/>
                  <a:gd name="T12" fmla="*/ 34 w 58"/>
                  <a:gd name="T13" fmla="*/ 35 h 240"/>
                  <a:gd name="T14" fmla="*/ 38 w 58"/>
                  <a:gd name="T15" fmla="*/ 32 h 240"/>
                  <a:gd name="T16" fmla="*/ 42 w 58"/>
                  <a:gd name="T17" fmla="*/ 17 h 240"/>
                  <a:gd name="T18" fmla="*/ 42 w 58"/>
                  <a:gd name="T19" fmla="*/ 14 h 240"/>
                  <a:gd name="T20" fmla="*/ 38 w 58"/>
                  <a:gd name="T21" fmla="*/ 3 h 240"/>
                  <a:gd name="T22" fmla="*/ 34 w 58"/>
                  <a:gd name="T23" fmla="*/ 0 h 240"/>
                  <a:gd name="T24" fmla="*/ 24 w 58"/>
                  <a:gd name="T25" fmla="*/ 0 h 240"/>
                  <a:gd name="T26" fmla="*/ 19 w 58"/>
                  <a:gd name="T27" fmla="*/ 3 h 240"/>
                  <a:gd name="T28" fmla="*/ 16 w 58"/>
                  <a:gd name="T29" fmla="*/ 14 h 240"/>
                  <a:gd name="T30" fmla="*/ 16 w 58"/>
                  <a:gd name="T31" fmla="*/ 17 h 240"/>
                  <a:gd name="T32" fmla="*/ 19 w 58"/>
                  <a:gd name="T33" fmla="*/ 32 h 240"/>
                  <a:gd name="T34" fmla="*/ 24 w 58"/>
                  <a:gd name="T35" fmla="*/ 35 h 240"/>
                  <a:gd name="T36" fmla="*/ 24 w 58"/>
                  <a:gd name="T37" fmla="*/ 35 h 240"/>
                  <a:gd name="T38" fmla="*/ 24 w 58"/>
                  <a:gd name="T39" fmla="*/ 103 h 240"/>
                  <a:gd name="T40" fmla="*/ 4 w 58"/>
                  <a:gd name="T41" fmla="*/ 103 h 240"/>
                  <a:gd name="T42" fmla="*/ 0 w 58"/>
                  <a:gd name="T43" fmla="*/ 108 h 240"/>
                  <a:gd name="T44" fmla="*/ 0 w 58"/>
                  <a:gd name="T45" fmla="*/ 129 h 240"/>
                  <a:gd name="T46" fmla="*/ 2 w 58"/>
                  <a:gd name="T47" fmla="*/ 133 h 240"/>
                  <a:gd name="T48" fmla="*/ 7 w 58"/>
                  <a:gd name="T49" fmla="*/ 141 h 240"/>
                  <a:gd name="T50" fmla="*/ 2 w 58"/>
                  <a:gd name="T51" fmla="*/ 149 h 240"/>
                  <a:gd name="T52" fmla="*/ 0 w 58"/>
                  <a:gd name="T53" fmla="*/ 153 h 240"/>
                  <a:gd name="T54" fmla="*/ 0 w 58"/>
                  <a:gd name="T55" fmla="*/ 210 h 240"/>
                  <a:gd name="T56" fmla="*/ 29 w 58"/>
                  <a:gd name="T57" fmla="*/ 240 h 240"/>
                  <a:gd name="T58" fmla="*/ 58 w 58"/>
                  <a:gd name="T59" fmla="*/ 210 h 240"/>
                  <a:gd name="T60" fmla="*/ 58 w 58"/>
                  <a:gd name="T61" fmla="*/ 153 h 240"/>
                  <a:gd name="T62" fmla="*/ 56 w 58"/>
                  <a:gd name="T63" fmla="*/ 149 h 240"/>
                  <a:gd name="T64" fmla="*/ 51 w 58"/>
                  <a:gd name="T65" fmla="*/ 141 h 240"/>
                  <a:gd name="T66" fmla="*/ 56 w 58"/>
                  <a:gd name="T67" fmla="*/ 133 h 240"/>
                  <a:gd name="T68" fmla="*/ 27 w 58"/>
                  <a:gd name="T69" fmla="*/ 9 h 240"/>
                  <a:gd name="T70" fmla="*/ 30 w 58"/>
                  <a:gd name="T71" fmla="*/ 9 h 240"/>
                  <a:gd name="T72" fmla="*/ 32 w 58"/>
                  <a:gd name="T73" fmla="*/ 16 h 240"/>
                  <a:gd name="T74" fmla="*/ 30 w 58"/>
                  <a:gd name="T75" fmla="*/ 26 h 240"/>
                  <a:gd name="T76" fmla="*/ 28 w 58"/>
                  <a:gd name="T77" fmla="*/ 26 h 240"/>
                  <a:gd name="T78" fmla="*/ 25 w 58"/>
                  <a:gd name="T79" fmla="*/ 16 h 240"/>
                  <a:gd name="T80" fmla="*/ 27 w 58"/>
                  <a:gd name="T81" fmla="*/ 9 h 240"/>
                  <a:gd name="T82" fmla="*/ 48 w 58"/>
                  <a:gd name="T83" fmla="*/ 126 h 240"/>
                  <a:gd name="T84" fmla="*/ 41 w 58"/>
                  <a:gd name="T85" fmla="*/ 141 h 240"/>
                  <a:gd name="T86" fmla="*/ 48 w 58"/>
                  <a:gd name="T87" fmla="*/ 156 h 240"/>
                  <a:gd name="T88" fmla="*/ 48 w 58"/>
                  <a:gd name="T89" fmla="*/ 210 h 240"/>
                  <a:gd name="T90" fmla="*/ 29 w 58"/>
                  <a:gd name="T91" fmla="*/ 230 h 240"/>
                  <a:gd name="T92" fmla="*/ 9 w 58"/>
                  <a:gd name="T93" fmla="*/ 210 h 240"/>
                  <a:gd name="T94" fmla="*/ 9 w 58"/>
                  <a:gd name="T95" fmla="*/ 156 h 240"/>
                  <a:gd name="T96" fmla="*/ 16 w 58"/>
                  <a:gd name="T97" fmla="*/ 141 h 240"/>
                  <a:gd name="T98" fmla="*/ 9 w 58"/>
                  <a:gd name="T99" fmla="*/ 126 h 240"/>
                  <a:gd name="T100" fmla="*/ 9 w 58"/>
                  <a:gd name="T101" fmla="*/ 113 h 240"/>
                  <a:gd name="T102" fmla="*/ 48 w 58"/>
                  <a:gd name="T103" fmla="*/ 113 h 240"/>
                  <a:gd name="T104" fmla="*/ 48 w 58"/>
                  <a:gd name="T105" fmla="*/ 126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8" h="240">
                    <a:moveTo>
                      <a:pt x="56" y="133"/>
                    </a:moveTo>
                    <a:cubicBezTo>
                      <a:pt x="57" y="132"/>
                      <a:pt x="58" y="131"/>
                      <a:pt x="58" y="129"/>
                    </a:cubicBezTo>
                    <a:cubicBezTo>
                      <a:pt x="58" y="108"/>
                      <a:pt x="58" y="108"/>
                      <a:pt x="58" y="108"/>
                    </a:cubicBezTo>
                    <a:cubicBezTo>
                      <a:pt x="58" y="105"/>
                      <a:pt x="56" y="103"/>
                      <a:pt x="53" y="103"/>
                    </a:cubicBezTo>
                    <a:cubicBezTo>
                      <a:pt x="34" y="103"/>
                      <a:pt x="34" y="103"/>
                      <a:pt x="34" y="103"/>
                    </a:cubicBezTo>
                    <a:cubicBezTo>
                      <a:pt x="34" y="35"/>
                      <a:pt x="34" y="35"/>
                      <a:pt x="34" y="35"/>
                    </a:cubicBezTo>
                    <a:cubicBezTo>
                      <a:pt x="34" y="35"/>
                      <a:pt x="34" y="35"/>
                      <a:pt x="34" y="35"/>
                    </a:cubicBezTo>
                    <a:cubicBezTo>
                      <a:pt x="36" y="35"/>
                      <a:pt x="38" y="34"/>
                      <a:pt x="38" y="32"/>
                    </a:cubicBezTo>
                    <a:cubicBezTo>
                      <a:pt x="42" y="17"/>
                      <a:pt x="42" y="17"/>
                      <a:pt x="42" y="17"/>
                    </a:cubicBezTo>
                    <a:cubicBezTo>
                      <a:pt x="42" y="16"/>
                      <a:pt x="42" y="15"/>
                      <a:pt x="42" y="14"/>
                    </a:cubicBezTo>
                    <a:cubicBezTo>
                      <a:pt x="38" y="3"/>
                      <a:pt x="38" y="3"/>
                      <a:pt x="38" y="3"/>
                    </a:cubicBezTo>
                    <a:cubicBezTo>
                      <a:pt x="37" y="1"/>
                      <a:pt x="36" y="0"/>
                      <a:pt x="34" y="0"/>
                    </a:cubicBezTo>
                    <a:cubicBezTo>
                      <a:pt x="24" y="0"/>
                      <a:pt x="24" y="0"/>
                      <a:pt x="24" y="0"/>
                    </a:cubicBezTo>
                    <a:cubicBezTo>
                      <a:pt x="22" y="0"/>
                      <a:pt x="20" y="1"/>
                      <a:pt x="19" y="3"/>
                    </a:cubicBezTo>
                    <a:cubicBezTo>
                      <a:pt x="16" y="14"/>
                      <a:pt x="16" y="14"/>
                      <a:pt x="16" y="14"/>
                    </a:cubicBezTo>
                    <a:cubicBezTo>
                      <a:pt x="15" y="15"/>
                      <a:pt x="15" y="16"/>
                      <a:pt x="16" y="17"/>
                    </a:cubicBezTo>
                    <a:cubicBezTo>
                      <a:pt x="19" y="32"/>
                      <a:pt x="19" y="32"/>
                      <a:pt x="19" y="32"/>
                    </a:cubicBezTo>
                    <a:cubicBezTo>
                      <a:pt x="20" y="34"/>
                      <a:pt x="22" y="35"/>
                      <a:pt x="24" y="35"/>
                    </a:cubicBezTo>
                    <a:cubicBezTo>
                      <a:pt x="24" y="35"/>
                      <a:pt x="24" y="35"/>
                      <a:pt x="24" y="35"/>
                    </a:cubicBezTo>
                    <a:cubicBezTo>
                      <a:pt x="24" y="103"/>
                      <a:pt x="24" y="103"/>
                      <a:pt x="24" y="103"/>
                    </a:cubicBezTo>
                    <a:cubicBezTo>
                      <a:pt x="4" y="103"/>
                      <a:pt x="4" y="103"/>
                      <a:pt x="4" y="103"/>
                    </a:cubicBezTo>
                    <a:cubicBezTo>
                      <a:pt x="2" y="103"/>
                      <a:pt x="0" y="105"/>
                      <a:pt x="0" y="108"/>
                    </a:cubicBezTo>
                    <a:cubicBezTo>
                      <a:pt x="0" y="129"/>
                      <a:pt x="0" y="129"/>
                      <a:pt x="0" y="129"/>
                    </a:cubicBezTo>
                    <a:cubicBezTo>
                      <a:pt x="0" y="131"/>
                      <a:pt x="0" y="132"/>
                      <a:pt x="2" y="133"/>
                    </a:cubicBezTo>
                    <a:cubicBezTo>
                      <a:pt x="5" y="135"/>
                      <a:pt x="7" y="138"/>
                      <a:pt x="7" y="141"/>
                    </a:cubicBezTo>
                    <a:cubicBezTo>
                      <a:pt x="7" y="145"/>
                      <a:pt x="5" y="148"/>
                      <a:pt x="2" y="149"/>
                    </a:cubicBezTo>
                    <a:cubicBezTo>
                      <a:pt x="0" y="150"/>
                      <a:pt x="0" y="152"/>
                      <a:pt x="0" y="153"/>
                    </a:cubicBezTo>
                    <a:cubicBezTo>
                      <a:pt x="0" y="210"/>
                      <a:pt x="0" y="210"/>
                      <a:pt x="0" y="210"/>
                    </a:cubicBezTo>
                    <a:cubicBezTo>
                      <a:pt x="0" y="226"/>
                      <a:pt x="13" y="240"/>
                      <a:pt x="29" y="240"/>
                    </a:cubicBezTo>
                    <a:cubicBezTo>
                      <a:pt x="45" y="240"/>
                      <a:pt x="58" y="226"/>
                      <a:pt x="58" y="210"/>
                    </a:cubicBezTo>
                    <a:cubicBezTo>
                      <a:pt x="58" y="153"/>
                      <a:pt x="58" y="153"/>
                      <a:pt x="58" y="153"/>
                    </a:cubicBezTo>
                    <a:cubicBezTo>
                      <a:pt x="58" y="152"/>
                      <a:pt x="57" y="150"/>
                      <a:pt x="56" y="149"/>
                    </a:cubicBezTo>
                    <a:cubicBezTo>
                      <a:pt x="53" y="148"/>
                      <a:pt x="51" y="145"/>
                      <a:pt x="51" y="141"/>
                    </a:cubicBezTo>
                    <a:cubicBezTo>
                      <a:pt x="51" y="138"/>
                      <a:pt x="53" y="135"/>
                      <a:pt x="56" y="133"/>
                    </a:cubicBezTo>
                    <a:close/>
                    <a:moveTo>
                      <a:pt x="27" y="9"/>
                    </a:moveTo>
                    <a:cubicBezTo>
                      <a:pt x="30" y="9"/>
                      <a:pt x="30" y="9"/>
                      <a:pt x="30" y="9"/>
                    </a:cubicBezTo>
                    <a:cubicBezTo>
                      <a:pt x="32" y="16"/>
                      <a:pt x="32" y="16"/>
                      <a:pt x="32" y="16"/>
                    </a:cubicBezTo>
                    <a:cubicBezTo>
                      <a:pt x="30" y="26"/>
                      <a:pt x="30" y="26"/>
                      <a:pt x="30" y="26"/>
                    </a:cubicBezTo>
                    <a:cubicBezTo>
                      <a:pt x="28" y="26"/>
                      <a:pt x="28" y="26"/>
                      <a:pt x="28" y="26"/>
                    </a:cubicBezTo>
                    <a:cubicBezTo>
                      <a:pt x="25" y="16"/>
                      <a:pt x="25" y="16"/>
                      <a:pt x="25" y="16"/>
                    </a:cubicBezTo>
                    <a:lnTo>
                      <a:pt x="27" y="9"/>
                    </a:lnTo>
                    <a:close/>
                    <a:moveTo>
                      <a:pt x="48" y="126"/>
                    </a:moveTo>
                    <a:cubicBezTo>
                      <a:pt x="44" y="130"/>
                      <a:pt x="41" y="135"/>
                      <a:pt x="41" y="141"/>
                    </a:cubicBezTo>
                    <a:cubicBezTo>
                      <a:pt x="41" y="147"/>
                      <a:pt x="44" y="152"/>
                      <a:pt x="48" y="156"/>
                    </a:cubicBezTo>
                    <a:cubicBezTo>
                      <a:pt x="48" y="210"/>
                      <a:pt x="48" y="210"/>
                      <a:pt x="48" y="210"/>
                    </a:cubicBezTo>
                    <a:cubicBezTo>
                      <a:pt x="48" y="221"/>
                      <a:pt x="40" y="230"/>
                      <a:pt x="29" y="230"/>
                    </a:cubicBezTo>
                    <a:cubicBezTo>
                      <a:pt x="18" y="230"/>
                      <a:pt x="9" y="221"/>
                      <a:pt x="9" y="210"/>
                    </a:cubicBezTo>
                    <a:cubicBezTo>
                      <a:pt x="9" y="156"/>
                      <a:pt x="9" y="156"/>
                      <a:pt x="9" y="156"/>
                    </a:cubicBezTo>
                    <a:cubicBezTo>
                      <a:pt x="14" y="152"/>
                      <a:pt x="16" y="147"/>
                      <a:pt x="16" y="141"/>
                    </a:cubicBezTo>
                    <a:cubicBezTo>
                      <a:pt x="16" y="135"/>
                      <a:pt x="14" y="130"/>
                      <a:pt x="9" y="126"/>
                    </a:cubicBezTo>
                    <a:cubicBezTo>
                      <a:pt x="9" y="113"/>
                      <a:pt x="9" y="113"/>
                      <a:pt x="9" y="113"/>
                    </a:cubicBezTo>
                    <a:cubicBezTo>
                      <a:pt x="48" y="113"/>
                      <a:pt x="48" y="113"/>
                      <a:pt x="48" y="113"/>
                    </a:cubicBezTo>
                    <a:lnTo>
                      <a:pt x="48" y="1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3045974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solidFill>
                  <a:schemeClr val="accent1">
                    <a:lumMod val="75000"/>
                  </a:schemeClr>
                </a:solidFill>
              </a:rPr>
              <a:t>List of Providers Assessed</a:t>
            </a:r>
          </a:p>
        </p:txBody>
      </p:sp>
      <p:sp>
        <p:nvSpPr>
          <p:cNvPr id="25" name="Text Placeholder 24"/>
          <p:cNvSpPr>
            <a:spLocks noGrp="1"/>
          </p:cNvSpPr>
          <p:nvPr>
            <p:ph type="body" sz="quarter" idx="13"/>
          </p:nvPr>
        </p:nvSpPr>
        <p:spPr/>
        <p:txBody>
          <a:bodyPr/>
          <a:lstStyle/>
          <a:p>
            <a:r>
              <a:rPr lang="en-US" sz="1400" dirty="0"/>
              <a:t>The following is a long list of proposed providers and rationale for inclusion.</a:t>
            </a:r>
          </a:p>
        </p:txBody>
      </p:sp>
      <p:graphicFrame>
        <p:nvGraphicFramePr>
          <p:cNvPr id="18" name="Table 6"/>
          <p:cNvGraphicFramePr>
            <a:graphicFrameLocks noGrp="1"/>
          </p:cNvGraphicFramePr>
          <p:nvPr>
            <p:extLst>
              <p:ext uri="{D42A27DB-BD31-4B8C-83A1-F6EECF244321}">
                <p14:modId xmlns:p14="http://schemas.microsoft.com/office/powerpoint/2010/main" val="485408948"/>
              </p:ext>
            </p:extLst>
          </p:nvPr>
        </p:nvGraphicFramePr>
        <p:xfrm>
          <a:off x="1900237" y="1083108"/>
          <a:ext cx="8391529" cy="5404334"/>
        </p:xfrm>
        <a:graphic>
          <a:graphicData uri="http://schemas.openxmlformats.org/drawingml/2006/table">
            <a:tbl>
              <a:tblPr firstRow="1" bandRow="1">
                <a:tableStyleId>{073A0DAA-6AF3-43AB-8588-CEC1D06C72B9}</a:tableStyleId>
              </a:tblPr>
              <a:tblGrid>
                <a:gridCol w="1946873">
                  <a:extLst>
                    <a:ext uri="{9D8B030D-6E8A-4147-A177-3AD203B41FA5}">
                      <a16:colId xmlns:a16="http://schemas.microsoft.com/office/drawing/2014/main" val="20000"/>
                    </a:ext>
                  </a:extLst>
                </a:gridCol>
                <a:gridCol w="1552607">
                  <a:extLst>
                    <a:ext uri="{9D8B030D-6E8A-4147-A177-3AD203B41FA5}">
                      <a16:colId xmlns:a16="http://schemas.microsoft.com/office/drawing/2014/main" val="20001"/>
                    </a:ext>
                  </a:extLst>
                </a:gridCol>
                <a:gridCol w="4892049">
                  <a:extLst>
                    <a:ext uri="{9D8B030D-6E8A-4147-A177-3AD203B41FA5}">
                      <a16:colId xmlns:a16="http://schemas.microsoft.com/office/drawing/2014/main" val="20002"/>
                    </a:ext>
                  </a:extLst>
                </a:gridCol>
              </a:tblGrid>
              <a:tr h="458930">
                <a:tc gridSpan="2">
                  <a:txBody>
                    <a:bodyPr/>
                    <a:lstStyle/>
                    <a:p>
                      <a:pPr algn="ctr"/>
                      <a:r>
                        <a:rPr lang="en-AU" sz="1200" dirty="0">
                          <a:solidFill>
                            <a:schemeClr val="tx1"/>
                          </a:solidFill>
                          <a:latin typeface="Product Sans" panose="020B0403030502040203" pitchFamily="34" charset="0"/>
                          <a:ea typeface="Open Sans" panose="020B0606030504020204" pitchFamily="34" charset="0"/>
                          <a:cs typeface="Open Sans" panose="020B0606030504020204" pitchFamily="34" charset="0"/>
                        </a:rPr>
                        <a:t>Provider (by Order of Assessment)</a:t>
                      </a:r>
                    </a:p>
                  </a:txBody>
                  <a:tcPr marL="45720" marR="45720" anchor="ctr">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1200" b="1" kern="1200" dirty="0">
                          <a:solidFill>
                            <a:schemeClr val="tx1"/>
                          </a:solidFill>
                          <a:latin typeface="Product Sans" panose="020B0403030502040203" pitchFamily="34" charset="0"/>
                          <a:ea typeface="Open Sans" panose="020B0606030504020204" pitchFamily="34" charset="0"/>
                          <a:cs typeface="Open Sans" panose="020B0606030504020204" pitchFamily="34" charset="0"/>
                        </a:rPr>
                        <a:t>Rationale for Inclusion</a:t>
                      </a:r>
                    </a:p>
                  </a:txBody>
                  <a:tcPr marL="45720" marR="45720" anchor="ct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620514">
                <a:tc>
                  <a:txBody>
                    <a:bodyPr/>
                    <a:lstStyle/>
                    <a:p>
                      <a:pPr algn="ctr"/>
                      <a:r>
                        <a:rPr lang="en-AU" sz="1200" b="1" dirty="0">
                          <a:solidFill>
                            <a:schemeClr val="tx2"/>
                          </a:solidFill>
                          <a:latin typeface="Product Sans" panose="020B0403030502040203" pitchFamily="34" charset="0"/>
                          <a:ea typeface="Open Sans" panose="020B0606030504020204" pitchFamily="34" charset="0"/>
                          <a:cs typeface="Open Sans" panose="020B0606030504020204" pitchFamily="34" charset="0"/>
                        </a:rPr>
                        <a:t>Oracle (NETSUITE)</a:t>
                      </a: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AU" sz="1000" kern="1200" baseline="0" dirty="0">
                        <a:solidFill>
                          <a:schemeClr val="dk1"/>
                        </a:solidFill>
                        <a:latin typeface="Product Sans" panose="020B0403030502040203"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900" kern="1200" baseline="0" dirty="0" err="1">
                          <a:solidFill>
                            <a:schemeClr val="dk1"/>
                          </a:solidFill>
                          <a:latin typeface="Product Sans" panose="020B0403030502040203" pitchFamily="34" charset="0"/>
                          <a:ea typeface="Open Sans" panose="020B0606030504020204" pitchFamily="34" charset="0"/>
                          <a:cs typeface="Open Sans" panose="020B0606030504020204" pitchFamily="34" charset="0"/>
                        </a:rPr>
                        <a:t>Xx</a:t>
                      </a:r>
                      <a:r>
                        <a:rPr lang="en-AU" sz="900" kern="1200" baseline="0" dirty="0">
                          <a:solidFill>
                            <a:schemeClr val="dk1"/>
                          </a:solidFill>
                          <a:latin typeface="Product Sans" panose="020B0403030502040203" pitchFamily="34" charset="0"/>
                          <a:ea typeface="Open Sans" panose="020B0606030504020204" pitchFamily="34" charset="0"/>
                          <a:cs typeface="Open Sans" panose="020B0606030504020204" pitchFamily="34" charset="0"/>
                        </a:rPr>
                        <a:t> </a:t>
                      </a:r>
                      <a:r>
                        <a:rPr lang="en-US" sz="900" b="1" i="0" kern="1200" dirty="0">
                          <a:solidFill>
                            <a:schemeClr val="dk1"/>
                          </a:solidFill>
                          <a:effectLst/>
                          <a:latin typeface="Product Sans" panose="020B0403030502040203" pitchFamily="34" charset="0"/>
                          <a:ea typeface="+mn-ea"/>
                          <a:cs typeface="+mn-cs"/>
                        </a:rPr>
                        <a:t>NetSuite Inc.</a:t>
                      </a:r>
                      <a:r>
                        <a:rPr lang="en-US" sz="900" b="0" i="0" kern="1200" dirty="0">
                          <a:solidFill>
                            <a:schemeClr val="dk1"/>
                          </a:solidFill>
                          <a:effectLst/>
                          <a:latin typeface="Product Sans" panose="020B0403030502040203" pitchFamily="34" charset="0"/>
                          <a:ea typeface="+mn-ea"/>
                          <a:cs typeface="+mn-cs"/>
                        </a:rPr>
                        <a:t> is an American </a:t>
                      </a:r>
                      <a:r>
                        <a:rPr lang="en-US" sz="900" b="0" i="0" u="none" strike="noStrike" kern="1200" dirty="0">
                          <a:solidFill>
                            <a:schemeClr val="dk1"/>
                          </a:solidFill>
                          <a:effectLst/>
                          <a:latin typeface="Product Sans" panose="020B0403030502040203" pitchFamily="34" charset="0"/>
                          <a:ea typeface="+mn-ea"/>
                          <a:cs typeface="+mn-cs"/>
                        </a:rPr>
                        <a:t>cloud computing</a:t>
                      </a:r>
                      <a:r>
                        <a:rPr lang="en-US" sz="900" b="0" i="0" kern="1200" dirty="0">
                          <a:solidFill>
                            <a:schemeClr val="dk1"/>
                          </a:solidFill>
                          <a:effectLst/>
                          <a:latin typeface="Product Sans" panose="020B0403030502040203" pitchFamily="34" charset="0"/>
                          <a:ea typeface="+mn-ea"/>
                          <a:cs typeface="+mn-cs"/>
                        </a:rPr>
                        <a:t> company founded in 1998 with headquarters in </a:t>
                      </a:r>
                      <a:r>
                        <a:rPr lang="en-US" sz="900" b="0" i="0" u="none" strike="noStrike" kern="1200" dirty="0">
                          <a:solidFill>
                            <a:schemeClr val="dk1"/>
                          </a:solidFill>
                          <a:effectLst/>
                          <a:latin typeface="Product Sans" panose="020B0403030502040203" pitchFamily="34" charset="0"/>
                          <a:ea typeface="+mn-ea"/>
                          <a:cs typeface="+mn-cs"/>
                        </a:rPr>
                        <a:t>Austin</a:t>
                      </a:r>
                      <a:r>
                        <a:rPr lang="en-US" sz="900" b="0" i="0" kern="1200" dirty="0">
                          <a:solidFill>
                            <a:schemeClr val="dk1"/>
                          </a:solidFill>
                          <a:effectLst/>
                          <a:latin typeface="Product Sans" panose="020B0403030502040203" pitchFamily="34" charset="0"/>
                          <a:ea typeface="+mn-ea"/>
                          <a:cs typeface="+mn-cs"/>
                        </a:rPr>
                        <a:t>, </a:t>
                      </a:r>
                      <a:r>
                        <a:rPr lang="en-US" sz="900" b="0" i="0" u="none" strike="noStrike" kern="1200" dirty="0">
                          <a:solidFill>
                            <a:schemeClr val="dk1"/>
                          </a:solidFill>
                          <a:effectLst/>
                          <a:latin typeface="Product Sans" panose="020B0403030502040203" pitchFamily="34" charset="0"/>
                          <a:ea typeface="+mn-ea"/>
                          <a:cs typeface="+mn-cs"/>
                        </a:rPr>
                        <a:t>Texas</a:t>
                      </a:r>
                      <a:r>
                        <a:rPr lang="en-US" sz="900" b="0" i="0" kern="1200" dirty="0">
                          <a:solidFill>
                            <a:schemeClr val="dk1"/>
                          </a:solidFill>
                          <a:effectLst/>
                          <a:latin typeface="Product Sans" panose="020B0403030502040203" pitchFamily="34" charset="0"/>
                          <a:ea typeface="+mn-ea"/>
                          <a:cs typeface="+mn-cs"/>
                        </a:rPr>
                        <a:t>,</a:t>
                      </a:r>
                      <a:r>
                        <a:rPr lang="en-US" sz="900" b="0" i="0" u="none" strike="noStrike" kern="1200" baseline="30000" dirty="0">
                          <a:solidFill>
                            <a:schemeClr val="dk1"/>
                          </a:solidFill>
                          <a:effectLst/>
                          <a:latin typeface="Product Sans" panose="020B0403030502040203" pitchFamily="34" charset="0"/>
                          <a:ea typeface="+mn-ea"/>
                          <a:cs typeface="+mn-cs"/>
                        </a:rPr>
                        <a:t> </a:t>
                      </a:r>
                      <a:r>
                        <a:rPr lang="en-US" sz="900" b="0" i="0" kern="1200" dirty="0">
                          <a:solidFill>
                            <a:schemeClr val="dk1"/>
                          </a:solidFill>
                          <a:effectLst/>
                          <a:latin typeface="Product Sans" panose="020B0403030502040203" pitchFamily="34" charset="0"/>
                          <a:ea typeface="+mn-ea"/>
                          <a:cs typeface="+mn-cs"/>
                        </a:rPr>
                        <a:t>that provides software and services to manage business finances, operations, and customer relations. Its software and services are tailored for small and medium-sized enterprises with solutions for </a:t>
                      </a:r>
                      <a:r>
                        <a:rPr lang="en-US" sz="900" b="0" i="0" u="none" strike="noStrike" kern="1200" dirty="0">
                          <a:solidFill>
                            <a:schemeClr val="dk1"/>
                          </a:solidFill>
                          <a:effectLst/>
                          <a:latin typeface="Product Sans" panose="020B0403030502040203" pitchFamily="34" charset="0"/>
                          <a:ea typeface="+mn-ea"/>
                          <a:cs typeface="+mn-cs"/>
                        </a:rPr>
                        <a:t>ERP</a:t>
                      </a:r>
                      <a:r>
                        <a:rPr lang="en-US" sz="900" b="0" i="0" kern="1200" dirty="0">
                          <a:solidFill>
                            <a:schemeClr val="dk1"/>
                          </a:solidFill>
                          <a:effectLst/>
                          <a:latin typeface="Product Sans" panose="020B0403030502040203" pitchFamily="34" charset="0"/>
                          <a:ea typeface="+mn-ea"/>
                          <a:cs typeface="+mn-cs"/>
                        </a:rPr>
                        <a:t>, </a:t>
                      </a:r>
                      <a:r>
                        <a:rPr lang="en-US" sz="900" b="0" i="0" u="none" strike="noStrike" kern="1200" dirty="0">
                          <a:solidFill>
                            <a:schemeClr val="dk1"/>
                          </a:solidFill>
                          <a:effectLst/>
                          <a:latin typeface="Product Sans" panose="020B0403030502040203" pitchFamily="34" charset="0"/>
                          <a:ea typeface="+mn-ea"/>
                          <a:cs typeface="+mn-cs"/>
                        </a:rPr>
                        <a:t>CRM</a:t>
                      </a:r>
                      <a:r>
                        <a:rPr lang="en-US" sz="900" b="0" i="0" kern="1200" dirty="0">
                          <a:solidFill>
                            <a:schemeClr val="dk1"/>
                          </a:solidFill>
                          <a:effectLst/>
                          <a:latin typeface="Product Sans" panose="020B0403030502040203" pitchFamily="34" charset="0"/>
                          <a:ea typeface="+mn-ea"/>
                          <a:cs typeface="+mn-cs"/>
                        </a:rPr>
                        <a:t>, </a:t>
                      </a:r>
                      <a:r>
                        <a:rPr lang="en-US" sz="900" b="0" i="0" u="none" strike="noStrike" kern="1200" dirty="0">
                          <a:solidFill>
                            <a:schemeClr val="dk1"/>
                          </a:solidFill>
                          <a:effectLst/>
                          <a:latin typeface="Product Sans" panose="020B0403030502040203" pitchFamily="34" charset="0"/>
                          <a:ea typeface="+mn-ea"/>
                          <a:cs typeface="+mn-cs"/>
                        </a:rPr>
                        <a:t>PSA</a:t>
                      </a:r>
                      <a:r>
                        <a:rPr lang="en-US" sz="900" b="0" i="0" kern="1200" dirty="0">
                          <a:solidFill>
                            <a:schemeClr val="dk1"/>
                          </a:solidFill>
                          <a:effectLst/>
                          <a:latin typeface="Product Sans" panose="020B0403030502040203" pitchFamily="34" charset="0"/>
                          <a:ea typeface="+mn-ea"/>
                          <a:cs typeface="+mn-cs"/>
                        </a:rPr>
                        <a:t>, inventory/warehouse management and </a:t>
                      </a:r>
                      <a:r>
                        <a:rPr lang="en-US" sz="900" b="0" i="0" u="none" strike="noStrike" kern="1200" dirty="0">
                          <a:solidFill>
                            <a:schemeClr val="dk1"/>
                          </a:solidFill>
                          <a:effectLst/>
                          <a:latin typeface="Product Sans" panose="020B0403030502040203" pitchFamily="34" charset="0"/>
                          <a:ea typeface="+mn-ea"/>
                          <a:cs typeface="+mn-cs"/>
                        </a:rPr>
                        <a:t>e-commerce</a:t>
                      </a:r>
                      <a:r>
                        <a:rPr lang="en-US" sz="900" b="0" i="0" kern="1200" dirty="0">
                          <a:solidFill>
                            <a:schemeClr val="dk1"/>
                          </a:solidFill>
                          <a:effectLst/>
                          <a:latin typeface="Product Sans" panose="020B0403030502040203" pitchFamily="34" charset="0"/>
                          <a:ea typeface="+mn-ea"/>
                          <a:cs typeface="+mn-cs"/>
                        </a:rPr>
                        <a:t>.</a:t>
                      </a:r>
                      <a:endParaRPr lang="en-AU" sz="900" kern="1200" baseline="0" dirty="0">
                        <a:solidFill>
                          <a:schemeClr val="dk1"/>
                        </a:solidFill>
                        <a:latin typeface="Product Sans" panose="020B0403030502040203" pitchFamily="34" charset="0"/>
                        <a:ea typeface="Open Sans" panose="020B0606030504020204" pitchFamily="34" charset="0"/>
                        <a:cs typeface="Open Sans" panose="020B0606030504020204" pitchFamily="34" charset="0"/>
                      </a:endParaRPr>
                    </a:p>
                  </a:txBody>
                  <a:tcPr marL="0" marR="0" marT="0" marB="0">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57544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200" b="1" i="0" kern="1200" dirty="0">
                          <a:solidFill>
                            <a:schemeClr val="tx2"/>
                          </a:solidFill>
                          <a:latin typeface="Product Sans" panose="020B0403030502040203" pitchFamily="34" charset="0"/>
                          <a:ea typeface="Open Sans" panose="020B0606030504020204" pitchFamily="34" charset="0"/>
                          <a:cs typeface="Open Sans" panose="020B0606030504020204" pitchFamily="34" charset="0"/>
                        </a:rPr>
                        <a:t>SAGE Live </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AU" sz="900" dirty="0">
                        <a:latin typeface="Product Sans" panose="020B0403030502040203"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900" dirty="0" err="1">
                          <a:latin typeface="Product Sans" panose="020B0403030502040203" pitchFamily="34" charset="0"/>
                          <a:ea typeface="Open Sans" panose="020B0606030504020204" pitchFamily="34" charset="0"/>
                          <a:cs typeface="Open Sans" panose="020B0606030504020204" pitchFamily="34" charset="0"/>
                        </a:rPr>
                        <a:t>Xx</a:t>
                      </a:r>
                      <a:r>
                        <a:rPr lang="en-AU" sz="900" dirty="0">
                          <a:latin typeface="Product Sans" panose="020B0403030502040203" pitchFamily="34" charset="0"/>
                          <a:ea typeface="Open Sans" panose="020B0606030504020204" pitchFamily="34" charset="0"/>
                          <a:cs typeface="Open Sans" panose="020B0606030504020204" pitchFamily="34" charset="0"/>
                        </a:rPr>
                        <a:t> </a:t>
                      </a:r>
                      <a:r>
                        <a:rPr lang="en-US" sz="900" b="1" i="0" kern="1200" dirty="0">
                          <a:solidFill>
                            <a:schemeClr val="dk1"/>
                          </a:solidFill>
                          <a:effectLst/>
                          <a:latin typeface="Product Sans" panose="020B0403030502040203" pitchFamily="34" charset="0"/>
                          <a:ea typeface="+mn-ea"/>
                          <a:cs typeface="+mn-cs"/>
                        </a:rPr>
                        <a:t>Sage Intacct, Inc</a:t>
                      </a:r>
                      <a:r>
                        <a:rPr lang="en-US" sz="900" b="0" i="0" kern="1200" dirty="0">
                          <a:solidFill>
                            <a:schemeClr val="dk1"/>
                          </a:solidFill>
                          <a:effectLst/>
                          <a:latin typeface="Product Sans" panose="020B0403030502040203" pitchFamily="34" charset="0"/>
                          <a:ea typeface="+mn-ea"/>
                          <a:cs typeface="+mn-cs"/>
                        </a:rPr>
                        <a:t> is an American provider of cloud-based </a:t>
                      </a:r>
                      <a:r>
                        <a:rPr lang="en-US" sz="900" b="0" i="0" u="none" strike="noStrike" kern="1200" dirty="0">
                          <a:solidFill>
                            <a:schemeClr val="dk1"/>
                          </a:solidFill>
                          <a:effectLst/>
                          <a:latin typeface="Product Sans" panose="020B0403030502040203" pitchFamily="34" charset="0"/>
                          <a:ea typeface="+mn-ea"/>
                          <a:cs typeface="+mn-cs"/>
                        </a:rPr>
                        <a:t>Financial management</a:t>
                      </a:r>
                      <a:r>
                        <a:rPr lang="en-US" sz="900" b="0" i="0" kern="1200" dirty="0">
                          <a:solidFill>
                            <a:schemeClr val="dk1"/>
                          </a:solidFill>
                          <a:effectLst/>
                          <a:latin typeface="Product Sans" panose="020B0403030502040203" pitchFamily="34" charset="0"/>
                          <a:ea typeface="+mn-ea"/>
                          <a:cs typeface="+mn-cs"/>
                        </a:rPr>
                        <a:t> and services available in five regions around the globe -- including the United States, Canada, the UK, Australia, and South Africa. Its products offer cloud-based accounting applications that enable business payments, manage and pay bills, and facilitate payroll functions.</a:t>
                      </a:r>
                      <a:r>
                        <a:rPr lang="en-AU" sz="900" dirty="0">
                          <a:latin typeface="Product Sans" panose="020B0403030502040203" pitchFamily="34" charset="0"/>
                          <a:ea typeface="Open Sans" panose="020B0606030504020204" pitchFamily="34" charset="0"/>
                          <a:cs typeface="Open Sans" panose="020B0606030504020204" pitchFamily="34" charset="0"/>
                        </a:rPr>
                        <a:t> </a:t>
                      </a:r>
                      <a:r>
                        <a:rPr lang="en-US" sz="900" b="0" i="0" kern="1200" dirty="0">
                          <a:solidFill>
                            <a:schemeClr val="dk1"/>
                          </a:solidFill>
                          <a:effectLst/>
                          <a:latin typeface="Product Sans" panose="020B0403030502040203" pitchFamily="34" charset="0"/>
                          <a:ea typeface="+mn-ea"/>
                          <a:cs typeface="+mn-cs"/>
                        </a:rPr>
                        <a:t>Sage Business Cloud Accounting offers basic income- and expense-tracking, as well as advanced inventory-tracking and analysis. </a:t>
                      </a:r>
                      <a:endParaRPr lang="en-AU" sz="900" b="0" dirty="0">
                        <a:latin typeface="Product Sans" panose="020B0403030502040203" pitchFamily="34" charset="0"/>
                        <a:ea typeface="Open Sans" panose="020B0606030504020204" pitchFamily="34" charset="0"/>
                        <a:cs typeface="Open Sans" panose="020B0606030504020204" pitchFamily="34" charset="0"/>
                      </a:endParaRPr>
                    </a:p>
                  </a:txBody>
                  <a:tcPr marL="0" marR="0" marT="0" marB="0">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536543">
                <a:tc>
                  <a:txBody>
                    <a:bodyPr/>
                    <a:lstStyle/>
                    <a:p>
                      <a:pPr algn="ctr"/>
                      <a:r>
                        <a:rPr lang="en-AU" sz="1200" b="1" dirty="0">
                          <a:solidFill>
                            <a:schemeClr val="tx2"/>
                          </a:solidFill>
                          <a:latin typeface="Product Sans" panose="020B0403030502040203" pitchFamily="34" charset="0"/>
                          <a:ea typeface="Open Sans" panose="020B0606030504020204" pitchFamily="34" charset="0"/>
                          <a:cs typeface="Open Sans" panose="020B0606030504020204" pitchFamily="34" charset="0"/>
                        </a:rPr>
                        <a:t>Microsoft Dynamics 365</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AU" sz="900" dirty="0">
                        <a:latin typeface="Product Sans" panose="020B0403030502040203"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b="1" i="0" kern="1200" dirty="0">
                          <a:solidFill>
                            <a:schemeClr val="dk1"/>
                          </a:solidFill>
                          <a:effectLst/>
                          <a:latin typeface="Product Sans" panose="020B0403030502040203" pitchFamily="34" charset="0"/>
                          <a:ea typeface="+mn-ea"/>
                          <a:cs typeface="+mn-cs"/>
                        </a:rPr>
                        <a:t>Microsoft Dynamics 365 Financials</a:t>
                      </a:r>
                      <a:r>
                        <a:rPr lang="en-US" sz="900" b="0" i="0" kern="1200" dirty="0">
                          <a:solidFill>
                            <a:schemeClr val="dk1"/>
                          </a:solidFill>
                          <a:effectLst/>
                          <a:latin typeface="Product Sans" panose="020B0403030502040203" pitchFamily="34" charset="0"/>
                          <a:ea typeface="+mn-ea"/>
                          <a:cs typeface="+mn-cs"/>
                        </a:rPr>
                        <a:t> is a modern business solution which offers organizations a comprehensive view of their financial data, enabling the management to effectively run its financial operations. Microsoft dynamics financial management provides flexible processes which enables organizations to easily adapt to the specific needs of manufacturing businesses. </a:t>
                      </a:r>
                    </a:p>
                  </a:txBody>
                  <a:tcPr marL="0" marR="0" marT="0" marB="0">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57767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200" b="1" kern="1200" dirty="0">
                          <a:solidFill>
                            <a:schemeClr val="tx2"/>
                          </a:solidFill>
                          <a:latin typeface="Product Sans" panose="020B0403030502040203" pitchFamily="34" charset="0"/>
                          <a:ea typeface="Open Sans" panose="020B0606030504020204" pitchFamily="34" charset="0"/>
                          <a:cs typeface="Open Sans" panose="020B0606030504020204" pitchFamily="34" charset="0"/>
                        </a:rPr>
                        <a:t>FinancialForce</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171450" indent="-171450">
                        <a:buFont typeface="Arial" panose="020B0604020202020204" pitchFamily="34" charset="0"/>
                        <a:buChar char="•"/>
                      </a:pPr>
                      <a:endParaRPr lang="en-AU" sz="900" dirty="0">
                        <a:latin typeface="Product Sans" panose="020B0403030502040203"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900" dirty="0" err="1">
                          <a:latin typeface="Product Sans" panose="020B0403030502040203" pitchFamily="34" charset="0"/>
                        </a:rPr>
                        <a:t>Xx</a:t>
                      </a:r>
                      <a:r>
                        <a:rPr lang="en-AU" sz="900" dirty="0">
                          <a:latin typeface="Product Sans" panose="020B0403030502040203" pitchFamily="34" charset="0"/>
                        </a:rPr>
                        <a:t> </a:t>
                      </a:r>
                      <a:r>
                        <a:rPr lang="en-IN" altLang="en-AU" sz="900" dirty="0">
                          <a:latin typeface="Product Sans" panose="020B0403030502040203" pitchFamily="34" charset="0"/>
                          <a:ea typeface="Open Sans" panose="020B0606030504020204" pitchFamily="34" charset="0"/>
                          <a:cs typeface="Open Sans" panose="020B0606030504020204" pitchFamily="34" charset="0"/>
                          <a:sym typeface="+mn-ea"/>
                        </a:rPr>
                        <a:t>A</a:t>
                      </a:r>
                      <a:r>
                        <a:rPr lang="en-AU" sz="900" dirty="0">
                          <a:latin typeface="Product Sans" panose="020B0403030502040203" pitchFamily="34" charset="0"/>
                          <a:ea typeface="Open Sans" panose="020B0606030504020204" pitchFamily="34" charset="0"/>
                          <a:cs typeface="Open Sans" panose="020B0606030504020204" pitchFamily="34" charset="0"/>
                          <a:sym typeface="+mn-ea"/>
                        </a:rPr>
                        <a:t> cloud computing platform from salesforce.com. FinancialForce supplies Accounting, Billing, Professional Services Automation (PSA), Revenue recognition, Human Capital Management (HCM), and Supply Chain Management (SCM) applications.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AU" sz="900" dirty="0">
                        <a:latin typeface="Product Sans" panose="020B0403030502040203" pitchFamily="34" charset="0"/>
                      </a:endParaRPr>
                    </a:p>
                  </a:txBody>
                  <a:tcPr marL="0" marR="0" marT="0" marB="0">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565678">
                <a:tc>
                  <a:txBody>
                    <a:bodyPr/>
                    <a:lstStyle/>
                    <a:p>
                      <a:pPr algn="ctr"/>
                      <a:r>
                        <a:rPr lang="en-AU" sz="1200" b="1" kern="1200" dirty="0">
                          <a:solidFill>
                            <a:schemeClr val="tx2"/>
                          </a:solidFill>
                          <a:latin typeface="Product Sans" panose="020B0403030502040203" pitchFamily="34" charset="0"/>
                          <a:ea typeface="Open Sans" panose="020B0606030504020204" pitchFamily="34" charset="0"/>
                          <a:cs typeface="Open Sans" panose="020B0606030504020204" pitchFamily="34" charset="0"/>
                        </a:rPr>
                        <a:t>MYOB Advanced</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AU" sz="900" dirty="0">
                        <a:latin typeface="Product Sans" panose="020B0403030502040203"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900" dirty="0" err="1">
                          <a:latin typeface="Product Sans" panose="020B0403030502040203" pitchFamily="34" charset="0"/>
                          <a:ea typeface="Open Sans" panose="020B0606030504020204" pitchFamily="34" charset="0"/>
                          <a:cs typeface="Open Sans" panose="020B0606030504020204" pitchFamily="34" charset="0"/>
                        </a:rPr>
                        <a:t>Xx</a:t>
                      </a:r>
                      <a:r>
                        <a:rPr lang="en-AU" sz="900" dirty="0">
                          <a:latin typeface="Product Sans" panose="020B0403030502040203" pitchFamily="34" charset="0"/>
                          <a:ea typeface="Open Sans" panose="020B0606030504020204" pitchFamily="34" charset="0"/>
                          <a:cs typeface="Open Sans" panose="020B0606030504020204" pitchFamily="34" charset="0"/>
                        </a:rPr>
                        <a:t> </a:t>
                      </a:r>
                      <a:r>
                        <a:rPr lang="en-US" sz="900" b="0" i="0" kern="1200" dirty="0">
                          <a:solidFill>
                            <a:schemeClr val="dk1"/>
                          </a:solidFill>
                          <a:effectLst/>
                          <a:latin typeface="Product Sans" panose="020B0403030502040203" pitchFamily="34" charset="0"/>
                          <a:ea typeface="+mn-ea"/>
                          <a:cs typeface="+mn-cs"/>
                        </a:rPr>
                        <a:t>MYOB is </a:t>
                      </a:r>
                      <a:r>
                        <a:rPr lang="en-US" sz="900" b="1" i="0" kern="1200" dirty="0">
                          <a:solidFill>
                            <a:schemeClr val="dk1"/>
                          </a:solidFill>
                          <a:effectLst/>
                          <a:latin typeface="Product Sans" panose="020B0403030502040203" pitchFamily="34" charset="0"/>
                          <a:ea typeface="+mn-ea"/>
                          <a:cs typeface="+mn-cs"/>
                        </a:rPr>
                        <a:t>an Australian bookkeeping, tax, and accounting software company</a:t>
                      </a:r>
                      <a:r>
                        <a:rPr lang="en-US" sz="900" b="0" i="0" kern="1200" dirty="0">
                          <a:solidFill>
                            <a:schemeClr val="dk1"/>
                          </a:solidFill>
                          <a:effectLst/>
                          <a:latin typeface="Product Sans" panose="020B0403030502040203" pitchFamily="34" charset="0"/>
                          <a:ea typeface="+mn-ea"/>
                          <a:cs typeface="+mn-cs"/>
                        </a:rPr>
                        <a:t>. MYOB offers a range of products including Essentials Payroll, MYOB Essentials, and MYOB AccountRight ideal for a variety of businesses, large and small.</a:t>
                      </a:r>
                      <a:endParaRPr lang="en-AU" sz="900" dirty="0">
                        <a:latin typeface="Product Sans" panose="020B0403030502040203" pitchFamily="34" charset="0"/>
                        <a:ea typeface="Open Sans" panose="020B0606030504020204" pitchFamily="34" charset="0"/>
                        <a:cs typeface="Open Sans" panose="020B0606030504020204" pitchFamily="34" charset="0"/>
                      </a:endParaRPr>
                    </a:p>
                  </a:txBody>
                  <a:tcPr marL="0" marR="0" marT="0" marB="0">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536543">
                <a:tc>
                  <a:txBody>
                    <a:bodyPr/>
                    <a:lstStyle/>
                    <a:p>
                      <a:pPr algn="ctr"/>
                      <a:r>
                        <a:rPr lang="en-AU" sz="1200" b="1" kern="1200" dirty="0">
                          <a:solidFill>
                            <a:schemeClr val="tx2"/>
                          </a:solidFill>
                          <a:latin typeface="Product Sans" panose="020B0403030502040203" pitchFamily="34" charset="0"/>
                          <a:ea typeface="Open Sans" panose="020B0606030504020204" pitchFamily="34" charset="0"/>
                          <a:cs typeface="Open Sans" panose="020B0606030504020204" pitchFamily="34" charset="0"/>
                        </a:rPr>
                        <a:t>Oracle ERP Cloud </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AU" sz="900" dirty="0">
                        <a:latin typeface="Product Sans" panose="020B0403030502040203"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900" dirty="0" err="1">
                          <a:latin typeface="Product Sans" panose="020B0403030502040203" pitchFamily="34" charset="0"/>
                          <a:ea typeface="Open Sans" panose="020B0606030504020204" pitchFamily="34" charset="0"/>
                          <a:cs typeface="Open Sans" panose="020B0606030504020204" pitchFamily="34" charset="0"/>
                        </a:rPr>
                        <a:t>Xx</a:t>
                      </a:r>
                      <a:r>
                        <a:rPr lang="en-AU" sz="900" dirty="0">
                          <a:latin typeface="Product Sans" panose="020B0403030502040203" pitchFamily="34" charset="0"/>
                          <a:ea typeface="Open Sans" panose="020B0606030504020204" pitchFamily="34" charset="0"/>
                          <a:cs typeface="Open Sans" panose="020B0606030504020204" pitchFamily="34" charset="0"/>
                        </a:rPr>
                        <a:t> </a:t>
                      </a:r>
                      <a:r>
                        <a:rPr lang="en-US" sz="900" b="0" i="0" kern="1200" dirty="0">
                          <a:solidFill>
                            <a:schemeClr val="dk1"/>
                          </a:solidFill>
                          <a:effectLst/>
                          <a:latin typeface="Product Sans" panose="020B0403030502040203" pitchFamily="34" charset="0"/>
                          <a:ea typeface="+mn-ea"/>
                          <a:cs typeface="+mn-cs"/>
                        </a:rPr>
                        <a:t>Oracle ERP Cloud is an end-to-end </a:t>
                      </a:r>
                      <a:r>
                        <a:rPr lang="en-US" sz="900" b="0" i="0" u="none" strike="noStrike" kern="1200" dirty="0">
                          <a:solidFill>
                            <a:schemeClr val="dk1"/>
                          </a:solidFill>
                          <a:effectLst/>
                          <a:latin typeface="Product Sans" panose="020B0403030502040203" pitchFamily="34" charset="0"/>
                          <a:ea typeface="+mn-ea"/>
                          <a:cs typeface="+mn-cs"/>
                        </a:rPr>
                        <a:t>Software as a service</a:t>
                      </a:r>
                      <a:r>
                        <a:rPr lang="en-US" sz="900" b="0" i="0" kern="1200" dirty="0">
                          <a:solidFill>
                            <a:schemeClr val="dk1"/>
                          </a:solidFill>
                          <a:effectLst/>
                          <a:latin typeface="Product Sans" panose="020B0403030502040203" pitchFamily="34" charset="0"/>
                          <a:ea typeface="+mn-ea"/>
                          <a:cs typeface="+mn-cs"/>
                        </a:rPr>
                        <a:t> suite that manages enterprise operations. The suite runs on an Oracle technology stack in Oracle’s cloud centers. Oracle ERP Cloud is accessible through both public and private cloud implementation and supports hybrid deployment. Oracle supplies updates to Oracle ERP Cloud at least twice annually.</a:t>
                      </a:r>
                      <a:endParaRPr lang="en-AU" sz="900" dirty="0">
                        <a:latin typeface="Product Sans" panose="020B0403030502040203" pitchFamily="34" charset="0"/>
                        <a:ea typeface="Open Sans" panose="020B0606030504020204" pitchFamily="34" charset="0"/>
                        <a:cs typeface="Open Sans" panose="020B0606030504020204" pitchFamily="34" charset="0"/>
                      </a:endParaRPr>
                    </a:p>
                  </a:txBody>
                  <a:tcPr marL="0" marR="0" marT="0" marB="0">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536543">
                <a:tc>
                  <a:txBody>
                    <a:bodyPr/>
                    <a:lstStyle/>
                    <a:p>
                      <a:pPr algn="ctr"/>
                      <a:r>
                        <a:rPr lang="en-AU" sz="1200" b="1" kern="1200" dirty="0">
                          <a:solidFill>
                            <a:schemeClr val="tx2"/>
                          </a:solidFill>
                          <a:latin typeface="Product Sans" panose="020B0403030502040203" pitchFamily="34" charset="0"/>
                          <a:ea typeface="Open Sans" panose="020B0606030504020204" pitchFamily="34" charset="0"/>
                          <a:cs typeface="Open Sans" panose="020B0606030504020204" pitchFamily="34" charset="0"/>
                        </a:rPr>
                        <a:t>Workday Financials</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AU" sz="900" dirty="0">
                        <a:latin typeface="Product Sans" panose="020B0403030502040203"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900" dirty="0" err="1">
                          <a:latin typeface="Product Sans" panose="020B0403030502040203" pitchFamily="34" charset="0"/>
                          <a:ea typeface="Open Sans" panose="020B0606030504020204" pitchFamily="34" charset="0"/>
                          <a:cs typeface="Open Sans" panose="020B0606030504020204" pitchFamily="34" charset="0"/>
                        </a:rPr>
                        <a:t>Xx</a:t>
                      </a:r>
                      <a:r>
                        <a:rPr lang="en-AU" sz="900" dirty="0">
                          <a:latin typeface="Product Sans" panose="020B0403030502040203" pitchFamily="34" charset="0"/>
                          <a:ea typeface="Open Sans" panose="020B0606030504020204" pitchFamily="34" charset="0"/>
                          <a:cs typeface="Open Sans" panose="020B0606030504020204" pitchFamily="34" charset="0"/>
                        </a:rPr>
                        <a:t> </a:t>
                      </a:r>
                      <a:r>
                        <a:rPr lang="en-US" sz="900" b="0" i="0" kern="1200" dirty="0">
                          <a:solidFill>
                            <a:schemeClr val="dk1"/>
                          </a:solidFill>
                          <a:effectLst/>
                          <a:latin typeface="Product Sans" panose="020B0403030502040203" pitchFamily="34" charset="0"/>
                          <a:ea typeface="+mn-ea"/>
                          <a:cs typeface="+mn-cs"/>
                        </a:rPr>
                        <a:t>Workday is the cloud-based software package designed and developed </a:t>
                      </a:r>
                      <a:r>
                        <a:rPr lang="en-US" sz="900" b="1" i="0" kern="1200" dirty="0">
                          <a:solidFill>
                            <a:schemeClr val="dk1"/>
                          </a:solidFill>
                          <a:effectLst/>
                          <a:latin typeface="Product Sans" panose="020B0403030502040203" pitchFamily="34" charset="0"/>
                          <a:ea typeface="+mn-ea"/>
                          <a:cs typeface="+mn-cs"/>
                        </a:rPr>
                        <a:t>to manage enterprise resource planning, human capital management, and financial management applications</a:t>
                      </a:r>
                      <a:r>
                        <a:rPr lang="en-US" sz="900" b="0" i="0" kern="1200" dirty="0">
                          <a:solidFill>
                            <a:schemeClr val="dk1"/>
                          </a:solidFill>
                          <a:effectLst/>
                          <a:latin typeface="Product Sans" panose="020B0403030502040203" pitchFamily="34" charset="0"/>
                          <a:ea typeface="+mn-ea"/>
                          <a:cs typeface="+mn-cs"/>
                        </a:rPr>
                        <a:t>. Workday has multiple features used by every type of organization or small, medium, and large businesses.</a:t>
                      </a:r>
                      <a:endParaRPr lang="en-AU" sz="900" dirty="0">
                        <a:latin typeface="Product Sans" panose="020B0403030502040203" pitchFamily="34" charset="0"/>
                        <a:ea typeface="Open Sans" panose="020B0606030504020204" pitchFamily="34" charset="0"/>
                        <a:cs typeface="Open Sans" panose="020B0606030504020204" pitchFamily="34" charset="0"/>
                      </a:endParaRPr>
                    </a:p>
                  </a:txBody>
                  <a:tcPr marL="0" marR="0" marT="0" marB="0">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9"/>
                  </a:ext>
                </a:extLst>
              </a:tr>
              <a:tr h="647372">
                <a:tc>
                  <a:txBody>
                    <a:bodyPr/>
                    <a:lstStyle/>
                    <a:p>
                      <a:pPr algn="ctr"/>
                      <a:r>
                        <a:rPr lang="en-AU" sz="1200" b="1" kern="1200" dirty="0">
                          <a:solidFill>
                            <a:schemeClr val="tx2"/>
                          </a:solidFill>
                          <a:latin typeface="Product Sans" panose="020B0403030502040203" pitchFamily="34" charset="0"/>
                          <a:ea typeface="Open Sans" panose="020B0606030504020204" pitchFamily="34" charset="0"/>
                          <a:cs typeface="Open Sans" panose="020B0606030504020204" pitchFamily="34" charset="0"/>
                        </a:rPr>
                        <a:t>Epicore</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171450" indent="-171450">
                        <a:buFont typeface="Arial" panose="020B0604020202020204" pitchFamily="34" charset="0"/>
                        <a:buChar char="•"/>
                      </a:pPr>
                      <a:endParaRPr lang="en-AU" sz="900" dirty="0">
                        <a:latin typeface="Product Sans" panose="020B0403030502040203"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900" kern="1200" baseline="0" dirty="0" err="1">
                          <a:solidFill>
                            <a:schemeClr val="dk1"/>
                          </a:solidFill>
                          <a:latin typeface="Product Sans" panose="020B0403030502040203" pitchFamily="34" charset="0"/>
                          <a:ea typeface="Open Sans" panose="020B0606030504020204" pitchFamily="34" charset="0"/>
                          <a:cs typeface="Open Sans" panose="020B0606030504020204" pitchFamily="34" charset="0"/>
                        </a:rPr>
                        <a:t>Xx</a:t>
                      </a:r>
                      <a:r>
                        <a:rPr lang="en-AU" sz="900" kern="1200" baseline="0" dirty="0">
                          <a:solidFill>
                            <a:schemeClr val="dk1"/>
                          </a:solidFill>
                          <a:latin typeface="Product Sans" panose="020B0403030502040203" pitchFamily="34" charset="0"/>
                          <a:ea typeface="Open Sans" panose="020B0606030504020204" pitchFamily="34" charset="0"/>
                          <a:cs typeface="Open Sans" panose="020B0606030504020204" pitchFamily="34" charset="0"/>
                        </a:rPr>
                        <a:t> </a:t>
                      </a:r>
                      <a:r>
                        <a:rPr lang="en-US" sz="900" b="0" i="0" kern="1200" dirty="0">
                          <a:solidFill>
                            <a:schemeClr val="dk1"/>
                          </a:solidFill>
                          <a:effectLst/>
                          <a:latin typeface="Product Sans" panose="020B0403030502040203" pitchFamily="34" charset="0"/>
                          <a:ea typeface="+mn-ea"/>
                          <a:cs typeface="+mn-cs"/>
                        </a:rPr>
                        <a:t>Epicor provides </a:t>
                      </a:r>
                      <a:r>
                        <a:rPr lang="en-US" sz="900" b="1" i="0" kern="1200" dirty="0">
                          <a:solidFill>
                            <a:schemeClr val="dk1"/>
                          </a:solidFill>
                          <a:effectLst/>
                          <a:latin typeface="Product Sans" panose="020B0403030502040203" pitchFamily="34" charset="0"/>
                          <a:ea typeface="+mn-ea"/>
                          <a:cs typeface="+mn-cs"/>
                        </a:rPr>
                        <a:t>enterprise resource planning (ERP), customer relationship management (CRM), supply chain management (SCM)</a:t>
                      </a:r>
                      <a:r>
                        <a:rPr lang="en-US" sz="900" b="0" i="0" kern="1200" dirty="0">
                          <a:solidFill>
                            <a:schemeClr val="dk1"/>
                          </a:solidFill>
                          <a:effectLst/>
                          <a:latin typeface="Product Sans" panose="020B0403030502040203" pitchFamily="34" charset="0"/>
                          <a:ea typeface="+mn-ea"/>
                          <a:cs typeface="+mn-cs"/>
                        </a:rPr>
                        <a:t>, and human capital management (HCM) software to business customers in both software as a service (SaaS) and on-premises deployment models.</a:t>
                      </a:r>
                      <a:endParaRPr lang="en-AU" sz="900" kern="1200" baseline="0" dirty="0">
                        <a:solidFill>
                          <a:schemeClr val="dk1"/>
                        </a:solidFill>
                        <a:latin typeface="Product Sans" panose="020B0403030502040203" pitchFamily="34" charset="0"/>
                        <a:ea typeface="Open Sans" panose="020B0606030504020204" pitchFamily="34" charset="0"/>
                        <a:cs typeface="Open Sans" panose="020B0606030504020204" pitchFamily="34" charset="0"/>
                      </a:endParaRPr>
                    </a:p>
                  </a:txBody>
                  <a:tcPr marL="0" marR="0" marT="0" marB="0">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02920239"/>
                  </a:ext>
                </a:extLst>
              </a:tr>
            </a:tbl>
          </a:graphicData>
        </a:graphic>
      </p:graphicFrame>
      <p:sp>
        <p:nvSpPr>
          <p:cNvPr id="36" name="Rectangle 35"/>
          <p:cNvSpPr/>
          <p:nvPr/>
        </p:nvSpPr>
        <p:spPr>
          <a:xfrm>
            <a:off x="1805355" y="6555976"/>
            <a:ext cx="5908431" cy="329321"/>
          </a:xfrm>
          <a:prstGeom prst="rect">
            <a:avLst/>
          </a:prstGeom>
        </p:spPr>
        <p:txBody>
          <a:bodyPr wrap="square">
            <a:spAutoFit/>
          </a:bodyPr>
          <a:lstStyle/>
          <a:p>
            <a:pPr defTabSz="957816">
              <a:lnSpc>
                <a:spcPct val="110000"/>
              </a:lnSpc>
              <a:spcAft>
                <a:spcPts val="300"/>
              </a:spcAft>
              <a:buSzPct val="80000"/>
              <a:tabLst>
                <a:tab pos="85725" algn="l"/>
              </a:tabLst>
              <a:defRPr/>
            </a:pPr>
            <a:r>
              <a:rPr lang="en-GB" sz="700" b="1" dirty="0">
                <a:solidFill>
                  <a:prstClr val="black"/>
                </a:solidFill>
                <a:latin typeface="Open Sans" panose="020B0606030504020204" pitchFamily="34" charset="0"/>
                <a:ea typeface="Open Sans" panose="020B0606030504020204" pitchFamily="34" charset="0"/>
                <a:cs typeface="Open Sans" panose="020B0606030504020204" pitchFamily="34" charset="0"/>
              </a:rPr>
              <a:t>Source(s)</a:t>
            </a:r>
            <a:r>
              <a:rPr lang="en-GB" sz="700" dirty="0">
                <a:solidFill>
                  <a:prstClr val="black"/>
                </a:solidFill>
                <a:latin typeface="Open Sans" panose="020B0606030504020204" pitchFamily="34" charset="0"/>
                <a:ea typeface="Open Sans" panose="020B0606030504020204" pitchFamily="34" charset="0"/>
                <a:cs typeface="Open Sans" panose="020B0606030504020204" pitchFamily="34" charset="0"/>
              </a:rPr>
              <a:t>: Deloitte IP, Desktop Research, Gartner  Report – </a:t>
            </a:r>
            <a:r>
              <a:rPr lang="en-GB" sz="700" i="1" dirty="0">
                <a:solidFill>
                  <a:prstClr val="black"/>
                </a:solidFill>
                <a:latin typeface="Open Sans" panose="020B0606030504020204" pitchFamily="34" charset="0"/>
                <a:ea typeface="Open Sans" panose="020B0606030504020204" pitchFamily="34" charset="0"/>
                <a:cs typeface="Open Sans" panose="020B0606030504020204" pitchFamily="34" charset="0"/>
              </a:rPr>
              <a:t>“</a:t>
            </a:r>
            <a:r>
              <a:rPr lang="en-AU" sz="700" i="1" dirty="0">
                <a:solidFill>
                  <a:prstClr val="black"/>
                </a:solidFill>
                <a:latin typeface="Open Sans" panose="020B0606030504020204" pitchFamily="34" charset="0"/>
                <a:ea typeface="Open Sans" panose="020B0606030504020204" pitchFamily="34" charset="0"/>
                <a:cs typeface="Open Sans" panose="020B0606030504020204" pitchFamily="34" charset="0"/>
              </a:rPr>
              <a:t>Magic Quadrant for Cloud Core Financial Management Suites for Midsize, Large and Global Enterprises”</a:t>
            </a:r>
            <a:endParaRPr lang="en-GB" sz="700" i="1"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8" name="Picture 27"/>
          <p:cNvPicPr>
            <a:picLocks noChangeAspect="1"/>
          </p:cNvPicPr>
          <p:nvPr/>
        </p:nvPicPr>
        <p:blipFill>
          <a:blip r:embed="rId3"/>
          <a:stretch>
            <a:fillRect/>
          </a:stretch>
        </p:blipFill>
        <p:spPr>
          <a:xfrm>
            <a:off x="4090187" y="1697407"/>
            <a:ext cx="1043394" cy="342841"/>
          </a:xfrm>
          <a:prstGeom prst="rect">
            <a:avLst/>
          </a:prstGeom>
        </p:spPr>
      </p:pic>
      <p:pic>
        <p:nvPicPr>
          <p:cNvPr id="5" name="Picture 4"/>
          <p:cNvPicPr>
            <a:picLocks noChangeAspect="1"/>
          </p:cNvPicPr>
          <p:nvPr/>
        </p:nvPicPr>
        <p:blipFill>
          <a:blip r:embed="rId4"/>
          <a:stretch>
            <a:fillRect/>
          </a:stretch>
        </p:blipFill>
        <p:spPr>
          <a:xfrm>
            <a:off x="4215883" y="4230601"/>
            <a:ext cx="792000" cy="288973"/>
          </a:xfrm>
          <a:prstGeom prst="rect">
            <a:avLst/>
          </a:prstGeom>
        </p:spPr>
      </p:pic>
      <p:pic>
        <p:nvPicPr>
          <p:cNvPr id="8" name="Picture 7"/>
          <p:cNvPicPr>
            <a:picLocks noChangeAspect="1"/>
          </p:cNvPicPr>
          <p:nvPr/>
        </p:nvPicPr>
        <p:blipFill>
          <a:blip r:embed="rId5"/>
          <a:stretch>
            <a:fillRect/>
          </a:stretch>
        </p:blipFill>
        <p:spPr>
          <a:xfrm>
            <a:off x="4057331" y="6003512"/>
            <a:ext cx="1157331" cy="235600"/>
          </a:xfrm>
          <a:prstGeom prst="rect">
            <a:avLst/>
          </a:prstGeom>
        </p:spPr>
      </p:pic>
      <p:pic>
        <p:nvPicPr>
          <p:cNvPr id="9" name="Picture 8"/>
          <p:cNvPicPr>
            <a:picLocks noChangeAspect="1"/>
          </p:cNvPicPr>
          <p:nvPr/>
        </p:nvPicPr>
        <p:blipFill>
          <a:blip r:embed="rId6"/>
          <a:stretch>
            <a:fillRect/>
          </a:stretch>
        </p:blipFill>
        <p:spPr>
          <a:xfrm>
            <a:off x="4149204" y="4781224"/>
            <a:ext cx="984377" cy="223125"/>
          </a:xfrm>
          <a:prstGeom prst="rect">
            <a:avLst/>
          </a:prstGeom>
        </p:spPr>
      </p:pic>
      <p:pic>
        <p:nvPicPr>
          <p:cNvPr id="4098" name="Picture 2" descr="http://logo-logos.com/wp-content/uploads/2016/12/Workday_logo.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24123" y="5265999"/>
            <a:ext cx="944286" cy="400361"/>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www.financialforce.com/wp-content/uploads/2017/06/FF-logo-2016-large.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33218" y="3745294"/>
            <a:ext cx="1205559" cy="223657"/>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s://www.sage.com/en-us/blog/wp-content/uploads/sites/2/2017/05/Sage-Green-Logo.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37276" y="2365553"/>
            <a:ext cx="549216" cy="234237"/>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https://upload.wikimedia.org/wikipedia/commons/thumb/9/96/Microsoft_logo_%282012%29.svg/1280px-Microsoft_logo_%282012%29.svg.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36412" y="3055763"/>
            <a:ext cx="950944" cy="202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1835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solidFill>
                  <a:schemeClr val="accent1">
                    <a:lumMod val="75000"/>
                  </a:schemeClr>
                </a:solidFill>
              </a:rPr>
              <a:t>Scope of Service - </a:t>
            </a:r>
            <a:r>
              <a:rPr lang="en-US" dirty="0">
                <a:solidFill>
                  <a:schemeClr val="accent1">
                    <a:lumMod val="75000"/>
                  </a:schemeClr>
                </a:solidFill>
              </a:rPr>
              <a:t>Capability Assessment </a:t>
            </a:r>
            <a:endParaRPr lang="en-US" noProof="0" dirty="0">
              <a:solidFill>
                <a:schemeClr val="accent1">
                  <a:lumMod val="75000"/>
                </a:schemeClr>
              </a:solidFill>
            </a:endParaRPr>
          </a:p>
        </p:txBody>
      </p:sp>
      <p:sp>
        <p:nvSpPr>
          <p:cNvPr id="25" name="Text Placeholder 24"/>
          <p:cNvSpPr>
            <a:spLocks noGrp="1"/>
          </p:cNvSpPr>
          <p:nvPr>
            <p:ph type="body" sz="quarter" idx="13"/>
          </p:nvPr>
        </p:nvSpPr>
        <p:spPr/>
        <p:txBody>
          <a:bodyPr/>
          <a:lstStyle/>
          <a:p>
            <a:r>
              <a:rPr lang="en-US" sz="1400" dirty="0"/>
              <a:t>Initial assessment of each provides demonstrated capability to deliver specific services related to the scope of work</a:t>
            </a:r>
          </a:p>
        </p:txBody>
      </p:sp>
      <p:graphicFrame>
        <p:nvGraphicFramePr>
          <p:cNvPr id="19" name="Table 56"/>
          <p:cNvGraphicFramePr>
            <a:graphicFrameLocks noGrp="1"/>
          </p:cNvGraphicFramePr>
          <p:nvPr/>
        </p:nvGraphicFramePr>
        <p:xfrm>
          <a:off x="1910860" y="1605560"/>
          <a:ext cx="8371245" cy="4332396"/>
        </p:xfrm>
        <a:graphic>
          <a:graphicData uri="http://schemas.openxmlformats.org/drawingml/2006/table">
            <a:tbl>
              <a:tblPr firstRow="1" bandRow="1">
                <a:tableStyleId>{073A0DAA-6AF3-43AB-8588-CEC1D06C72B9}</a:tableStyleId>
              </a:tblPr>
              <a:tblGrid>
                <a:gridCol w="1066384">
                  <a:extLst>
                    <a:ext uri="{9D8B030D-6E8A-4147-A177-3AD203B41FA5}">
                      <a16:colId xmlns:a16="http://schemas.microsoft.com/office/drawing/2014/main" val="20000"/>
                    </a:ext>
                  </a:extLst>
                </a:gridCol>
                <a:gridCol w="1224646">
                  <a:extLst>
                    <a:ext uri="{9D8B030D-6E8A-4147-A177-3AD203B41FA5}">
                      <a16:colId xmlns:a16="http://schemas.microsoft.com/office/drawing/2014/main" val="20001"/>
                    </a:ext>
                  </a:extLst>
                </a:gridCol>
                <a:gridCol w="1142997">
                  <a:extLst>
                    <a:ext uri="{9D8B030D-6E8A-4147-A177-3AD203B41FA5}">
                      <a16:colId xmlns:a16="http://schemas.microsoft.com/office/drawing/2014/main" val="20002"/>
                    </a:ext>
                  </a:extLst>
                </a:gridCol>
                <a:gridCol w="1289089">
                  <a:extLst>
                    <a:ext uri="{9D8B030D-6E8A-4147-A177-3AD203B41FA5}">
                      <a16:colId xmlns:a16="http://schemas.microsoft.com/office/drawing/2014/main" val="20003"/>
                    </a:ext>
                  </a:extLst>
                </a:gridCol>
                <a:gridCol w="1216043">
                  <a:extLst>
                    <a:ext uri="{9D8B030D-6E8A-4147-A177-3AD203B41FA5}">
                      <a16:colId xmlns:a16="http://schemas.microsoft.com/office/drawing/2014/main" val="20004"/>
                    </a:ext>
                  </a:extLst>
                </a:gridCol>
                <a:gridCol w="1216043">
                  <a:extLst>
                    <a:ext uri="{9D8B030D-6E8A-4147-A177-3AD203B41FA5}">
                      <a16:colId xmlns:a16="http://schemas.microsoft.com/office/drawing/2014/main" val="20005"/>
                    </a:ext>
                  </a:extLst>
                </a:gridCol>
                <a:gridCol w="1216043">
                  <a:extLst>
                    <a:ext uri="{9D8B030D-6E8A-4147-A177-3AD203B41FA5}">
                      <a16:colId xmlns:a16="http://schemas.microsoft.com/office/drawing/2014/main" val="3922933052"/>
                    </a:ext>
                  </a:extLst>
                </a:gridCol>
              </a:tblGrid>
              <a:tr h="647780">
                <a:tc>
                  <a:txBody>
                    <a:bodyPr/>
                    <a:lstStyle/>
                    <a:p>
                      <a:pPr algn="ctr"/>
                      <a:r>
                        <a:rPr lang="en-AU" sz="1000" b="0" dirty="0">
                          <a:solidFill>
                            <a:schemeClr val="tx1"/>
                          </a:solidFill>
                          <a:latin typeface="+mj-lt"/>
                          <a:ea typeface="Open Sans" panose="020B0606030504020204" pitchFamily="34" charset="0"/>
                          <a:cs typeface="Open Sans" panose="020B0606030504020204" pitchFamily="34" charset="0"/>
                        </a:rPr>
                        <a:t>Provider</a:t>
                      </a:r>
                    </a:p>
                  </a:txBody>
                  <a:tcPr marL="45667" marR="45667" marT="45667" marB="45667"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1000" b="0" kern="1200" dirty="0">
                          <a:solidFill>
                            <a:schemeClr val="tx1"/>
                          </a:solidFill>
                          <a:latin typeface="+mj-lt"/>
                          <a:ea typeface="Open Sans" panose="020B0606030504020204" pitchFamily="34" charset="0"/>
                          <a:cs typeface="Open Sans" panose="020B0606030504020204" pitchFamily="34" charset="0"/>
                        </a:rPr>
                        <a:t>Core Financial Functions </a:t>
                      </a:r>
                    </a:p>
                  </a:txBody>
                  <a:tcPr marL="0" marR="0" marT="0" marB="0" anchor="ct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AU" sz="1000" b="0" dirty="0">
                          <a:solidFill>
                            <a:schemeClr val="tx1"/>
                          </a:solidFill>
                          <a:latin typeface="+mj-lt"/>
                          <a:ea typeface="Open Sans" panose="020B0606030504020204" pitchFamily="34" charset="0"/>
                          <a:cs typeface="Open Sans" panose="020B0606030504020204" pitchFamily="34" charset="0"/>
                        </a:rPr>
                        <a:t>Deferred Revenue</a:t>
                      </a:r>
                    </a:p>
                  </a:txBody>
                  <a:tcPr marL="0" marR="0" marT="0" marB="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1000" b="0" dirty="0">
                          <a:solidFill>
                            <a:schemeClr val="tx1"/>
                          </a:solidFill>
                          <a:latin typeface="+mj-lt"/>
                          <a:ea typeface="Open Sans" panose="020B0606030504020204" pitchFamily="34" charset="0"/>
                          <a:cs typeface="Open Sans" panose="020B0606030504020204" pitchFamily="34" charset="0"/>
                        </a:rPr>
                        <a:t>Payroll and Expense Management System</a:t>
                      </a:r>
                    </a:p>
                  </a:txBody>
                  <a:tcPr marL="0" marR="0" marT="0" marB="0" anchor="ct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AU" sz="1000" b="0" dirty="0">
                          <a:solidFill>
                            <a:schemeClr val="tx1"/>
                          </a:solidFill>
                          <a:latin typeface="+mj-lt"/>
                          <a:ea typeface="Open Sans" panose="020B0606030504020204" pitchFamily="34" charset="0"/>
                          <a:cs typeface="Open Sans" panose="020B0606030504020204" pitchFamily="34" charset="0"/>
                        </a:rPr>
                        <a:t>Reporting</a:t>
                      </a:r>
                      <a:r>
                        <a:rPr lang="en-AU" sz="1000" b="0" baseline="0" dirty="0">
                          <a:solidFill>
                            <a:schemeClr val="tx1"/>
                          </a:solidFill>
                          <a:latin typeface="+mj-lt"/>
                          <a:ea typeface="Open Sans" panose="020B0606030504020204" pitchFamily="34" charset="0"/>
                          <a:cs typeface="Open Sans" panose="020B0606030504020204" pitchFamily="34" charset="0"/>
                        </a:rPr>
                        <a:t> Capabilities</a:t>
                      </a:r>
                      <a:endParaRPr lang="en-AU" sz="1000" b="0" dirty="0">
                        <a:solidFill>
                          <a:schemeClr val="tx1"/>
                        </a:solidFill>
                        <a:latin typeface="+mj-lt"/>
                        <a:ea typeface="Open Sans" panose="020B0606030504020204" pitchFamily="34" charset="0"/>
                        <a:cs typeface="Open Sans" panose="020B0606030504020204" pitchFamily="34" charset="0"/>
                      </a:endParaRPr>
                    </a:p>
                  </a:txBody>
                  <a:tcPr marL="0" marR="0" marT="0" marB="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1000" b="0" dirty="0">
                          <a:solidFill>
                            <a:schemeClr val="tx1"/>
                          </a:solidFill>
                          <a:latin typeface="+mj-lt"/>
                          <a:ea typeface="Open Sans" panose="020B0606030504020204" pitchFamily="34" charset="0"/>
                          <a:cs typeface="Open Sans" panose="020B0606030504020204" pitchFamily="34" charset="0"/>
                        </a:rPr>
                        <a:t>API</a:t>
                      </a:r>
                      <a:r>
                        <a:rPr lang="en-AU" sz="1000" b="0" baseline="0" dirty="0">
                          <a:solidFill>
                            <a:schemeClr val="tx1"/>
                          </a:solidFill>
                          <a:latin typeface="+mj-lt"/>
                          <a:ea typeface="Open Sans" panose="020B0606030504020204" pitchFamily="34" charset="0"/>
                          <a:cs typeface="Open Sans" panose="020B0606030504020204" pitchFamily="34" charset="0"/>
                        </a:rPr>
                        <a:t> based integration Capabilities</a:t>
                      </a:r>
                      <a:endParaRPr lang="en-AU" sz="1000" b="0" dirty="0">
                        <a:solidFill>
                          <a:schemeClr val="tx1"/>
                        </a:solidFill>
                        <a:latin typeface="+mj-lt"/>
                        <a:ea typeface="Open Sans" panose="020B0606030504020204" pitchFamily="34" charset="0"/>
                        <a:cs typeface="Open Sans" panose="020B0606030504020204" pitchFamily="34" charset="0"/>
                      </a:endParaRPr>
                    </a:p>
                  </a:txBody>
                  <a:tcPr marL="0" marR="0" marT="0" marB="0" anchor="ct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AU" sz="1000" b="0" dirty="0">
                          <a:solidFill>
                            <a:schemeClr val="tx1"/>
                          </a:solidFill>
                          <a:latin typeface="+mj-lt"/>
                          <a:ea typeface="Open Sans" panose="020B0606030504020204" pitchFamily="34" charset="0"/>
                          <a:cs typeface="Open Sans" panose="020B0606030504020204" pitchFamily="34" charset="0"/>
                        </a:rPr>
                        <a:t>Native Cloud</a:t>
                      </a:r>
                    </a:p>
                  </a:txBody>
                  <a:tcPr marL="0" marR="0" marT="0" marB="0" anchor="ct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460577">
                <a:tc>
                  <a:txBody>
                    <a:bodyPr/>
                    <a:lstStyle/>
                    <a:p>
                      <a:pPr algn="ctr"/>
                      <a:endParaRPr lang="en-AU" sz="900" b="1"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1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1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1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6057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AU" sz="900" b="1" i="1" kern="120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ED8B00"/>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ED8B00"/>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100" b="1" kern="1200" dirty="0">
                          <a:solidFill>
                            <a:srgbClr val="ED8B00"/>
                          </a:solidFill>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b="1" kern="1200" dirty="0">
                          <a:solidFill>
                            <a:srgbClr val="ED8B00"/>
                          </a:solidFill>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b="1" kern="1200" dirty="0">
                          <a:solidFill>
                            <a:srgbClr val="ED8B00"/>
                          </a:solidFill>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b="1" kern="1200" dirty="0">
                          <a:solidFill>
                            <a:srgbClr val="ED8B00"/>
                          </a:solidFill>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99227303"/>
                  </a:ext>
                </a:extLst>
              </a:tr>
              <a:tr h="460577">
                <a:tc>
                  <a:txBody>
                    <a:bodyPr/>
                    <a:lstStyle/>
                    <a:p>
                      <a:pPr algn="ctr"/>
                      <a:endParaRPr lang="en-AU" sz="900" b="1"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6057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AU" sz="900" b="1" kern="120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60577">
                <a:tc>
                  <a:txBody>
                    <a:bodyPr/>
                    <a:lstStyle/>
                    <a:p>
                      <a:pPr algn="ctr"/>
                      <a:endParaRPr lang="en-AU" sz="900" b="1" kern="120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100" b="1" kern="1200" dirty="0">
                          <a:solidFill>
                            <a:srgbClr val="ED8B00"/>
                          </a:solidFill>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b="1" kern="1200" dirty="0">
                          <a:solidFill>
                            <a:srgbClr val="ED8B00"/>
                          </a:solidFill>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ED8B00"/>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ED8B00"/>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ED8B00"/>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ED8B00"/>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60577">
                <a:tc>
                  <a:txBody>
                    <a:bodyPr/>
                    <a:lstStyle/>
                    <a:p>
                      <a:pPr algn="ctr"/>
                      <a:endParaRPr lang="en-AU" sz="900" b="1" kern="120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b="1" kern="1200" dirty="0">
                          <a:solidFill>
                            <a:srgbClr val="DA291C"/>
                          </a:solidFill>
                          <a:latin typeface="Open Sans" panose="020B0606030504020204" pitchFamily="34" charset="0"/>
                          <a:ea typeface="Open Sans" panose="020B0606030504020204" pitchFamily="34" charset="0"/>
                          <a:cs typeface="Open Sans" panose="020B0606030504020204" pitchFamily="34" charset="0"/>
                        </a:rPr>
                        <a:t>x</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60577">
                <a:tc>
                  <a:txBody>
                    <a:bodyPr/>
                    <a:lstStyle/>
                    <a:p>
                      <a:pPr algn="ctr"/>
                      <a:endParaRPr lang="en-AU" sz="900" b="1" kern="120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460577">
                <a:tc>
                  <a:txBody>
                    <a:bodyPr/>
                    <a:lstStyle/>
                    <a:p>
                      <a:pPr algn="ctr"/>
                      <a:endParaRPr lang="en-AU" sz="900" b="1" kern="120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1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b="1" kern="1200" dirty="0">
                          <a:solidFill>
                            <a:srgbClr val="DA291C"/>
                          </a:solidFill>
                          <a:latin typeface="Open Sans" panose="020B0606030504020204" pitchFamily="34" charset="0"/>
                          <a:ea typeface="Open Sans" panose="020B0606030504020204" pitchFamily="34" charset="0"/>
                          <a:cs typeface="Open Sans" panose="020B0606030504020204" pitchFamily="34" charset="0"/>
                        </a:rPr>
                        <a:t>x</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1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100" b="1" kern="1200" dirty="0">
                          <a:solidFill>
                            <a:srgbClr val="ED8B00"/>
                          </a:solidFill>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b="1" kern="1200" dirty="0">
                          <a:solidFill>
                            <a:srgbClr val="DA291C"/>
                          </a:solidFill>
                          <a:latin typeface="Open Sans" panose="020B0606030504020204" pitchFamily="34" charset="0"/>
                          <a:ea typeface="Open Sans" panose="020B0606030504020204" pitchFamily="34" charset="0"/>
                          <a:cs typeface="Open Sans" panose="020B0606030504020204" pitchFamily="34" charset="0"/>
                        </a:rPr>
                        <a:t>x</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7782447"/>
                  </a:ext>
                </a:extLst>
              </a:tr>
            </a:tbl>
          </a:graphicData>
        </a:graphic>
      </p:graphicFrame>
      <p:sp>
        <p:nvSpPr>
          <p:cNvPr id="17" name="Rectangle 16"/>
          <p:cNvSpPr/>
          <p:nvPr/>
        </p:nvSpPr>
        <p:spPr bwMode="gray">
          <a:xfrm>
            <a:off x="3060721" y="1374023"/>
            <a:ext cx="7145336" cy="192380"/>
          </a:xfrm>
          <a:prstGeom prst="rect">
            <a:avLst/>
          </a:prstGeom>
          <a:solidFill>
            <a:schemeClr val="accent5"/>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AU" sz="1200" b="1" dirty="0">
                <a:solidFill>
                  <a:schemeClr val="bg1"/>
                </a:solidFill>
                <a:latin typeface="+mj-lt"/>
                <a:ea typeface="Open Sans" panose="020B0606030504020204" pitchFamily="34" charset="0"/>
                <a:cs typeface="Open Sans" panose="020B0606030504020204" pitchFamily="34" charset="0"/>
              </a:rPr>
              <a:t>Service Capabilities</a:t>
            </a:r>
          </a:p>
        </p:txBody>
      </p:sp>
      <p:sp>
        <p:nvSpPr>
          <p:cNvPr id="18" name="Rectangle 17"/>
          <p:cNvSpPr/>
          <p:nvPr/>
        </p:nvSpPr>
        <p:spPr>
          <a:xfrm>
            <a:off x="1805355" y="6555976"/>
            <a:ext cx="5908431" cy="210827"/>
          </a:xfrm>
          <a:prstGeom prst="rect">
            <a:avLst/>
          </a:prstGeom>
        </p:spPr>
        <p:txBody>
          <a:bodyPr wrap="square">
            <a:spAutoFit/>
          </a:bodyPr>
          <a:lstStyle/>
          <a:p>
            <a:pPr defTabSz="957816">
              <a:lnSpc>
                <a:spcPct val="110000"/>
              </a:lnSpc>
              <a:spcAft>
                <a:spcPts val="300"/>
              </a:spcAft>
              <a:buSzPct val="80000"/>
              <a:tabLst>
                <a:tab pos="85725" algn="l"/>
              </a:tabLst>
              <a:defRPr/>
            </a:pPr>
            <a:r>
              <a:rPr lang="en-GB" sz="700" b="1" dirty="0">
                <a:solidFill>
                  <a:prstClr val="black"/>
                </a:solidFill>
                <a:latin typeface="Open Sans" panose="020B0606030504020204" pitchFamily="34" charset="0"/>
                <a:ea typeface="Open Sans" panose="020B0606030504020204" pitchFamily="34" charset="0"/>
                <a:cs typeface="Open Sans" panose="020B0606030504020204" pitchFamily="34" charset="0"/>
              </a:rPr>
              <a:t>Source(s)</a:t>
            </a:r>
            <a:r>
              <a:rPr lang="en-GB" sz="700" dirty="0">
                <a:solidFill>
                  <a:prstClr val="black"/>
                </a:solidFill>
                <a:latin typeface="Open Sans" panose="020B0606030504020204" pitchFamily="34" charset="0"/>
                <a:ea typeface="Open Sans" panose="020B0606030504020204" pitchFamily="34" charset="0"/>
                <a:cs typeface="Open Sans" panose="020B0606030504020204" pitchFamily="34" charset="0"/>
              </a:rPr>
              <a:t>: Company website</a:t>
            </a:r>
          </a:p>
        </p:txBody>
      </p:sp>
      <p:sp>
        <p:nvSpPr>
          <p:cNvPr id="20" name="Rectangle 19"/>
          <p:cNvSpPr/>
          <p:nvPr/>
        </p:nvSpPr>
        <p:spPr>
          <a:xfrm>
            <a:off x="7645389" y="6575795"/>
            <a:ext cx="2767011" cy="200055"/>
          </a:xfrm>
          <a:prstGeom prst="rect">
            <a:avLst/>
          </a:prstGeom>
        </p:spPr>
        <p:txBody>
          <a:bodyPr wrap="square">
            <a:spAutoFit/>
          </a:bodyPr>
          <a:lstStyle/>
          <a:p>
            <a:pPr algn="ctr">
              <a:defRPr/>
            </a:pPr>
            <a:r>
              <a:rPr lang="en-AU" sz="700" i="1" dirty="0">
                <a:solidFill>
                  <a:schemeClr val="tx2"/>
                </a:solidFill>
                <a:latin typeface="Open Sans" panose="020B0606030504020204" pitchFamily="34" charset="0"/>
                <a:ea typeface="Open Sans" panose="020B0606030504020204" pitchFamily="34" charset="0"/>
                <a:cs typeface="Open Sans" panose="020B0606030504020204" pitchFamily="34" charset="0"/>
              </a:rPr>
              <a:t>Please note the above is indicative only</a:t>
            </a:r>
          </a:p>
        </p:txBody>
      </p:sp>
      <p:grpSp>
        <p:nvGrpSpPr>
          <p:cNvPr id="24" name="Group 23"/>
          <p:cNvGrpSpPr/>
          <p:nvPr/>
        </p:nvGrpSpPr>
        <p:grpSpPr>
          <a:xfrm>
            <a:off x="3798073" y="6259766"/>
            <a:ext cx="3340818" cy="600164"/>
            <a:chOff x="1695488" y="6334318"/>
            <a:chExt cx="3524219" cy="717355"/>
          </a:xfrm>
        </p:grpSpPr>
        <p:sp>
          <p:nvSpPr>
            <p:cNvPr id="30" name="Rectangle 29"/>
            <p:cNvSpPr/>
            <p:nvPr/>
          </p:nvSpPr>
          <p:spPr>
            <a:xfrm>
              <a:off x="1695488" y="6542446"/>
              <a:ext cx="1224000" cy="496630"/>
            </a:xfrm>
            <a:prstGeom prst="rect">
              <a:avLst/>
            </a:prstGeom>
          </p:spPr>
          <p:txBody>
            <a:bodyPr wrap="square">
              <a:spAutoFit/>
            </a:bodyPr>
            <a:lstStyle/>
            <a:p>
              <a:pPr algn="ctr">
                <a:defRPr/>
              </a:pPr>
              <a:r>
                <a:rPr lang="en-AU" sz="700" b="1" dirty="0">
                  <a:solidFill>
                    <a:schemeClr val="tx2"/>
                  </a:solidFill>
                  <a:latin typeface="Open Sans" panose="020B0606030504020204" pitchFamily="34" charset="0"/>
                  <a:ea typeface="Open Sans" panose="020B0606030504020204" pitchFamily="34" charset="0"/>
                  <a:cs typeface="Open Sans" panose="020B0606030504020204" pitchFamily="34" charset="0"/>
                </a:rPr>
                <a:t>Strong </a:t>
              </a:r>
              <a:r>
                <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p>
          </p:txBody>
        </p:sp>
        <p:sp>
          <p:nvSpPr>
            <p:cNvPr id="31" name="Rectangle 30"/>
            <p:cNvSpPr/>
            <p:nvPr/>
          </p:nvSpPr>
          <p:spPr>
            <a:xfrm>
              <a:off x="2807202" y="6542446"/>
              <a:ext cx="1224000" cy="496630"/>
            </a:xfrm>
            <a:prstGeom prst="rect">
              <a:avLst/>
            </a:prstGeom>
          </p:spPr>
          <p:txBody>
            <a:bodyPr wrap="square">
              <a:spAutoFit/>
            </a:bodyPr>
            <a:lstStyle/>
            <a:p>
              <a:pPr algn="ctr">
                <a:defRPr/>
              </a:pPr>
              <a:r>
                <a:rPr lang="en-AU" sz="700" b="1" dirty="0">
                  <a:solidFill>
                    <a:schemeClr val="tx2"/>
                  </a:solidFill>
                  <a:latin typeface="Open Sans" panose="020B0606030504020204" pitchFamily="34" charset="0"/>
                  <a:ea typeface="Open Sans" panose="020B0606030504020204" pitchFamily="34" charset="0"/>
                  <a:cs typeface="Open Sans" panose="020B0606030504020204" pitchFamily="34" charset="0"/>
                </a:rPr>
                <a:t>Moderate </a:t>
              </a:r>
              <a:r>
                <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p>
          </p:txBody>
        </p:sp>
        <p:sp>
          <p:nvSpPr>
            <p:cNvPr id="32" name="Rectangle 31"/>
            <p:cNvSpPr/>
            <p:nvPr/>
          </p:nvSpPr>
          <p:spPr>
            <a:xfrm>
              <a:off x="3995707" y="6334318"/>
              <a:ext cx="1224000" cy="717355"/>
            </a:xfrm>
            <a:prstGeom prst="rect">
              <a:avLst/>
            </a:prstGeom>
          </p:spPr>
          <p:txBody>
            <a:bodyPr wrap="square">
              <a:spAutoFit/>
            </a:bodyPr>
            <a:lstStyle/>
            <a:p>
              <a:pPr lvl="0" algn="ctr">
                <a:defRPr/>
              </a:pPr>
              <a:r>
                <a:rPr lang="en-AU" sz="1200" b="1" dirty="0">
                  <a:solidFill>
                    <a:srgbClr val="DA291C"/>
                  </a:solidFill>
                  <a:latin typeface="Open Sans" panose="020B0606030504020204" pitchFamily="34" charset="0"/>
                  <a:ea typeface="Open Sans" panose="020B0606030504020204" pitchFamily="34" charset="0"/>
                  <a:cs typeface="Open Sans" panose="020B0606030504020204" pitchFamily="34" charset="0"/>
                </a:rPr>
                <a:t>x</a:t>
              </a:r>
            </a:p>
            <a:p>
              <a:pPr algn="ctr">
                <a:defRPr/>
              </a:pPr>
              <a:r>
                <a:rPr lang="en-AU" sz="700" b="1" dirty="0">
                  <a:solidFill>
                    <a:schemeClr val="tx2"/>
                  </a:solidFill>
                  <a:latin typeface="Open Sans" panose="020B0606030504020204" pitchFamily="34" charset="0"/>
                  <a:ea typeface="Open Sans" panose="020B0606030504020204" pitchFamily="34" charset="0"/>
                  <a:cs typeface="Open Sans" panose="020B0606030504020204" pitchFamily="34" charset="0"/>
                </a:rPr>
                <a:t>Limited </a:t>
              </a:r>
              <a:r>
                <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p>
          </p:txBody>
        </p:sp>
      </p:grpSp>
      <p:sp>
        <p:nvSpPr>
          <p:cNvPr id="3" name="Rectangle 2"/>
          <p:cNvSpPr/>
          <p:nvPr/>
        </p:nvSpPr>
        <p:spPr>
          <a:xfrm>
            <a:off x="4179530" y="6317025"/>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5" name="Rectangle 4"/>
          <p:cNvSpPr/>
          <p:nvPr/>
        </p:nvSpPr>
        <p:spPr>
          <a:xfrm>
            <a:off x="5237715" y="6305972"/>
            <a:ext cx="285656" cy="307777"/>
          </a:xfrm>
          <a:prstGeom prst="rect">
            <a:avLst/>
          </a:prstGeom>
        </p:spPr>
        <p:txBody>
          <a:bodyPr wrap="none">
            <a:spAutoFit/>
          </a:bodyPr>
          <a:lstStyle/>
          <a:p>
            <a:pPr algn="ctr">
              <a:defRPr/>
            </a:pPr>
            <a:r>
              <a:rPr lang="en-AU" sz="1400" b="1" dirty="0">
                <a:solidFill>
                  <a:srgbClr val="ED8B00"/>
                </a:solidFill>
                <a:latin typeface="Open Sans" panose="020B0606030504020204" pitchFamily="34" charset="0"/>
                <a:ea typeface="Open Sans" panose="020B0606030504020204" pitchFamily="34" charset="0"/>
                <a:cs typeface="Open Sans" panose="020B0606030504020204" pitchFamily="34" charset="0"/>
              </a:rPr>
              <a:t>~</a:t>
            </a:r>
          </a:p>
        </p:txBody>
      </p:sp>
      <p:pic>
        <p:nvPicPr>
          <p:cNvPr id="64" name="Picture 63"/>
          <p:cNvPicPr>
            <a:picLocks noChangeAspect="1"/>
          </p:cNvPicPr>
          <p:nvPr/>
        </p:nvPicPr>
        <p:blipFill>
          <a:blip r:embed="rId3"/>
          <a:stretch>
            <a:fillRect/>
          </a:stretch>
        </p:blipFill>
        <p:spPr>
          <a:xfrm>
            <a:off x="1895537" y="2313950"/>
            <a:ext cx="1043394" cy="342841"/>
          </a:xfrm>
          <a:prstGeom prst="rect">
            <a:avLst/>
          </a:prstGeom>
        </p:spPr>
      </p:pic>
      <p:pic>
        <p:nvPicPr>
          <p:cNvPr id="70" name="Picture 69"/>
          <p:cNvPicPr>
            <a:picLocks noChangeAspect="1"/>
          </p:cNvPicPr>
          <p:nvPr/>
        </p:nvPicPr>
        <p:blipFill>
          <a:blip r:embed="rId4"/>
          <a:stretch>
            <a:fillRect/>
          </a:stretch>
        </p:blipFill>
        <p:spPr>
          <a:xfrm>
            <a:off x="1847912" y="5615307"/>
            <a:ext cx="1057600" cy="215298"/>
          </a:xfrm>
          <a:prstGeom prst="rect">
            <a:avLst/>
          </a:prstGeom>
        </p:spPr>
      </p:pic>
      <p:pic>
        <p:nvPicPr>
          <p:cNvPr id="71" name="Picture 70"/>
          <p:cNvPicPr>
            <a:picLocks noChangeAspect="1"/>
          </p:cNvPicPr>
          <p:nvPr/>
        </p:nvPicPr>
        <p:blipFill>
          <a:blip r:embed="rId5"/>
          <a:stretch>
            <a:fillRect/>
          </a:stretch>
        </p:blipFill>
        <p:spPr>
          <a:xfrm>
            <a:off x="1905062" y="4689815"/>
            <a:ext cx="894888" cy="202841"/>
          </a:xfrm>
          <a:prstGeom prst="rect">
            <a:avLst/>
          </a:prstGeom>
        </p:spPr>
      </p:pic>
      <p:pic>
        <p:nvPicPr>
          <p:cNvPr id="28" name="Picture 6" descr="https://www.sage.com/en-us/blog/wp-content/uploads/sites/2/2017/05/Sage-Green-Logo.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5062" y="2853644"/>
            <a:ext cx="549216" cy="234237"/>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8" descr="https://upload.wikimedia.org/wikipedia/commons/thumb/9/96/Microsoft_logo_%282012%29.svg/1280px-Microsoft_logo_%282012%29.svg.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05062" y="3307900"/>
            <a:ext cx="950944" cy="202818"/>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4" descr="https://www.financialforce.com/wp-content/uploads/2017/06/FF-logo-2016-large.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5062" y="3771757"/>
            <a:ext cx="936000" cy="173648"/>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3"/>
          <p:cNvPicPr>
            <a:picLocks noChangeAspect="1"/>
          </p:cNvPicPr>
          <p:nvPr/>
        </p:nvPicPr>
        <p:blipFill>
          <a:blip r:embed="rId9"/>
          <a:stretch>
            <a:fillRect/>
          </a:stretch>
        </p:blipFill>
        <p:spPr>
          <a:xfrm>
            <a:off x="1866962" y="4201183"/>
            <a:ext cx="792000" cy="288973"/>
          </a:xfrm>
          <a:prstGeom prst="rect">
            <a:avLst/>
          </a:prstGeom>
        </p:spPr>
      </p:pic>
      <p:pic>
        <p:nvPicPr>
          <p:cNvPr id="35" name="Picture 2" descr="http://logo-logos.com/wp-content/uploads/2016/12/Workday_logo.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89888" y="5061968"/>
            <a:ext cx="944286" cy="4003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9372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solidFill>
                  <a:schemeClr val="accent1">
                    <a:lumMod val="75000"/>
                  </a:schemeClr>
                </a:solidFill>
              </a:rPr>
              <a:t>Initial Market Scan Results | </a:t>
            </a:r>
          </a:p>
        </p:txBody>
      </p:sp>
      <p:sp>
        <p:nvSpPr>
          <p:cNvPr id="25" name="Text Placeholder 24"/>
          <p:cNvSpPr>
            <a:spLocks noGrp="1"/>
          </p:cNvSpPr>
          <p:nvPr>
            <p:ph type="body" sz="quarter" idx="13"/>
          </p:nvPr>
        </p:nvSpPr>
        <p:spPr/>
        <p:txBody>
          <a:bodyPr vert="horz" lIns="0" tIns="0" rIns="0" bIns="0" rtlCol="0">
            <a:noAutofit/>
          </a:bodyPr>
          <a:lstStyle/>
          <a:p>
            <a:r>
              <a:rPr lang="en-US" sz="1400" dirty="0"/>
              <a:t>Based on the current research, the following are Sector Metrics assessment of the market longlist against the attributes. Rating are subject to change based on further assessment.</a:t>
            </a:r>
          </a:p>
          <a:p>
            <a:endParaRPr lang="en-US" sz="1400" dirty="0"/>
          </a:p>
        </p:txBody>
      </p:sp>
      <p:graphicFrame>
        <p:nvGraphicFramePr>
          <p:cNvPr id="19" name="Table 5"/>
          <p:cNvGraphicFramePr>
            <a:graphicFrameLocks noGrp="1"/>
          </p:cNvGraphicFramePr>
          <p:nvPr>
            <p:extLst>
              <p:ext uri="{D42A27DB-BD31-4B8C-83A1-F6EECF244321}">
                <p14:modId xmlns:p14="http://schemas.microsoft.com/office/powerpoint/2010/main" val="649341735"/>
              </p:ext>
            </p:extLst>
          </p:nvPr>
        </p:nvGraphicFramePr>
        <p:xfrm>
          <a:off x="1898234" y="1258287"/>
          <a:ext cx="8531002" cy="5130755"/>
        </p:xfrm>
        <a:graphic>
          <a:graphicData uri="http://schemas.openxmlformats.org/drawingml/2006/table">
            <a:tbl>
              <a:tblPr firstRow="1" bandRow="1">
                <a:tableStyleId>{073A0DAA-6AF3-43AB-8588-CEC1D06C72B9}</a:tableStyleId>
              </a:tblPr>
              <a:tblGrid>
                <a:gridCol w="1010024">
                  <a:extLst>
                    <a:ext uri="{9D8B030D-6E8A-4147-A177-3AD203B41FA5}">
                      <a16:colId xmlns:a16="http://schemas.microsoft.com/office/drawing/2014/main" val="20000"/>
                    </a:ext>
                  </a:extLst>
                </a:gridCol>
                <a:gridCol w="1096249">
                  <a:extLst>
                    <a:ext uri="{9D8B030D-6E8A-4147-A177-3AD203B41FA5}">
                      <a16:colId xmlns:a16="http://schemas.microsoft.com/office/drawing/2014/main" val="20001"/>
                    </a:ext>
                  </a:extLst>
                </a:gridCol>
                <a:gridCol w="1096249">
                  <a:extLst>
                    <a:ext uri="{9D8B030D-6E8A-4147-A177-3AD203B41FA5}">
                      <a16:colId xmlns:a16="http://schemas.microsoft.com/office/drawing/2014/main" val="38092590"/>
                    </a:ext>
                  </a:extLst>
                </a:gridCol>
                <a:gridCol w="1244712">
                  <a:extLst>
                    <a:ext uri="{9D8B030D-6E8A-4147-A177-3AD203B41FA5}">
                      <a16:colId xmlns:a16="http://schemas.microsoft.com/office/drawing/2014/main" val="20002"/>
                    </a:ext>
                  </a:extLst>
                </a:gridCol>
                <a:gridCol w="1244712">
                  <a:extLst>
                    <a:ext uri="{9D8B030D-6E8A-4147-A177-3AD203B41FA5}">
                      <a16:colId xmlns:a16="http://schemas.microsoft.com/office/drawing/2014/main" val="20003"/>
                    </a:ext>
                  </a:extLst>
                </a:gridCol>
                <a:gridCol w="1181223">
                  <a:extLst>
                    <a:ext uri="{9D8B030D-6E8A-4147-A177-3AD203B41FA5}">
                      <a16:colId xmlns:a16="http://schemas.microsoft.com/office/drawing/2014/main" val="20004"/>
                    </a:ext>
                  </a:extLst>
                </a:gridCol>
                <a:gridCol w="1657833">
                  <a:extLst>
                    <a:ext uri="{9D8B030D-6E8A-4147-A177-3AD203B41FA5}">
                      <a16:colId xmlns:a16="http://schemas.microsoft.com/office/drawing/2014/main" val="20005"/>
                    </a:ext>
                  </a:extLst>
                </a:gridCol>
              </a:tblGrid>
              <a:tr h="370766">
                <a:tc>
                  <a:txBody>
                    <a:bodyPr/>
                    <a:lstStyle/>
                    <a:p>
                      <a:pPr algn="ctr"/>
                      <a:r>
                        <a:rPr lang="en-AU" sz="1100" b="0" dirty="0">
                          <a:solidFill>
                            <a:schemeClr val="tx1"/>
                          </a:solidFill>
                          <a:latin typeface="+mn-lt"/>
                          <a:ea typeface="Open Sans" panose="020B0606030504020204" pitchFamily="34" charset="0"/>
                          <a:cs typeface="Open Sans" panose="020B0606030504020204" pitchFamily="34" charset="0"/>
                        </a:rPr>
                        <a:t>Provider</a:t>
                      </a: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800" b="0" dirty="0">
                          <a:solidFill>
                            <a:schemeClr val="tx1"/>
                          </a:solidFill>
                          <a:latin typeface="+mn-lt"/>
                          <a:ea typeface="Open Sans" panose="020B0606030504020204" pitchFamily="34" charset="0"/>
                          <a:cs typeface="Open Sans" panose="020B0606030504020204" pitchFamily="34" charset="0"/>
                        </a:rPr>
                        <a:t>Company</a:t>
                      </a:r>
                      <a:r>
                        <a:rPr lang="en-AU" sz="800" b="0" baseline="0" dirty="0">
                          <a:solidFill>
                            <a:schemeClr val="tx1"/>
                          </a:solidFill>
                          <a:latin typeface="+mn-lt"/>
                          <a:ea typeface="Open Sans" panose="020B0606030504020204" pitchFamily="34" charset="0"/>
                          <a:cs typeface="Open Sans" panose="020B0606030504020204" pitchFamily="34" charset="0"/>
                        </a:rPr>
                        <a:t> Fundamentals</a:t>
                      </a:r>
                      <a:endParaRPr lang="en-AU" sz="800" b="0" dirty="0">
                        <a:solidFill>
                          <a:schemeClr val="tx1"/>
                        </a:solidFill>
                        <a:latin typeface="+mn-lt"/>
                        <a:ea typeface="Open Sans" panose="020B0606030504020204" pitchFamily="34" charset="0"/>
                        <a:cs typeface="Open Sans" panose="020B0606030504020204" pitchFamily="34" charset="0"/>
                      </a:endParaRPr>
                    </a:p>
                  </a:txBody>
                  <a:tcPr marL="0" marR="0" marT="0" marB="0" anchor="b">
                    <a:lnB w="12700" cap="flat" cmpd="sng" algn="ctr">
                      <a:solidFill>
                        <a:schemeClr val="tx1"/>
                      </a:solidFill>
                      <a:prstDash val="solid"/>
                      <a:round/>
                      <a:headEnd type="none" w="med" len="med"/>
                      <a:tailEnd type="none" w="med" len="med"/>
                    </a:lnB>
                    <a:noFill/>
                  </a:tcPr>
                </a:tc>
                <a:tc>
                  <a:txBody>
                    <a:bodyPr/>
                    <a:lstStyle/>
                    <a:p>
                      <a:pPr algn="ctr"/>
                      <a:endParaRPr lang="en-AU" sz="800" b="0" dirty="0">
                        <a:solidFill>
                          <a:schemeClr val="tx1"/>
                        </a:solidFill>
                        <a:latin typeface="+mn-lt"/>
                        <a:ea typeface="Open Sans" panose="020B0606030504020204" pitchFamily="34" charset="0"/>
                        <a:cs typeface="Open Sans" panose="020B0606030504020204" pitchFamily="34" charset="0"/>
                      </a:endParaRPr>
                    </a:p>
                  </a:txBody>
                  <a:tcPr marL="0" marR="0" marT="0" marB="0" anchor="b">
                    <a:lnB w="12700" cap="flat" cmpd="sng" algn="ctr">
                      <a:solidFill>
                        <a:schemeClr val="tx1"/>
                      </a:solidFill>
                      <a:prstDash val="solid"/>
                      <a:round/>
                      <a:headEnd type="none" w="med" len="med"/>
                      <a:tailEnd type="none" w="med" len="med"/>
                    </a:lnB>
                    <a:noFill/>
                  </a:tcPr>
                </a:tc>
                <a:tc>
                  <a:txBody>
                    <a:bodyPr/>
                    <a:lstStyle/>
                    <a:p>
                      <a:pPr algn="ctr"/>
                      <a:r>
                        <a:rPr lang="en-AU" sz="800" b="0" dirty="0">
                          <a:solidFill>
                            <a:schemeClr val="tx1"/>
                          </a:solidFill>
                          <a:latin typeface="+mn-lt"/>
                          <a:ea typeface="Open Sans" panose="020B0606030504020204" pitchFamily="34" charset="0"/>
                          <a:cs typeface="Open Sans" panose="020B0606030504020204" pitchFamily="34" charset="0"/>
                        </a:rPr>
                        <a:t>Proven Experience</a:t>
                      </a:r>
                    </a:p>
                  </a:txBody>
                  <a:tcPr marL="0" marR="0" marT="0" marB="0" anchor="b">
                    <a:lnB w="12700" cap="flat" cmpd="sng" algn="ctr">
                      <a:solidFill>
                        <a:schemeClr val="tx1"/>
                      </a:solidFill>
                      <a:prstDash val="solid"/>
                      <a:round/>
                      <a:headEnd type="none" w="med" len="med"/>
                      <a:tailEnd type="none" w="med" len="med"/>
                    </a:lnB>
                    <a:noFill/>
                  </a:tcPr>
                </a:tc>
                <a:tc>
                  <a:txBody>
                    <a:bodyPr/>
                    <a:lstStyle/>
                    <a:p>
                      <a:pPr algn="ctr"/>
                      <a:r>
                        <a:rPr lang="en-AU" sz="800" b="0" dirty="0">
                          <a:solidFill>
                            <a:schemeClr val="tx1"/>
                          </a:solidFill>
                          <a:latin typeface="+mn-lt"/>
                          <a:ea typeface="Open Sans" panose="020B0606030504020204" pitchFamily="34" charset="0"/>
                          <a:cs typeface="Open Sans" panose="020B0606030504020204" pitchFamily="34" charset="0"/>
                        </a:rPr>
                        <a:t>Scope</a:t>
                      </a:r>
                      <a:r>
                        <a:rPr lang="en-AU" sz="800" b="0" baseline="0" dirty="0">
                          <a:solidFill>
                            <a:schemeClr val="tx1"/>
                          </a:solidFill>
                          <a:latin typeface="+mn-lt"/>
                          <a:ea typeface="Open Sans" panose="020B0606030504020204" pitchFamily="34" charset="0"/>
                          <a:cs typeface="Open Sans" panose="020B0606030504020204" pitchFamily="34" charset="0"/>
                        </a:rPr>
                        <a:t> of Services</a:t>
                      </a:r>
                      <a:endParaRPr lang="en-AU" sz="800" b="0" dirty="0">
                        <a:solidFill>
                          <a:schemeClr val="tx1"/>
                        </a:solidFill>
                        <a:latin typeface="+mn-lt"/>
                        <a:ea typeface="Open Sans" panose="020B0606030504020204" pitchFamily="34" charset="0"/>
                        <a:cs typeface="Open Sans" panose="020B0606030504020204" pitchFamily="34" charset="0"/>
                      </a:endParaRPr>
                    </a:p>
                  </a:txBody>
                  <a:tcPr marL="0" marR="0" marT="0" marB="0" anchor="b">
                    <a:lnB w="12700" cap="flat" cmpd="sng" algn="ctr">
                      <a:solidFill>
                        <a:schemeClr val="tx1"/>
                      </a:solidFill>
                      <a:prstDash val="solid"/>
                      <a:round/>
                      <a:headEnd type="none" w="med" len="med"/>
                      <a:tailEnd type="none" w="med" len="med"/>
                    </a:lnB>
                    <a:noFill/>
                  </a:tcPr>
                </a:tc>
                <a:tc>
                  <a:txBody>
                    <a:bodyPr/>
                    <a:lstStyle/>
                    <a:p>
                      <a:pPr algn="ctr"/>
                      <a:r>
                        <a:rPr lang="en-AU" sz="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Vision and Culture</a:t>
                      </a:r>
                    </a:p>
                  </a:txBody>
                  <a:tcPr marL="0" marR="0" marT="0" marB="0" anchor="b">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1100" b="1" dirty="0">
                          <a:solidFill>
                            <a:schemeClr val="tx1"/>
                          </a:solidFill>
                          <a:latin typeface="+mn-lt"/>
                          <a:ea typeface="Open Sans" panose="020B0606030504020204" pitchFamily="34" charset="0"/>
                          <a:cs typeface="Open Sans" panose="020B0606030504020204" pitchFamily="34" charset="0"/>
                        </a:rPr>
                        <a:t>Comment</a:t>
                      </a:r>
                    </a:p>
                  </a:txBody>
                  <a:tcPr marL="0" marR="0" marT="0" marB="0" anchor="ctr">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0"/>
                  </a:ext>
                </a:extLst>
              </a:tr>
              <a:tr h="693912">
                <a:tc>
                  <a:txBody>
                    <a:bodyPr/>
                    <a:lstStyle/>
                    <a:p>
                      <a:pPr algn="ctr"/>
                      <a:endParaRPr lang="en-AU" sz="1000" b="1"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AU" sz="800" i="0" kern="1200" baseline="0" dirty="0">
                          <a:solidFill>
                            <a:schemeClr val="tx2"/>
                          </a:solidFill>
                          <a:latin typeface="+mn-lt"/>
                          <a:ea typeface="Open Sans" panose="020B0606030504020204" pitchFamily="34" charset="0"/>
                          <a:cs typeface="Open Sans" panose="020B0606030504020204" pitchFamily="34" charset="0"/>
                        </a:rPr>
                        <a:t>Strong evidence of alignment to  key requirements, including dedicated Australian support and partner with Tier 1 Payroll and Expense Management Systems</a:t>
                      </a: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1"/>
                  </a:ext>
                </a:extLst>
              </a:tr>
              <a:tr h="52798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AU" sz="1000" b="1" i="1" kern="120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AU" sz="800" i="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427701641"/>
                  </a:ext>
                </a:extLst>
              </a:tr>
              <a:tr h="583530">
                <a:tc>
                  <a:txBody>
                    <a:bodyPr/>
                    <a:lstStyle/>
                    <a:p>
                      <a:pPr algn="ctr"/>
                      <a:endParaRPr lang="en-AU" sz="1000" b="1"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800" i="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2"/>
                  </a:ext>
                </a:extLst>
              </a:tr>
              <a:tr h="52798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AU" sz="1000" b="1" kern="120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lang="en-AU" dirty="0"/>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lang="en-AU" dirty="0"/>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800" i="0" kern="1200" baseline="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3"/>
                  </a:ext>
                </a:extLst>
              </a:tr>
              <a:tr h="583530">
                <a:tc>
                  <a:txBody>
                    <a:bodyPr/>
                    <a:lstStyle/>
                    <a:p>
                      <a:pPr algn="ctr"/>
                      <a:endParaRPr lang="en-AU" sz="1000" b="1" kern="120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r>
                        <a:rPr lang="en-AU" sz="1000" b="1" kern="1200" dirty="0">
                          <a:solidFill>
                            <a:schemeClr val="tx2"/>
                          </a:solidFill>
                          <a:latin typeface="+mn-lt"/>
                          <a:ea typeface="Open Sans" panose="020B0606030504020204" pitchFamily="34" charset="0"/>
                          <a:cs typeface="Open Sans" panose="020B0606030504020204" pitchFamily="34" charset="0"/>
                        </a:rPr>
                        <a:t> </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800" i="0" kern="1200" baseline="0" dirty="0">
                          <a:solidFill>
                            <a:schemeClr val="tx2"/>
                          </a:solidFill>
                          <a:latin typeface="+mn-lt"/>
                          <a:ea typeface="Open Sans" panose="020B0606030504020204" pitchFamily="34" charset="0"/>
                          <a:cs typeface="Open Sans" panose="020B0606030504020204" pitchFamily="34" charset="0"/>
                        </a:rPr>
                        <a:t>MYOB opted out of accounting system vendor evaluation process due to tight Solution Review Workshops deadline</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4"/>
                  </a:ext>
                </a:extLst>
              </a:tr>
              <a:tr h="693912">
                <a:tc>
                  <a:txBody>
                    <a:bodyPr/>
                    <a:lstStyle/>
                    <a:p>
                      <a:pPr algn="ctr"/>
                      <a:endParaRPr lang="en-AU" sz="1000" b="1" kern="120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800" i="0" kern="1200" baseline="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6"/>
                  </a:ext>
                </a:extLst>
              </a:tr>
              <a:tr h="583530">
                <a:tc>
                  <a:txBody>
                    <a:bodyPr/>
                    <a:lstStyle/>
                    <a:p>
                      <a:pPr algn="ctr"/>
                      <a:endParaRPr lang="en-AU" sz="1000" b="1" kern="120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AU" sz="800" i="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8"/>
                  </a:ext>
                </a:extLst>
              </a:tr>
              <a:tr h="527989">
                <a:tc>
                  <a:txBody>
                    <a:bodyPr/>
                    <a:lstStyle/>
                    <a:p>
                      <a:pPr algn="ctr"/>
                      <a:endParaRPr lang="en-AU" sz="1000" b="1" kern="120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AU" sz="800" i="0" kern="120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92650751"/>
                  </a:ext>
                </a:extLst>
              </a:tr>
            </a:tbl>
          </a:graphicData>
        </a:graphic>
      </p:graphicFrame>
      <p:grpSp>
        <p:nvGrpSpPr>
          <p:cNvPr id="33" name="Group 28"/>
          <p:cNvGrpSpPr/>
          <p:nvPr/>
        </p:nvGrpSpPr>
        <p:grpSpPr>
          <a:xfrm>
            <a:off x="7993841" y="1120178"/>
            <a:ext cx="181466" cy="195061"/>
            <a:chOff x="9547225" y="3155950"/>
            <a:chExt cx="515938" cy="588963"/>
          </a:xfrm>
          <a:solidFill>
            <a:schemeClr val="tx1"/>
          </a:solidFill>
        </p:grpSpPr>
        <p:sp>
          <p:nvSpPr>
            <p:cNvPr id="46" name="Freeform 430"/>
            <p:cNvSpPr>
              <a:spLocks noEditPoints="1"/>
            </p:cNvSpPr>
            <p:nvPr/>
          </p:nvSpPr>
          <p:spPr bwMode="auto">
            <a:xfrm>
              <a:off x="9674225" y="3209925"/>
              <a:ext cx="327025" cy="271463"/>
            </a:xfrm>
            <a:custGeom>
              <a:avLst/>
              <a:gdLst>
                <a:gd name="T0" fmla="*/ 128 w 132"/>
                <a:gd name="T1" fmla="*/ 51 h 110"/>
                <a:gd name="T2" fmla="*/ 122 w 132"/>
                <a:gd name="T3" fmla="*/ 35 h 110"/>
                <a:gd name="T4" fmla="*/ 110 w 132"/>
                <a:gd name="T5" fmla="*/ 23 h 110"/>
                <a:gd name="T6" fmla="*/ 107 w 132"/>
                <a:gd name="T7" fmla="*/ 19 h 110"/>
                <a:gd name="T8" fmla="*/ 99 w 132"/>
                <a:gd name="T9" fmla="*/ 13 h 110"/>
                <a:gd name="T10" fmla="*/ 92 w 132"/>
                <a:gd name="T11" fmla="*/ 8 h 110"/>
                <a:gd name="T12" fmla="*/ 81 w 132"/>
                <a:gd name="T13" fmla="*/ 7 h 110"/>
                <a:gd name="T14" fmla="*/ 65 w 132"/>
                <a:gd name="T15" fmla="*/ 3 h 110"/>
                <a:gd name="T16" fmla="*/ 56 w 132"/>
                <a:gd name="T17" fmla="*/ 0 h 110"/>
                <a:gd name="T18" fmla="*/ 41 w 132"/>
                <a:gd name="T19" fmla="*/ 4 h 110"/>
                <a:gd name="T20" fmla="*/ 29 w 132"/>
                <a:gd name="T21" fmla="*/ 10 h 110"/>
                <a:gd name="T22" fmla="*/ 10 w 132"/>
                <a:gd name="T23" fmla="*/ 29 h 110"/>
                <a:gd name="T24" fmla="*/ 2 w 132"/>
                <a:gd name="T25" fmla="*/ 46 h 110"/>
                <a:gd name="T26" fmla="*/ 2 w 132"/>
                <a:gd name="T27" fmla="*/ 51 h 110"/>
                <a:gd name="T28" fmla="*/ 5 w 132"/>
                <a:gd name="T29" fmla="*/ 71 h 110"/>
                <a:gd name="T30" fmla="*/ 8 w 132"/>
                <a:gd name="T31" fmla="*/ 73 h 110"/>
                <a:gd name="T32" fmla="*/ 19 w 132"/>
                <a:gd name="T33" fmla="*/ 82 h 110"/>
                <a:gd name="T34" fmla="*/ 24 w 132"/>
                <a:gd name="T35" fmla="*/ 82 h 110"/>
                <a:gd name="T36" fmla="*/ 39 w 132"/>
                <a:gd name="T37" fmla="*/ 90 h 110"/>
                <a:gd name="T38" fmla="*/ 47 w 132"/>
                <a:gd name="T39" fmla="*/ 87 h 110"/>
                <a:gd name="T40" fmla="*/ 48 w 132"/>
                <a:gd name="T41" fmla="*/ 87 h 110"/>
                <a:gd name="T42" fmla="*/ 65 w 132"/>
                <a:gd name="T43" fmla="*/ 88 h 110"/>
                <a:gd name="T44" fmla="*/ 70 w 132"/>
                <a:gd name="T45" fmla="*/ 88 h 110"/>
                <a:gd name="T46" fmla="*/ 76 w 132"/>
                <a:gd name="T47" fmla="*/ 97 h 110"/>
                <a:gd name="T48" fmla="*/ 81 w 132"/>
                <a:gd name="T49" fmla="*/ 100 h 110"/>
                <a:gd name="T50" fmla="*/ 91 w 132"/>
                <a:gd name="T51" fmla="*/ 108 h 110"/>
                <a:gd name="T52" fmla="*/ 96 w 132"/>
                <a:gd name="T53" fmla="*/ 110 h 110"/>
                <a:gd name="T54" fmla="*/ 107 w 132"/>
                <a:gd name="T55" fmla="*/ 100 h 110"/>
                <a:gd name="T56" fmla="*/ 123 w 132"/>
                <a:gd name="T57" fmla="*/ 94 h 110"/>
                <a:gd name="T58" fmla="*/ 124 w 132"/>
                <a:gd name="T59" fmla="*/ 85 h 110"/>
                <a:gd name="T60" fmla="*/ 128 w 132"/>
                <a:gd name="T61" fmla="*/ 68 h 110"/>
                <a:gd name="T62" fmla="*/ 128 w 132"/>
                <a:gd name="T63" fmla="*/ 52 h 110"/>
                <a:gd name="T64" fmla="*/ 117 w 132"/>
                <a:gd name="T65" fmla="*/ 74 h 110"/>
                <a:gd name="T66" fmla="*/ 114 w 132"/>
                <a:gd name="T67" fmla="*/ 87 h 110"/>
                <a:gd name="T68" fmla="*/ 97 w 132"/>
                <a:gd name="T69" fmla="*/ 98 h 110"/>
                <a:gd name="T70" fmla="*/ 93 w 132"/>
                <a:gd name="T71" fmla="*/ 98 h 110"/>
                <a:gd name="T72" fmla="*/ 88 w 132"/>
                <a:gd name="T73" fmla="*/ 92 h 110"/>
                <a:gd name="T74" fmla="*/ 80 w 132"/>
                <a:gd name="T75" fmla="*/ 80 h 110"/>
                <a:gd name="T76" fmla="*/ 74 w 132"/>
                <a:gd name="T77" fmla="*/ 78 h 110"/>
                <a:gd name="T78" fmla="*/ 71 w 132"/>
                <a:gd name="T79" fmla="*/ 78 h 110"/>
                <a:gd name="T80" fmla="*/ 56 w 132"/>
                <a:gd name="T81" fmla="*/ 81 h 110"/>
                <a:gd name="T82" fmla="*/ 48 w 132"/>
                <a:gd name="T83" fmla="*/ 76 h 110"/>
                <a:gd name="T84" fmla="*/ 39 w 132"/>
                <a:gd name="T85" fmla="*/ 80 h 110"/>
                <a:gd name="T86" fmla="*/ 38 w 132"/>
                <a:gd name="T87" fmla="*/ 79 h 110"/>
                <a:gd name="T88" fmla="*/ 24 w 132"/>
                <a:gd name="T89" fmla="*/ 72 h 110"/>
                <a:gd name="T90" fmla="*/ 20 w 132"/>
                <a:gd name="T91" fmla="*/ 73 h 110"/>
                <a:gd name="T92" fmla="*/ 11 w 132"/>
                <a:gd name="T93" fmla="*/ 58 h 110"/>
                <a:gd name="T94" fmla="*/ 12 w 132"/>
                <a:gd name="T95" fmla="*/ 49 h 110"/>
                <a:gd name="T96" fmla="*/ 12 w 132"/>
                <a:gd name="T97" fmla="*/ 44 h 110"/>
                <a:gd name="T98" fmla="*/ 20 w 132"/>
                <a:gd name="T99" fmla="*/ 29 h 110"/>
                <a:gd name="T100" fmla="*/ 37 w 132"/>
                <a:gd name="T101" fmla="*/ 15 h 110"/>
                <a:gd name="T102" fmla="*/ 55 w 132"/>
                <a:gd name="T103" fmla="*/ 10 h 110"/>
                <a:gd name="T104" fmla="*/ 66 w 132"/>
                <a:gd name="T105" fmla="*/ 13 h 110"/>
                <a:gd name="T106" fmla="*/ 79 w 132"/>
                <a:gd name="T107" fmla="*/ 18 h 110"/>
                <a:gd name="T108" fmla="*/ 85 w 132"/>
                <a:gd name="T109" fmla="*/ 16 h 110"/>
                <a:gd name="T110" fmla="*/ 89 w 132"/>
                <a:gd name="T111" fmla="*/ 17 h 110"/>
                <a:gd name="T112" fmla="*/ 96 w 132"/>
                <a:gd name="T113" fmla="*/ 23 h 110"/>
                <a:gd name="T114" fmla="*/ 99 w 132"/>
                <a:gd name="T115" fmla="*/ 24 h 110"/>
                <a:gd name="T116" fmla="*/ 101 w 132"/>
                <a:gd name="T117" fmla="*/ 26 h 110"/>
                <a:gd name="T118" fmla="*/ 110 w 132"/>
                <a:gd name="T119" fmla="*/ 33 h 110"/>
                <a:gd name="T120" fmla="*/ 118 w 132"/>
                <a:gd name="T121" fmla="*/ 48 h 110"/>
                <a:gd name="T122" fmla="*/ 120 w 132"/>
                <a:gd name="T123" fmla="*/ 59 h 110"/>
                <a:gd name="T124" fmla="*/ 121 w 132"/>
                <a:gd name="T125" fmla="*/ 6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2" h="110">
                  <a:moveTo>
                    <a:pt x="128" y="52"/>
                  </a:moveTo>
                  <a:cubicBezTo>
                    <a:pt x="128" y="52"/>
                    <a:pt x="128" y="52"/>
                    <a:pt x="128" y="51"/>
                  </a:cubicBezTo>
                  <a:cubicBezTo>
                    <a:pt x="128" y="50"/>
                    <a:pt x="128" y="49"/>
                    <a:pt x="128" y="47"/>
                  </a:cubicBezTo>
                  <a:cubicBezTo>
                    <a:pt x="128" y="43"/>
                    <a:pt x="125" y="37"/>
                    <a:pt x="122" y="35"/>
                  </a:cubicBezTo>
                  <a:cubicBezTo>
                    <a:pt x="122" y="34"/>
                    <a:pt x="120" y="33"/>
                    <a:pt x="120" y="32"/>
                  </a:cubicBezTo>
                  <a:cubicBezTo>
                    <a:pt x="119" y="28"/>
                    <a:pt x="116" y="23"/>
                    <a:pt x="110" y="23"/>
                  </a:cubicBezTo>
                  <a:cubicBezTo>
                    <a:pt x="110" y="23"/>
                    <a:pt x="110" y="22"/>
                    <a:pt x="110" y="22"/>
                  </a:cubicBezTo>
                  <a:cubicBezTo>
                    <a:pt x="109" y="21"/>
                    <a:pt x="109" y="20"/>
                    <a:pt x="107" y="19"/>
                  </a:cubicBezTo>
                  <a:cubicBezTo>
                    <a:pt x="107" y="18"/>
                    <a:pt x="107" y="18"/>
                    <a:pt x="107" y="18"/>
                  </a:cubicBezTo>
                  <a:cubicBezTo>
                    <a:pt x="105" y="16"/>
                    <a:pt x="103" y="13"/>
                    <a:pt x="99" y="13"/>
                  </a:cubicBezTo>
                  <a:cubicBezTo>
                    <a:pt x="98" y="13"/>
                    <a:pt x="98" y="13"/>
                    <a:pt x="97" y="13"/>
                  </a:cubicBezTo>
                  <a:cubicBezTo>
                    <a:pt x="96" y="11"/>
                    <a:pt x="95" y="9"/>
                    <a:pt x="92" y="8"/>
                  </a:cubicBezTo>
                  <a:cubicBezTo>
                    <a:pt x="92" y="8"/>
                    <a:pt x="91" y="8"/>
                    <a:pt x="91" y="8"/>
                  </a:cubicBezTo>
                  <a:cubicBezTo>
                    <a:pt x="88" y="7"/>
                    <a:pt x="85" y="6"/>
                    <a:pt x="81" y="7"/>
                  </a:cubicBezTo>
                  <a:cubicBezTo>
                    <a:pt x="81" y="6"/>
                    <a:pt x="80" y="5"/>
                    <a:pt x="79" y="4"/>
                  </a:cubicBezTo>
                  <a:cubicBezTo>
                    <a:pt x="76" y="0"/>
                    <a:pt x="69" y="0"/>
                    <a:pt x="65" y="3"/>
                  </a:cubicBezTo>
                  <a:cubicBezTo>
                    <a:pt x="65" y="3"/>
                    <a:pt x="64" y="3"/>
                    <a:pt x="64" y="2"/>
                  </a:cubicBezTo>
                  <a:cubicBezTo>
                    <a:pt x="62" y="1"/>
                    <a:pt x="59" y="0"/>
                    <a:pt x="56" y="0"/>
                  </a:cubicBezTo>
                  <a:cubicBezTo>
                    <a:pt x="55" y="0"/>
                    <a:pt x="51" y="0"/>
                    <a:pt x="48" y="3"/>
                  </a:cubicBezTo>
                  <a:cubicBezTo>
                    <a:pt x="47" y="3"/>
                    <a:pt x="44" y="4"/>
                    <a:pt x="41" y="4"/>
                  </a:cubicBezTo>
                  <a:cubicBezTo>
                    <a:pt x="40" y="4"/>
                    <a:pt x="33" y="5"/>
                    <a:pt x="30" y="8"/>
                  </a:cubicBezTo>
                  <a:cubicBezTo>
                    <a:pt x="29" y="9"/>
                    <a:pt x="29" y="10"/>
                    <a:pt x="29" y="10"/>
                  </a:cubicBezTo>
                  <a:cubicBezTo>
                    <a:pt x="27" y="12"/>
                    <a:pt x="22" y="15"/>
                    <a:pt x="19" y="16"/>
                  </a:cubicBezTo>
                  <a:cubicBezTo>
                    <a:pt x="15" y="18"/>
                    <a:pt x="10" y="21"/>
                    <a:pt x="10" y="29"/>
                  </a:cubicBezTo>
                  <a:cubicBezTo>
                    <a:pt x="10" y="30"/>
                    <a:pt x="10" y="31"/>
                    <a:pt x="5" y="37"/>
                  </a:cubicBezTo>
                  <a:cubicBezTo>
                    <a:pt x="2" y="40"/>
                    <a:pt x="2" y="43"/>
                    <a:pt x="2" y="46"/>
                  </a:cubicBezTo>
                  <a:cubicBezTo>
                    <a:pt x="2" y="46"/>
                    <a:pt x="2" y="47"/>
                    <a:pt x="2" y="47"/>
                  </a:cubicBezTo>
                  <a:cubicBezTo>
                    <a:pt x="2" y="49"/>
                    <a:pt x="2" y="50"/>
                    <a:pt x="2" y="51"/>
                  </a:cubicBezTo>
                  <a:cubicBezTo>
                    <a:pt x="2" y="53"/>
                    <a:pt x="2" y="53"/>
                    <a:pt x="1" y="55"/>
                  </a:cubicBezTo>
                  <a:cubicBezTo>
                    <a:pt x="0" y="62"/>
                    <a:pt x="4" y="70"/>
                    <a:pt x="5" y="71"/>
                  </a:cubicBezTo>
                  <a:cubicBezTo>
                    <a:pt x="6" y="73"/>
                    <a:pt x="6" y="73"/>
                    <a:pt x="6" y="73"/>
                  </a:cubicBezTo>
                  <a:cubicBezTo>
                    <a:pt x="8" y="73"/>
                    <a:pt x="8" y="73"/>
                    <a:pt x="8" y="73"/>
                  </a:cubicBezTo>
                  <a:cubicBezTo>
                    <a:pt x="9" y="74"/>
                    <a:pt x="11" y="75"/>
                    <a:pt x="11" y="75"/>
                  </a:cubicBezTo>
                  <a:cubicBezTo>
                    <a:pt x="11" y="80"/>
                    <a:pt x="14" y="82"/>
                    <a:pt x="19" y="82"/>
                  </a:cubicBezTo>
                  <a:cubicBezTo>
                    <a:pt x="20" y="82"/>
                    <a:pt x="22" y="82"/>
                    <a:pt x="23" y="82"/>
                  </a:cubicBezTo>
                  <a:cubicBezTo>
                    <a:pt x="23" y="82"/>
                    <a:pt x="24" y="82"/>
                    <a:pt x="24" y="82"/>
                  </a:cubicBezTo>
                  <a:cubicBezTo>
                    <a:pt x="25" y="82"/>
                    <a:pt x="28" y="83"/>
                    <a:pt x="32" y="86"/>
                  </a:cubicBezTo>
                  <a:cubicBezTo>
                    <a:pt x="34" y="88"/>
                    <a:pt x="36" y="90"/>
                    <a:pt x="39" y="90"/>
                  </a:cubicBezTo>
                  <a:cubicBezTo>
                    <a:pt x="42" y="90"/>
                    <a:pt x="44" y="89"/>
                    <a:pt x="45" y="88"/>
                  </a:cubicBezTo>
                  <a:cubicBezTo>
                    <a:pt x="46" y="87"/>
                    <a:pt x="46" y="87"/>
                    <a:pt x="47" y="87"/>
                  </a:cubicBezTo>
                  <a:cubicBezTo>
                    <a:pt x="47" y="86"/>
                    <a:pt x="47" y="86"/>
                    <a:pt x="47" y="86"/>
                  </a:cubicBezTo>
                  <a:cubicBezTo>
                    <a:pt x="48" y="87"/>
                    <a:pt x="48" y="87"/>
                    <a:pt x="48" y="87"/>
                  </a:cubicBezTo>
                  <a:cubicBezTo>
                    <a:pt x="49" y="88"/>
                    <a:pt x="49" y="88"/>
                    <a:pt x="49" y="88"/>
                  </a:cubicBezTo>
                  <a:cubicBezTo>
                    <a:pt x="54" y="93"/>
                    <a:pt x="61" y="92"/>
                    <a:pt x="65" y="88"/>
                  </a:cubicBezTo>
                  <a:cubicBezTo>
                    <a:pt x="65" y="88"/>
                    <a:pt x="66" y="88"/>
                    <a:pt x="70" y="88"/>
                  </a:cubicBezTo>
                  <a:cubicBezTo>
                    <a:pt x="70" y="88"/>
                    <a:pt x="70" y="88"/>
                    <a:pt x="70" y="88"/>
                  </a:cubicBezTo>
                  <a:cubicBezTo>
                    <a:pt x="69" y="90"/>
                    <a:pt x="70" y="93"/>
                    <a:pt x="71" y="94"/>
                  </a:cubicBezTo>
                  <a:cubicBezTo>
                    <a:pt x="71" y="95"/>
                    <a:pt x="73" y="97"/>
                    <a:pt x="76" y="97"/>
                  </a:cubicBezTo>
                  <a:cubicBezTo>
                    <a:pt x="77" y="97"/>
                    <a:pt x="78" y="97"/>
                    <a:pt x="79" y="96"/>
                  </a:cubicBezTo>
                  <a:cubicBezTo>
                    <a:pt x="80" y="97"/>
                    <a:pt x="80" y="99"/>
                    <a:pt x="81" y="100"/>
                  </a:cubicBezTo>
                  <a:cubicBezTo>
                    <a:pt x="83" y="104"/>
                    <a:pt x="86" y="105"/>
                    <a:pt x="88" y="106"/>
                  </a:cubicBezTo>
                  <a:cubicBezTo>
                    <a:pt x="90" y="107"/>
                    <a:pt x="90" y="108"/>
                    <a:pt x="91" y="108"/>
                  </a:cubicBezTo>
                  <a:cubicBezTo>
                    <a:pt x="93" y="110"/>
                    <a:pt x="95" y="110"/>
                    <a:pt x="96" y="110"/>
                  </a:cubicBezTo>
                  <a:cubicBezTo>
                    <a:pt x="96" y="110"/>
                    <a:pt x="96" y="110"/>
                    <a:pt x="96" y="110"/>
                  </a:cubicBezTo>
                  <a:cubicBezTo>
                    <a:pt x="100" y="110"/>
                    <a:pt x="103" y="107"/>
                    <a:pt x="105" y="103"/>
                  </a:cubicBezTo>
                  <a:cubicBezTo>
                    <a:pt x="106" y="102"/>
                    <a:pt x="106" y="101"/>
                    <a:pt x="107" y="100"/>
                  </a:cubicBezTo>
                  <a:cubicBezTo>
                    <a:pt x="109" y="98"/>
                    <a:pt x="112" y="97"/>
                    <a:pt x="116" y="97"/>
                  </a:cubicBezTo>
                  <a:cubicBezTo>
                    <a:pt x="119" y="97"/>
                    <a:pt x="122" y="96"/>
                    <a:pt x="123" y="94"/>
                  </a:cubicBezTo>
                  <a:cubicBezTo>
                    <a:pt x="125" y="91"/>
                    <a:pt x="125" y="88"/>
                    <a:pt x="124" y="87"/>
                  </a:cubicBezTo>
                  <a:cubicBezTo>
                    <a:pt x="124" y="86"/>
                    <a:pt x="124" y="86"/>
                    <a:pt x="124" y="85"/>
                  </a:cubicBezTo>
                  <a:cubicBezTo>
                    <a:pt x="124" y="83"/>
                    <a:pt x="124" y="81"/>
                    <a:pt x="125" y="81"/>
                  </a:cubicBezTo>
                  <a:cubicBezTo>
                    <a:pt x="127" y="78"/>
                    <a:pt x="131" y="73"/>
                    <a:pt x="128" y="68"/>
                  </a:cubicBezTo>
                  <a:cubicBezTo>
                    <a:pt x="128" y="68"/>
                    <a:pt x="128" y="67"/>
                    <a:pt x="129" y="67"/>
                  </a:cubicBezTo>
                  <a:cubicBezTo>
                    <a:pt x="132" y="63"/>
                    <a:pt x="131" y="56"/>
                    <a:pt x="128" y="52"/>
                  </a:cubicBezTo>
                  <a:close/>
                  <a:moveTo>
                    <a:pt x="119" y="73"/>
                  </a:moveTo>
                  <a:cubicBezTo>
                    <a:pt x="118" y="73"/>
                    <a:pt x="118" y="74"/>
                    <a:pt x="117" y="74"/>
                  </a:cubicBezTo>
                  <a:cubicBezTo>
                    <a:pt x="114" y="78"/>
                    <a:pt x="114" y="82"/>
                    <a:pt x="114" y="86"/>
                  </a:cubicBezTo>
                  <a:cubicBezTo>
                    <a:pt x="114" y="86"/>
                    <a:pt x="114" y="87"/>
                    <a:pt x="114" y="87"/>
                  </a:cubicBezTo>
                  <a:cubicBezTo>
                    <a:pt x="108" y="88"/>
                    <a:pt x="103" y="90"/>
                    <a:pt x="100" y="94"/>
                  </a:cubicBezTo>
                  <a:cubicBezTo>
                    <a:pt x="99" y="95"/>
                    <a:pt x="98" y="96"/>
                    <a:pt x="97" y="98"/>
                  </a:cubicBezTo>
                  <a:cubicBezTo>
                    <a:pt x="96" y="98"/>
                    <a:pt x="96" y="99"/>
                    <a:pt x="96" y="99"/>
                  </a:cubicBezTo>
                  <a:cubicBezTo>
                    <a:pt x="95" y="99"/>
                    <a:pt x="94" y="98"/>
                    <a:pt x="93" y="98"/>
                  </a:cubicBezTo>
                  <a:cubicBezTo>
                    <a:pt x="91" y="97"/>
                    <a:pt x="90" y="96"/>
                    <a:pt x="89" y="95"/>
                  </a:cubicBezTo>
                  <a:cubicBezTo>
                    <a:pt x="89" y="93"/>
                    <a:pt x="88" y="92"/>
                    <a:pt x="88" y="92"/>
                  </a:cubicBezTo>
                  <a:cubicBezTo>
                    <a:pt x="86" y="90"/>
                    <a:pt x="85" y="87"/>
                    <a:pt x="81" y="86"/>
                  </a:cubicBezTo>
                  <a:cubicBezTo>
                    <a:pt x="82" y="84"/>
                    <a:pt x="82" y="82"/>
                    <a:pt x="80" y="80"/>
                  </a:cubicBezTo>
                  <a:cubicBezTo>
                    <a:pt x="80" y="79"/>
                    <a:pt x="78" y="78"/>
                    <a:pt x="74" y="78"/>
                  </a:cubicBezTo>
                  <a:cubicBezTo>
                    <a:pt x="74" y="78"/>
                    <a:pt x="74" y="78"/>
                    <a:pt x="74" y="78"/>
                  </a:cubicBezTo>
                  <a:cubicBezTo>
                    <a:pt x="73" y="78"/>
                    <a:pt x="73" y="78"/>
                    <a:pt x="73" y="78"/>
                  </a:cubicBezTo>
                  <a:cubicBezTo>
                    <a:pt x="71" y="78"/>
                    <a:pt x="71" y="78"/>
                    <a:pt x="71" y="78"/>
                  </a:cubicBezTo>
                  <a:cubicBezTo>
                    <a:pt x="66" y="78"/>
                    <a:pt x="61" y="78"/>
                    <a:pt x="58" y="81"/>
                  </a:cubicBezTo>
                  <a:cubicBezTo>
                    <a:pt x="57" y="82"/>
                    <a:pt x="56" y="82"/>
                    <a:pt x="56" y="81"/>
                  </a:cubicBezTo>
                  <a:cubicBezTo>
                    <a:pt x="55" y="81"/>
                    <a:pt x="55" y="81"/>
                    <a:pt x="55" y="81"/>
                  </a:cubicBezTo>
                  <a:cubicBezTo>
                    <a:pt x="54" y="79"/>
                    <a:pt x="51" y="76"/>
                    <a:pt x="48" y="76"/>
                  </a:cubicBezTo>
                  <a:cubicBezTo>
                    <a:pt x="46" y="76"/>
                    <a:pt x="44" y="77"/>
                    <a:pt x="42" y="78"/>
                  </a:cubicBezTo>
                  <a:cubicBezTo>
                    <a:pt x="41" y="79"/>
                    <a:pt x="40" y="79"/>
                    <a:pt x="39" y="80"/>
                  </a:cubicBezTo>
                  <a:cubicBezTo>
                    <a:pt x="39" y="80"/>
                    <a:pt x="39" y="80"/>
                    <a:pt x="39" y="80"/>
                  </a:cubicBezTo>
                  <a:cubicBezTo>
                    <a:pt x="39" y="80"/>
                    <a:pt x="39" y="80"/>
                    <a:pt x="38" y="79"/>
                  </a:cubicBezTo>
                  <a:cubicBezTo>
                    <a:pt x="34" y="75"/>
                    <a:pt x="28" y="72"/>
                    <a:pt x="24" y="72"/>
                  </a:cubicBezTo>
                  <a:cubicBezTo>
                    <a:pt x="24" y="72"/>
                    <a:pt x="24" y="72"/>
                    <a:pt x="24" y="72"/>
                  </a:cubicBezTo>
                  <a:cubicBezTo>
                    <a:pt x="23" y="72"/>
                    <a:pt x="22" y="72"/>
                    <a:pt x="21" y="72"/>
                  </a:cubicBezTo>
                  <a:cubicBezTo>
                    <a:pt x="21" y="72"/>
                    <a:pt x="20" y="72"/>
                    <a:pt x="20" y="73"/>
                  </a:cubicBezTo>
                  <a:cubicBezTo>
                    <a:pt x="19" y="68"/>
                    <a:pt x="15" y="66"/>
                    <a:pt x="13" y="65"/>
                  </a:cubicBezTo>
                  <a:cubicBezTo>
                    <a:pt x="11" y="62"/>
                    <a:pt x="10" y="59"/>
                    <a:pt x="11" y="58"/>
                  </a:cubicBezTo>
                  <a:cubicBezTo>
                    <a:pt x="12" y="55"/>
                    <a:pt x="12" y="53"/>
                    <a:pt x="12" y="52"/>
                  </a:cubicBezTo>
                  <a:cubicBezTo>
                    <a:pt x="12" y="51"/>
                    <a:pt x="12" y="50"/>
                    <a:pt x="12" y="49"/>
                  </a:cubicBezTo>
                  <a:cubicBezTo>
                    <a:pt x="12" y="47"/>
                    <a:pt x="12" y="45"/>
                    <a:pt x="12" y="44"/>
                  </a:cubicBezTo>
                  <a:cubicBezTo>
                    <a:pt x="12" y="44"/>
                    <a:pt x="12" y="44"/>
                    <a:pt x="12" y="44"/>
                  </a:cubicBezTo>
                  <a:cubicBezTo>
                    <a:pt x="12" y="44"/>
                    <a:pt x="12" y="44"/>
                    <a:pt x="13" y="43"/>
                  </a:cubicBezTo>
                  <a:cubicBezTo>
                    <a:pt x="18" y="37"/>
                    <a:pt x="20" y="33"/>
                    <a:pt x="20" y="29"/>
                  </a:cubicBezTo>
                  <a:cubicBezTo>
                    <a:pt x="20" y="26"/>
                    <a:pt x="21" y="26"/>
                    <a:pt x="22" y="25"/>
                  </a:cubicBezTo>
                  <a:cubicBezTo>
                    <a:pt x="22" y="25"/>
                    <a:pt x="34" y="21"/>
                    <a:pt x="37" y="15"/>
                  </a:cubicBezTo>
                  <a:cubicBezTo>
                    <a:pt x="38" y="15"/>
                    <a:pt x="40" y="14"/>
                    <a:pt x="42" y="14"/>
                  </a:cubicBezTo>
                  <a:cubicBezTo>
                    <a:pt x="42" y="14"/>
                    <a:pt x="51" y="13"/>
                    <a:pt x="55" y="10"/>
                  </a:cubicBezTo>
                  <a:cubicBezTo>
                    <a:pt x="55" y="10"/>
                    <a:pt x="57" y="10"/>
                    <a:pt x="57" y="10"/>
                  </a:cubicBezTo>
                  <a:cubicBezTo>
                    <a:pt x="59" y="11"/>
                    <a:pt x="62" y="13"/>
                    <a:pt x="66" y="13"/>
                  </a:cubicBezTo>
                  <a:cubicBezTo>
                    <a:pt x="68" y="13"/>
                    <a:pt x="70" y="13"/>
                    <a:pt x="72" y="11"/>
                  </a:cubicBezTo>
                  <a:cubicBezTo>
                    <a:pt x="73" y="13"/>
                    <a:pt x="75" y="18"/>
                    <a:pt x="79" y="18"/>
                  </a:cubicBezTo>
                  <a:cubicBezTo>
                    <a:pt x="81" y="18"/>
                    <a:pt x="82" y="17"/>
                    <a:pt x="83" y="17"/>
                  </a:cubicBezTo>
                  <a:cubicBezTo>
                    <a:pt x="84" y="16"/>
                    <a:pt x="84" y="16"/>
                    <a:pt x="85" y="16"/>
                  </a:cubicBezTo>
                  <a:cubicBezTo>
                    <a:pt x="85" y="16"/>
                    <a:pt x="86" y="17"/>
                    <a:pt x="87" y="17"/>
                  </a:cubicBezTo>
                  <a:cubicBezTo>
                    <a:pt x="88" y="17"/>
                    <a:pt x="88" y="17"/>
                    <a:pt x="89" y="17"/>
                  </a:cubicBezTo>
                  <a:cubicBezTo>
                    <a:pt x="89" y="18"/>
                    <a:pt x="89" y="18"/>
                    <a:pt x="89" y="19"/>
                  </a:cubicBezTo>
                  <a:cubicBezTo>
                    <a:pt x="90" y="20"/>
                    <a:pt x="92" y="23"/>
                    <a:pt x="96" y="23"/>
                  </a:cubicBezTo>
                  <a:cubicBezTo>
                    <a:pt x="97" y="23"/>
                    <a:pt x="98" y="23"/>
                    <a:pt x="98" y="23"/>
                  </a:cubicBezTo>
                  <a:cubicBezTo>
                    <a:pt x="99" y="23"/>
                    <a:pt x="99" y="23"/>
                    <a:pt x="99" y="24"/>
                  </a:cubicBezTo>
                  <a:cubicBezTo>
                    <a:pt x="100" y="24"/>
                    <a:pt x="100" y="25"/>
                    <a:pt x="100" y="25"/>
                  </a:cubicBezTo>
                  <a:cubicBezTo>
                    <a:pt x="101" y="26"/>
                    <a:pt x="101" y="26"/>
                    <a:pt x="101" y="26"/>
                  </a:cubicBezTo>
                  <a:cubicBezTo>
                    <a:pt x="102" y="28"/>
                    <a:pt x="104" y="33"/>
                    <a:pt x="110" y="32"/>
                  </a:cubicBezTo>
                  <a:cubicBezTo>
                    <a:pt x="110" y="32"/>
                    <a:pt x="110" y="33"/>
                    <a:pt x="110" y="33"/>
                  </a:cubicBezTo>
                  <a:cubicBezTo>
                    <a:pt x="110" y="37"/>
                    <a:pt x="113" y="40"/>
                    <a:pt x="115" y="42"/>
                  </a:cubicBezTo>
                  <a:cubicBezTo>
                    <a:pt x="117" y="43"/>
                    <a:pt x="118" y="46"/>
                    <a:pt x="118" y="48"/>
                  </a:cubicBezTo>
                  <a:cubicBezTo>
                    <a:pt x="118" y="48"/>
                    <a:pt x="118" y="49"/>
                    <a:pt x="118" y="49"/>
                  </a:cubicBezTo>
                  <a:cubicBezTo>
                    <a:pt x="118" y="51"/>
                    <a:pt x="117" y="55"/>
                    <a:pt x="120" y="59"/>
                  </a:cubicBezTo>
                  <a:cubicBezTo>
                    <a:pt x="121" y="59"/>
                    <a:pt x="121" y="60"/>
                    <a:pt x="121" y="60"/>
                  </a:cubicBezTo>
                  <a:cubicBezTo>
                    <a:pt x="121" y="60"/>
                    <a:pt x="121" y="60"/>
                    <a:pt x="121" y="60"/>
                  </a:cubicBezTo>
                  <a:cubicBezTo>
                    <a:pt x="116" y="66"/>
                    <a:pt x="117" y="70"/>
                    <a:pt x="11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431"/>
            <p:cNvSpPr>
              <a:spLocks noEditPoints="1"/>
            </p:cNvSpPr>
            <p:nvPr/>
          </p:nvSpPr>
          <p:spPr bwMode="auto">
            <a:xfrm>
              <a:off x="9547225" y="3155950"/>
              <a:ext cx="515938" cy="588963"/>
            </a:xfrm>
            <a:custGeom>
              <a:avLst/>
              <a:gdLst>
                <a:gd name="T0" fmla="*/ 204 w 209"/>
                <a:gd name="T1" fmla="*/ 59 h 239"/>
                <a:gd name="T2" fmla="*/ 119 w 209"/>
                <a:gd name="T3" fmla="*/ 0 h 239"/>
                <a:gd name="T4" fmla="*/ 116 w 209"/>
                <a:gd name="T5" fmla="*/ 0 h 239"/>
                <a:gd name="T6" fmla="*/ 24 w 209"/>
                <a:gd name="T7" fmla="*/ 71 h 239"/>
                <a:gd name="T8" fmla="*/ 9 w 209"/>
                <a:gd name="T9" fmla="*/ 113 h 239"/>
                <a:gd name="T10" fmla="*/ 3 w 209"/>
                <a:gd name="T11" fmla="*/ 129 h 239"/>
                <a:gd name="T12" fmla="*/ 19 w 209"/>
                <a:gd name="T13" fmla="*/ 136 h 239"/>
                <a:gd name="T14" fmla="*/ 18 w 209"/>
                <a:gd name="T15" fmla="*/ 139 h 239"/>
                <a:gd name="T16" fmla="*/ 17 w 209"/>
                <a:gd name="T17" fmla="*/ 145 h 239"/>
                <a:gd name="T18" fmla="*/ 21 w 209"/>
                <a:gd name="T19" fmla="*/ 153 h 239"/>
                <a:gd name="T20" fmla="*/ 24 w 209"/>
                <a:gd name="T21" fmla="*/ 165 h 239"/>
                <a:gd name="T22" fmla="*/ 24 w 209"/>
                <a:gd name="T23" fmla="*/ 173 h 239"/>
                <a:gd name="T24" fmla="*/ 53 w 209"/>
                <a:gd name="T25" fmla="*/ 195 h 239"/>
                <a:gd name="T26" fmla="*/ 54 w 209"/>
                <a:gd name="T27" fmla="*/ 194 h 239"/>
                <a:gd name="T28" fmla="*/ 62 w 209"/>
                <a:gd name="T29" fmla="*/ 194 h 239"/>
                <a:gd name="T30" fmla="*/ 67 w 209"/>
                <a:gd name="T31" fmla="*/ 195 h 239"/>
                <a:gd name="T32" fmla="*/ 71 w 209"/>
                <a:gd name="T33" fmla="*/ 200 h 239"/>
                <a:gd name="T34" fmla="*/ 77 w 209"/>
                <a:gd name="T35" fmla="*/ 219 h 239"/>
                <a:gd name="T36" fmla="*/ 79 w 209"/>
                <a:gd name="T37" fmla="*/ 234 h 239"/>
                <a:gd name="T38" fmla="*/ 80 w 209"/>
                <a:gd name="T39" fmla="*/ 236 h 239"/>
                <a:gd name="T40" fmla="*/ 84 w 209"/>
                <a:gd name="T41" fmla="*/ 239 h 239"/>
                <a:gd name="T42" fmla="*/ 85 w 209"/>
                <a:gd name="T43" fmla="*/ 239 h 239"/>
                <a:gd name="T44" fmla="*/ 168 w 209"/>
                <a:gd name="T45" fmla="*/ 214 h 239"/>
                <a:gd name="T46" fmla="*/ 172 w 209"/>
                <a:gd name="T47" fmla="*/ 209 h 239"/>
                <a:gd name="T48" fmla="*/ 184 w 209"/>
                <a:gd name="T49" fmla="*/ 144 h 239"/>
                <a:gd name="T50" fmla="*/ 192 w 209"/>
                <a:gd name="T51" fmla="*/ 129 h 239"/>
                <a:gd name="T52" fmla="*/ 204 w 209"/>
                <a:gd name="T53" fmla="*/ 59 h 239"/>
                <a:gd name="T54" fmla="*/ 184 w 209"/>
                <a:gd name="T55" fmla="*/ 125 h 239"/>
                <a:gd name="T56" fmla="*/ 175 w 209"/>
                <a:gd name="T57" fmla="*/ 140 h 239"/>
                <a:gd name="T58" fmla="*/ 161 w 209"/>
                <a:gd name="T59" fmla="*/ 206 h 239"/>
                <a:gd name="T60" fmla="*/ 87 w 209"/>
                <a:gd name="T61" fmla="*/ 228 h 239"/>
                <a:gd name="T62" fmla="*/ 87 w 209"/>
                <a:gd name="T63" fmla="*/ 219 h 239"/>
                <a:gd name="T64" fmla="*/ 78 w 209"/>
                <a:gd name="T65" fmla="*/ 194 h 239"/>
                <a:gd name="T66" fmla="*/ 74 w 209"/>
                <a:gd name="T67" fmla="*/ 189 h 239"/>
                <a:gd name="T68" fmla="*/ 62 w 209"/>
                <a:gd name="T69" fmla="*/ 184 h 239"/>
                <a:gd name="T70" fmla="*/ 52 w 209"/>
                <a:gd name="T71" fmla="*/ 185 h 239"/>
                <a:gd name="T72" fmla="*/ 51 w 209"/>
                <a:gd name="T73" fmla="*/ 185 h 239"/>
                <a:gd name="T74" fmla="*/ 34 w 209"/>
                <a:gd name="T75" fmla="*/ 173 h 239"/>
                <a:gd name="T76" fmla="*/ 31 w 209"/>
                <a:gd name="T77" fmla="*/ 158 h 239"/>
                <a:gd name="T78" fmla="*/ 31 w 209"/>
                <a:gd name="T79" fmla="*/ 155 h 239"/>
                <a:gd name="T80" fmla="*/ 32 w 209"/>
                <a:gd name="T81" fmla="*/ 154 h 239"/>
                <a:gd name="T82" fmla="*/ 32 w 209"/>
                <a:gd name="T83" fmla="*/ 149 h 239"/>
                <a:gd name="T84" fmla="*/ 29 w 209"/>
                <a:gd name="T85" fmla="*/ 147 h 239"/>
                <a:gd name="T86" fmla="*/ 27 w 209"/>
                <a:gd name="T87" fmla="*/ 145 h 239"/>
                <a:gd name="T88" fmla="*/ 27 w 209"/>
                <a:gd name="T89" fmla="*/ 142 h 239"/>
                <a:gd name="T90" fmla="*/ 29 w 209"/>
                <a:gd name="T91" fmla="*/ 132 h 239"/>
                <a:gd name="T92" fmla="*/ 25 w 209"/>
                <a:gd name="T93" fmla="*/ 127 h 239"/>
                <a:gd name="T94" fmla="*/ 19 w 209"/>
                <a:gd name="T95" fmla="*/ 126 h 239"/>
                <a:gd name="T96" fmla="*/ 12 w 209"/>
                <a:gd name="T97" fmla="*/ 125 h 239"/>
                <a:gd name="T98" fmla="*/ 16 w 209"/>
                <a:gd name="T99" fmla="*/ 120 h 239"/>
                <a:gd name="T100" fmla="*/ 33 w 209"/>
                <a:gd name="T101" fmla="*/ 72 h 239"/>
                <a:gd name="T102" fmla="*/ 116 w 209"/>
                <a:gd name="T103" fmla="*/ 9 h 239"/>
                <a:gd name="T104" fmla="*/ 119 w 209"/>
                <a:gd name="T105" fmla="*/ 10 h 239"/>
                <a:gd name="T106" fmla="*/ 194 w 209"/>
                <a:gd name="T107" fmla="*/ 61 h 239"/>
                <a:gd name="T108" fmla="*/ 184 w 209"/>
                <a:gd name="T109" fmla="*/ 12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9" h="239">
                  <a:moveTo>
                    <a:pt x="204" y="59"/>
                  </a:moveTo>
                  <a:cubicBezTo>
                    <a:pt x="197" y="11"/>
                    <a:pt x="131" y="0"/>
                    <a:pt x="119" y="0"/>
                  </a:cubicBezTo>
                  <a:cubicBezTo>
                    <a:pt x="116" y="0"/>
                    <a:pt x="116" y="0"/>
                    <a:pt x="116" y="0"/>
                  </a:cubicBezTo>
                  <a:cubicBezTo>
                    <a:pt x="36" y="0"/>
                    <a:pt x="25" y="55"/>
                    <a:pt x="24" y="71"/>
                  </a:cubicBezTo>
                  <a:cubicBezTo>
                    <a:pt x="22" y="83"/>
                    <a:pt x="17" y="105"/>
                    <a:pt x="9" y="113"/>
                  </a:cubicBezTo>
                  <a:cubicBezTo>
                    <a:pt x="7" y="115"/>
                    <a:pt x="0" y="121"/>
                    <a:pt x="3" y="129"/>
                  </a:cubicBezTo>
                  <a:cubicBezTo>
                    <a:pt x="6" y="136"/>
                    <a:pt x="14" y="136"/>
                    <a:pt x="19" y="136"/>
                  </a:cubicBezTo>
                  <a:cubicBezTo>
                    <a:pt x="18" y="137"/>
                    <a:pt x="18" y="138"/>
                    <a:pt x="18" y="139"/>
                  </a:cubicBezTo>
                  <a:cubicBezTo>
                    <a:pt x="17" y="141"/>
                    <a:pt x="17" y="142"/>
                    <a:pt x="17" y="145"/>
                  </a:cubicBezTo>
                  <a:cubicBezTo>
                    <a:pt x="17" y="148"/>
                    <a:pt x="18" y="151"/>
                    <a:pt x="21" y="153"/>
                  </a:cubicBezTo>
                  <a:cubicBezTo>
                    <a:pt x="19" y="157"/>
                    <a:pt x="20" y="162"/>
                    <a:pt x="24" y="165"/>
                  </a:cubicBezTo>
                  <a:cubicBezTo>
                    <a:pt x="24" y="166"/>
                    <a:pt x="24" y="167"/>
                    <a:pt x="24" y="173"/>
                  </a:cubicBezTo>
                  <a:cubicBezTo>
                    <a:pt x="24" y="189"/>
                    <a:pt x="40" y="197"/>
                    <a:pt x="53" y="195"/>
                  </a:cubicBezTo>
                  <a:cubicBezTo>
                    <a:pt x="54" y="194"/>
                    <a:pt x="54" y="194"/>
                    <a:pt x="54" y="194"/>
                  </a:cubicBezTo>
                  <a:cubicBezTo>
                    <a:pt x="56" y="194"/>
                    <a:pt x="59" y="194"/>
                    <a:pt x="62" y="194"/>
                  </a:cubicBezTo>
                  <a:cubicBezTo>
                    <a:pt x="65" y="194"/>
                    <a:pt x="66" y="194"/>
                    <a:pt x="67" y="195"/>
                  </a:cubicBezTo>
                  <a:cubicBezTo>
                    <a:pt x="68" y="197"/>
                    <a:pt x="70" y="199"/>
                    <a:pt x="71" y="200"/>
                  </a:cubicBezTo>
                  <a:cubicBezTo>
                    <a:pt x="75" y="205"/>
                    <a:pt x="77" y="207"/>
                    <a:pt x="77" y="219"/>
                  </a:cubicBezTo>
                  <a:cubicBezTo>
                    <a:pt x="77" y="229"/>
                    <a:pt x="78" y="233"/>
                    <a:pt x="79" y="234"/>
                  </a:cubicBezTo>
                  <a:cubicBezTo>
                    <a:pt x="80" y="236"/>
                    <a:pt x="80" y="236"/>
                    <a:pt x="80" y="236"/>
                  </a:cubicBezTo>
                  <a:cubicBezTo>
                    <a:pt x="80" y="238"/>
                    <a:pt x="82" y="239"/>
                    <a:pt x="84" y="239"/>
                  </a:cubicBezTo>
                  <a:cubicBezTo>
                    <a:pt x="85" y="239"/>
                    <a:pt x="85" y="239"/>
                    <a:pt x="85" y="239"/>
                  </a:cubicBezTo>
                  <a:cubicBezTo>
                    <a:pt x="168" y="214"/>
                    <a:pt x="168" y="214"/>
                    <a:pt x="168" y="214"/>
                  </a:cubicBezTo>
                  <a:cubicBezTo>
                    <a:pt x="170" y="214"/>
                    <a:pt x="172" y="211"/>
                    <a:pt x="172" y="209"/>
                  </a:cubicBezTo>
                  <a:cubicBezTo>
                    <a:pt x="170" y="193"/>
                    <a:pt x="171" y="167"/>
                    <a:pt x="184" y="144"/>
                  </a:cubicBezTo>
                  <a:cubicBezTo>
                    <a:pt x="187" y="139"/>
                    <a:pt x="190" y="134"/>
                    <a:pt x="192" y="129"/>
                  </a:cubicBezTo>
                  <a:cubicBezTo>
                    <a:pt x="207" y="104"/>
                    <a:pt x="209" y="100"/>
                    <a:pt x="204" y="59"/>
                  </a:cubicBezTo>
                  <a:close/>
                  <a:moveTo>
                    <a:pt x="184" y="125"/>
                  </a:moveTo>
                  <a:cubicBezTo>
                    <a:pt x="181" y="129"/>
                    <a:pt x="178" y="134"/>
                    <a:pt x="175" y="140"/>
                  </a:cubicBezTo>
                  <a:cubicBezTo>
                    <a:pt x="163" y="162"/>
                    <a:pt x="160" y="188"/>
                    <a:pt x="161" y="206"/>
                  </a:cubicBezTo>
                  <a:cubicBezTo>
                    <a:pt x="87" y="228"/>
                    <a:pt x="87" y="228"/>
                    <a:pt x="87" y="228"/>
                  </a:cubicBezTo>
                  <a:cubicBezTo>
                    <a:pt x="87" y="226"/>
                    <a:pt x="87" y="223"/>
                    <a:pt x="87" y="219"/>
                  </a:cubicBezTo>
                  <a:cubicBezTo>
                    <a:pt x="87" y="204"/>
                    <a:pt x="83" y="200"/>
                    <a:pt x="78" y="194"/>
                  </a:cubicBezTo>
                  <a:cubicBezTo>
                    <a:pt x="77" y="192"/>
                    <a:pt x="76" y="191"/>
                    <a:pt x="74" y="189"/>
                  </a:cubicBezTo>
                  <a:cubicBezTo>
                    <a:pt x="71" y="184"/>
                    <a:pt x="65" y="184"/>
                    <a:pt x="62" y="184"/>
                  </a:cubicBezTo>
                  <a:cubicBezTo>
                    <a:pt x="58" y="184"/>
                    <a:pt x="55" y="184"/>
                    <a:pt x="52" y="185"/>
                  </a:cubicBezTo>
                  <a:cubicBezTo>
                    <a:pt x="51" y="185"/>
                    <a:pt x="51" y="185"/>
                    <a:pt x="51" y="185"/>
                  </a:cubicBezTo>
                  <a:cubicBezTo>
                    <a:pt x="44" y="186"/>
                    <a:pt x="34" y="182"/>
                    <a:pt x="34" y="173"/>
                  </a:cubicBezTo>
                  <a:cubicBezTo>
                    <a:pt x="34" y="164"/>
                    <a:pt x="34" y="161"/>
                    <a:pt x="31" y="158"/>
                  </a:cubicBezTo>
                  <a:cubicBezTo>
                    <a:pt x="30" y="157"/>
                    <a:pt x="29" y="157"/>
                    <a:pt x="31" y="155"/>
                  </a:cubicBezTo>
                  <a:cubicBezTo>
                    <a:pt x="31" y="154"/>
                    <a:pt x="32" y="154"/>
                    <a:pt x="32" y="154"/>
                  </a:cubicBezTo>
                  <a:cubicBezTo>
                    <a:pt x="33" y="152"/>
                    <a:pt x="33" y="151"/>
                    <a:pt x="32" y="149"/>
                  </a:cubicBezTo>
                  <a:cubicBezTo>
                    <a:pt x="31" y="148"/>
                    <a:pt x="30" y="147"/>
                    <a:pt x="29" y="147"/>
                  </a:cubicBezTo>
                  <a:cubicBezTo>
                    <a:pt x="27" y="146"/>
                    <a:pt x="27" y="145"/>
                    <a:pt x="27" y="145"/>
                  </a:cubicBezTo>
                  <a:cubicBezTo>
                    <a:pt x="27" y="144"/>
                    <a:pt x="27" y="143"/>
                    <a:pt x="27" y="142"/>
                  </a:cubicBezTo>
                  <a:cubicBezTo>
                    <a:pt x="28" y="140"/>
                    <a:pt x="28" y="137"/>
                    <a:pt x="29" y="132"/>
                  </a:cubicBezTo>
                  <a:cubicBezTo>
                    <a:pt x="29" y="130"/>
                    <a:pt x="28" y="127"/>
                    <a:pt x="25" y="127"/>
                  </a:cubicBezTo>
                  <a:cubicBezTo>
                    <a:pt x="23" y="126"/>
                    <a:pt x="21" y="126"/>
                    <a:pt x="19" y="126"/>
                  </a:cubicBezTo>
                  <a:cubicBezTo>
                    <a:pt x="16" y="126"/>
                    <a:pt x="13" y="126"/>
                    <a:pt x="12" y="125"/>
                  </a:cubicBezTo>
                  <a:cubicBezTo>
                    <a:pt x="12" y="124"/>
                    <a:pt x="13" y="122"/>
                    <a:pt x="16" y="120"/>
                  </a:cubicBezTo>
                  <a:cubicBezTo>
                    <a:pt x="29" y="106"/>
                    <a:pt x="33" y="73"/>
                    <a:pt x="33" y="72"/>
                  </a:cubicBezTo>
                  <a:cubicBezTo>
                    <a:pt x="38" y="14"/>
                    <a:pt x="97" y="9"/>
                    <a:pt x="116" y="9"/>
                  </a:cubicBezTo>
                  <a:cubicBezTo>
                    <a:pt x="119" y="10"/>
                    <a:pt x="119" y="10"/>
                    <a:pt x="119" y="10"/>
                  </a:cubicBezTo>
                  <a:cubicBezTo>
                    <a:pt x="128" y="10"/>
                    <a:pt x="188" y="19"/>
                    <a:pt x="194" y="61"/>
                  </a:cubicBezTo>
                  <a:cubicBezTo>
                    <a:pt x="199" y="98"/>
                    <a:pt x="198" y="101"/>
                    <a:pt x="184"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6" name="Group 3"/>
          <p:cNvGrpSpPr/>
          <p:nvPr/>
        </p:nvGrpSpPr>
        <p:grpSpPr>
          <a:xfrm>
            <a:off x="6968934" y="1128642"/>
            <a:ext cx="156898" cy="186649"/>
            <a:chOff x="3104044" y="3546255"/>
            <a:chExt cx="372240" cy="470269"/>
          </a:xfrm>
          <a:solidFill>
            <a:schemeClr val="tx1"/>
          </a:solidFill>
        </p:grpSpPr>
        <p:sp>
          <p:nvSpPr>
            <p:cNvPr id="44" name="Freeform 134"/>
            <p:cNvSpPr>
              <a:spLocks noEditPoints="1"/>
            </p:cNvSpPr>
            <p:nvPr/>
          </p:nvSpPr>
          <p:spPr bwMode="auto">
            <a:xfrm>
              <a:off x="3104044" y="3547579"/>
              <a:ext cx="226523" cy="466294"/>
            </a:xfrm>
            <a:custGeom>
              <a:avLst/>
              <a:gdLst>
                <a:gd name="T0" fmla="*/ 90 w 116"/>
                <a:gd name="T1" fmla="*/ 1 h 238"/>
                <a:gd name="T2" fmla="*/ 85 w 116"/>
                <a:gd name="T3" fmla="*/ 1 h 238"/>
                <a:gd name="T4" fmla="*/ 83 w 116"/>
                <a:gd name="T5" fmla="*/ 5 h 238"/>
                <a:gd name="T6" fmla="*/ 83 w 116"/>
                <a:gd name="T7" fmla="*/ 38 h 238"/>
                <a:gd name="T8" fmla="*/ 71 w 116"/>
                <a:gd name="T9" fmla="*/ 56 h 238"/>
                <a:gd name="T10" fmla="*/ 45 w 116"/>
                <a:gd name="T11" fmla="*/ 56 h 238"/>
                <a:gd name="T12" fmla="*/ 33 w 116"/>
                <a:gd name="T13" fmla="*/ 38 h 238"/>
                <a:gd name="T14" fmla="*/ 33 w 116"/>
                <a:gd name="T15" fmla="*/ 5 h 238"/>
                <a:gd name="T16" fmla="*/ 31 w 116"/>
                <a:gd name="T17" fmla="*/ 1 h 238"/>
                <a:gd name="T18" fmla="*/ 26 w 116"/>
                <a:gd name="T19" fmla="*/ 1 h 238"/>
                <a:gd name="T20" fmla="*/ 0 w 116"/>
                <a:gd name="T21" fmla="*/ 49 h 238"/>
                <a:gd name="T22" fmla="*/ 32 w 116"/>
                <a:gd name="T23" fmla="*/ 96 h 238"/>
                <a:gd name="T24" fmla="*/ 25 w 116"/>
                <a:gd name="T25" fmla="*/ 205 h 238"/>
                <a:gd name="T26" fmla="*/ 58 w 116"/>
                <a:gd name="T27" fmla="*/ 238 h 238"/>
                <a:gd name="T28" fmla="*/ 91 w 116"/>
                <a:gd name="T29" fmla="*/ 205 h 238"/>
                <a:gd name="T30" fmla="*/ 84 w 116"/>
                <a:gd name="T31" fmla="*/ 96 h 238"/>
                <a:gd name="T32" fmla="*/ 116 w 116"/>
                <a:gd name="T33" fmla="*/ 49 h 238"/>
                <a:gd name="T34" fmla="*/ 90 w 116"/>
                <a:gd name="T35" fmla="*/ 1 h 238"/>
                <a:gd name="T36" fmla="*/ 76 w 116"/>
                <a:gd name="T37" fmla="*/ 89 h 238"/>
                <a:gd name="T38" fmla="*/ 74 w 116"/>
                <a:gd name="T39" fmla="*/ 94 h 238"/>
                <a:gd name="T40" fmla="*/ 81 w 116"/>
                <a:gd name="T41" fmla="*/ 205 h 238"/>
                <a:gd name="T42" fmla="*/ 58 w 116"/>
                <a:gd name="T43" fmla="*/ 229 h 238"/>
                <a:gd name="T44" fmla="*/ 34 w 116"/>
                <a:gd name="T45" fmla="*/ 205 h 238"/>
                <a:gd name="T46" fmla="*/ 42 w 116"/>
                <a:gd name="T47" fmla="*/ 94 h 238"/>
                <a:gd name="T48" fmla="*/ 40 w 116"/>
                <a:gd name="T49" fmla="*/ 89 h 238"/>
                <a:gd name="T50" fmla="*/ 10 w 116"/>
                <a:gd name="T51" fmla="*/ 49 h 238"/>
                <a:gd name="T52" fmla="*/ 24 w 116"/>
                <a:gd name="T53" fmla="*/ 15 h 238"/>
                <a:gd name="T54" fmla="*/ 24 w 116"/>
                <a:gd name="T55" fmla="*/ 39 h 238"/>
                <a:gd name="T56" fmla="*/ 25 w 116"/>
                <a:gd name="T57" fmla="*/ 42 h 238"/>
                <a:gd name="T58" fmla="*/ 39 w 116"/>
                <a:gd name="T59" fmla="*/ 64 h 238"/>
                <a:gd name="T60" fmla="*/ 43 w 116"/>
                <a:gd name="T61" fmla="*/ 66 h 238"/>
                <a:gd name="T62" fmla="*/ 73 w 116"/>
                <a:gd name="T63" fmla="*/ 66 h 238"/>
                <a:gd name="T64" fmla="*/ 77 w 116"/>
                <a:gd name="T65" fmla="*/ 64 h 238"/>
                <a:gd name="T66" fmla="*/ 91 w 116"/>
                <a:gd name="T67" fmla="*/ 42 h 238"/>
                <a:gd name="T68" fmla="*/ 92 w 116"/>
                <a:gd name="T69" fmla="*/ 39 h 238"/>
                <a:gd name="T70" fmla="*/ 92 w 116"/>
                <a:gd name="T71" fmla="*/ 15 h 238"/>
                <a:gd name="T72" fmla="*/ 106 w 116"/>
                <a:gd name="T73" fmla="*/ 49 h 238"/>
                <a:gd name="T74" fmla="*/ 76 w 116"/>
                <a:gd name="T75" fmla="*/ 89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6" h="238">
                  <a:moveTo>
                    <a:pt x="90" y="1"/>
                  </a:moveTo>
                  <a:cubicBezTo>
                    <a:pt x="89" y="0"/>
                    <a:pt x="87" y="0"/>
                    <a:pt x="85" y="1"/>
                  </a:cubicBezTo>
                  <a:cubicBezTo>
                    <a:pt x="83" y="2"/>
                    <a:pt x="83" y="3"/>
                    <a:pt x="83" y="5"/>
                  </a:cubicBezTo>
                  <a:cubicBezTo>
                    <a:pt x="83" y="38"/>
                    <a:pt x="83" y="38"/>
                    <a:pt x="83" y="38"/>
                  </a:cubicBezTo>
                  <a:cubicBezTo>
                    <a:pt x="71" y="56"/>
                    <a:pt x="71" y="56"/>
                    <a:pt x="71" y="56"/>
                  </a:cubicBezTo>
                  <a:cubicBezTo>
                    <a:pt x="45" y="56"/>
                    <a:pt x="45" y="56"/>
                    <a:pt x="45" y="56"/>
                  </a:cubicBezTo>
                  <a:cubicBezTo>
                    <a:pt x="33" y="38"/>
                    <a:pt x="33" y="38"/>
                    <a:pt x="33" y="38"/>
                  </a:cubicBezTo>
                  <a:cubicBezTo>
                    <a:pt x="33" y="5"/>
                    <a:pt x="33" y="5"/>
                    <a:pt x="33" y="5"/>
                  </a:cubicBezTo>
                  <a:cubicBezTo>
                    <a:pt x="33" y="3"/>
                    <a:pt x="32" y="2"/>
                    <a:pt x="31" y="1"/>
                  </a:cubicBezTo>
                  <a:cubicBezTo>
                    <a:pt x="29" y="0"/>
                    <a:pt x="27" y="0"/>
                    <a:pt x="26" y="1"/>
                  </a:cubicBezTo>
                  <a:cubicBezTo>
                    <a:pt x="10" y="12"/>
                    <a:pt x="0" y="30"/>
                    <a:pt x="0" y="49"/>
                  </a:cubicBezTo>
                  <a:cubicBezTo>
                    <a:pt x="0" y="72"/>
                    <a:pt x="22" y="89"/>
                    <a:pt x="32" y="96"/>
                  </a:cubicBezTo>
                  <a:cubicBezTo>
                    <a:pt x="25" y="205"/>
                    <a:pt x="25" y="205"/>
                    <a:pt x="25" y="205"/>
                  </a:cubicBezTo>
                  <a:cubicBezTo>
                    <a:pt x="25" y="223"/>
                    <a:pt x="40" y="238"/>
                    <a:pt x="58" y="238"/>
                  </a:cubicBezTo>
                  <a:cubicBezTo>
                    <a:pt x="76" y="238"/>
                    <a:pt x="91" y="223"/>
                    <a:pt x="91" y="205"/>
                  </a:cubicBezTo>
                  <a:cubicBezTo>
                    <a:pt x="84" y="96"/>
                    <a:pt x="84" y="96"/>
                    <a:pt x="84" y="96"/>
                  </a:cubicBezTo>
                  <a:cubicBezTo>
                    <a:pt x="93" y="89"/>
                    <a:pt x="116" y="72"/>
                    <a:pt x="116" y="49"/>
                  </a:cubicBezTo>
                  <a:cubicBezTo>
                    <a:pt x="116" y="30"/>
                    <a:pt x="106" y="12"/>
                    <a:pt x="90" y="1"/>
                  </a:cubicBezTo>
                  <a:close/>
                  <a:moveTo>
                    <a:pt x="76" y="89"/>
                  </a:moveTo>
                  <a:cubicBezTo>
                    <a:pt x="74" y="90"/>
                    <a:pt x="74" y="92"/>
                    <a:pt x="74" y="94"/>
                  </a:cubicBezTo>
                  <a:cubicBezTo>
                    <a:pt x="81" y="205"/>
                    <a:pt x="81" y="205"/>
                    <a:pt x="81" y="205"/>
                  </a:cubicBezTo>
                  <a:cubicBezTo>
                    <a:pt x="81" y="218"/>
                    <a:pt x="71" y="229"/>
                    <a:pt x="58" y="229"/>
                  </a:cubicBezTo>
                  <a:cubicBezTo>
                    <a:pt x="45" y="229"/>
                    <a:pt x="34" y="218"/>
                    <a:pt x="34" y="205"/>
                  </a:cubicBezTo>
                  <a:cubicBezTo>
                    <a:pt x="42" y="94"/>
                    <a:pt x="42" y="94"/>
                    <a:pt x="42" y="94"/>
                  </a:cubicBezTo>
                  <a:cubicBezTo>
                    <a:pt x="42" y="92"/>
                    <a:pt x="41" y="90"/>
                    <a:pt x="40" y="89"/>
                  </a:cubicBezTo>
                  <a:cubicBezTo>
                    <a:pt x="33" y="85"/>
                    <a:pt x="10" y="69"/>
                    <a:pt x="10" y="49"/>
                  </a:cubicBezTo>
                  <a:cubicBezTo>
                    <a:pt x="10" y="36"/>
                    <a:pt x="15" y="24"/>
                    <a:pt x="24" y="15"/>
                  </a:cubicBezTo>
                  <a:cubicBezTo>
                    <a:pt x="24" y="39"/>
                    <a:pt x="24" y="39"/>
                    <a:pt x="24" y="39"/>
                  </a:cubicBezTo>
                  <a:cubicBezTo>
                    <a:pt x="24" y="40"/>
                    <a:pt x="24" y="41"/>
                    <a:pt x="25" y="42"/>
                  </a:cubicBezTo>
                  <a:cubicBezTo>
                    <a:pt x="39" y="64"/>
                    <a:pt x="39" y="64"/>
                    <a:pt x="39" y="64"/>
                  </a:cubicBezTo>
                  <a:cubicBezTo>
                    <a:pt x="40" y="65"/>
                    <a:pt x="41" y="66"/>
                    <a:pt x="43" y="66"/>
                  </a:cubicBezTo>
                  <a:cubicBezTo>
                    <a:pt x="73" y="66"/>
                    <a:pt x="73" y="66"/>
                    <a:pt x="73" y="66"/>
                  </a:cubicBezTo>
                  <a:cubicBezTo>
                    <a:pt x="75" y="66"/>
                    <a:pt x="76" y="65"/>
                    <a:pt x="77" y="64"/>
                  </a:cubicBezTo>
                  <a:cubicBezTo>
                    <a:pt x="91" y="42"/>
                    <a:pt x="91" y="42"/>
                    <a:pt x="91" y="42"/>
                  </a:cubicBezTo>
                  <a:cubicBezTo>
                    <a:pt x="92" y="41"/>
                    <a:pt x="92" y="40"/>
                    <a:pt x="92" y="39"/>
                  </a:cubicBezTo>
                  <a:cubicBezTo>
                    <a:pt x="92" y="15"/>
                    <a:pt x="92" y="15"/>
                    <a:pt x="92" y="15"/>
                  </a:cubicBezTo>
                  <a:cubicBezTo>
                    <a:pt x="101" y="24"/>
                    <a:pt x="106" y="36"/>
                    <a:pt x="106" y="49"/>
                  </a:cubicBezTo>
                  <a:cubicBezTo>
                    <a:pt x="106" y="69"/>
                    <a:pt x="83" y="85"/>
                    <a:pt x="76" y="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136"/>
            <p:cNvSpPr>
              <a:spLocks noEditPoints="1"/>
            </p:cNvSpPr>
            <p:nvPr/>
          </p:nvSpPr>
          <p:spPr bwMode="auto">
            <a:xfrm>
              <a:off x="3362360" y="3546255"/>
              <a:ext cx="113924" cy="470269"/>
            </a:xfrm>
            <a:custGeom>
              <a:avLst/>
              <a:gdLst>
                <a:gd name="T0" fmla="*/ 56 w 58"/>
                <a:gd name="T1" fmla="*/ 133 h 240"/>
                <a:gd name="T2" fmla="*/ 58 w 58"/>
                <a:gd name="T3" fmla="*/ 129 h 240"/>
                <a:gd name="T4" fmla="*/ 58 w 58"/>
                <a:gd name="T5" fmla="*/ 108 h 240"/>
                <a:gd name="T6" fmla="*/ 53 w 58"/>
                <a:gd name="T7" fmla="*/ 103 h 240"/>
                <a:gd name="T8" fmla="*/ 34 w 58"/>
                <a:gd name="T9" fmla="*/ 103 h 240"/>
                <a:gd name="T10" fmla="*/ 34 w 58"/>
                <a:gd name="T11" fmla="*/ 35 h 240"/>
                <a:gd name="T12" fmla="*/ 34 w 58"/>
                <a:gd name="T13" fmla="*/ 35 h 240"/>
                <a:gd name="T14" fmla="*/ 38 w 58"/>
                <a:gd name="T15" fmla="*/ 32 h 240"/>
                <a:gd name="T16" fmla="*/ 42 w 58"/>
                <a:gd name="T17" fmla="*/ 17 h 240"/>
                <a:gd name="T18" fmla="*/ 42 w 58"/>
                <a:gd name="T19" fmla="*/ 14 h 240"/>
                <a:gd name="T20" fmla="*/ 38 w 58"/>
                <a:gd name="T21" fmla="*/ 3 h 240"/>
                <a:gd name="T22" fmla="*/ 34 w 58"/>
                <a:gd name="T23" fmla="*/ 0 h 240"/>
                <a:gd name="T24" fmla="*/ 24 w 58"/>
                <a:gd name="T25" fmla="*/ 0 h 240"/>
                <a:gd name="T26" fmla="*/ 19 w 58"/>
                <a:gd name="T27" fmla="*/ 3 h 240"/>
                <a:gd name="T28" fmla="*/ 16 w 58"/>
                <a:gd name="T29" fmla="*/ 14 h 240"/>
                <a:gd name="T30" fmla="*/ 16 w 58"/>
                <a:gd name="T31" fmla="*/ 17 h 240"/>
                <a:gd name="T32" fmla="*/ 19 w 58"/>
                <a:gd name="T33" fmla="*/ 32 h 240"/>
                <a:gd name="T34" fmla="*/ 24 w 58"/>
                <a:gd name="T35" fmla="*/ 35 h 240"/>
                <a:gd name="T36" fmla="*/ 24 w 58"/>
                <a:gd name="T37" fmla="*/ 35 h 240"/>
                <a:gd name="T38" fmla="*/ 24 w 58"/>
                <a:gd name="T39" fmla="*/ 103 h 240"/>
                <a:gd name="T40" fmla="*/ 4 w 58"/>
                <a:gd name="T41" fmla="*/ 103 h 240"/>
                <a:gd name="T42" fmla="*/ 0 w 58"/>
                <a:gd name="T43" fmla="*/ 108 h 240"/>
                <a:gd name="T44" fmla="*/ 0 w 58"/>
                <a:gd name="T45" fmla="*/ 129 h 240"/>
                <a:gd name="T46" fmla="*/ 2 w 58"/>
                <a:gd name="T47" fmla="*/ 133 h 240"/>
                <a:gd name="T48" fmla="*/ 7 w 58"/>
                <a:gd name="T49" fmla="*/ 141 h 240"/>
                <a:gd name="T50" fmla="*/ 2 w 58"/>
                <a:gd name="T51" fmla="*/ 149 h 240"/>
                <a:gd name="T52" fmla="*/ 0 w 58"/>
                <a:gd name="T53" fmla="*/ 153 h 240"/>
                <a:gd name="T54" fmla="*/ 0 w 58"/>
                <a:gd name="T55" fmla="*/ 210 h 240"/>
                <a:gd name="T56" fmla="*/ 29 w 58"/>
                <a:gd name="T57" fmla="*/ 240 h 240"/>
                <a:gd name="T58" fmla="*/ 58 w 58"/>
                <a:gd name="T59" fmla="*/ 210 h 240"/>
                <a:gd name="T60" fmla="*/ 58 w 58"/>
                <a:gd name="T61" fmla="*/ 153 h 240"/>
                <a:gd name="T62" fmla="*/ 56 w 58"/>
                <a:gd name="T63" fmla="*/ 149 h 240"/>
                <a:gd name="T64" fmla="*/ 51 w 58"/>
                <a:gd name="T65" fmla="*/ 141 h 240"/>
                <a:gd name="T66" fmla="*/ 56 w 58"/>
                <a:gd name="T67" fmla="*/ 133 h 240"/>
                <a:gd name="T68" fmla="*/ 27 w 58"/>
                <a:gd name="T69" fmla="*/ 9 h 240"/>
                <a:gd name="T70" fmla="*/ 30 w 58"/>
                <a:gd name="T71" fmla="*/ 9 h 240"/>
                <a:gd name="T72" fmla="*/ 32 w 58"/>
                <a:gd name="T73" fmla="*/ 16 h 240"/>
                <a:gd name="T74" fmla="*/ 30 w 58"/>
                <a:gd name="T75" fmla="*/ 26 h 240"/>
                <a:gd name="T76" fmla="*/ 28 w 58"/>
                <a:gd name="T77" fmla="*/ 26 h 240"/>
                <a:gd name="T78" fmla="*/ 25 w 58"/>
                <a:gd name="T79" fmla="*/ 16 h 240"/>
                <a:gd name="T80" fmla="*/ 27 w 58"/>
                <a:gd name="T81" fmla="*/ 9 h 240"/>
                <a:gd name="T82" fmla="*/ 48 w 58"/>
                <a:gd name="T83" fmla="*/ 126 h 240"/>
                <a:gd name="T84" fmla="*/ 41 w 58"/>
                <a:gd name="T85" fmla="*/ 141 h 240"/>
                <a:gd name="T86" fmla="*/ 48 w 58"/>
                <a:gd name="T87" fmla="*/ 156 h 240"/>
                <a:gd name="T88" fmla="*/ 48 w 58"/>
                <a:gd name="T89" fmla="*/ 210 h 240"/>
                <a:gd name="T90" fmla="*/ 29 w 58"/>
                <a:gd name="T91" fmla="*/ 230 h 240"/>
                <a:gd name="T92" fmla="*/ 9 w 58"/>
                <a:gd name="T93" fmla="*/ 210 h 240"/>
                <a:gd name="T94" fmla="*/ 9 w 58"/>
                <a:gd name="T95" fmla="*/ 156 h 240"/>
                <a:gd name="T96" fmla="*/ 16 w 58"/>
                <a:gd name="T97" fmla="*/ 141 h 240"/>
                <a:gd name="T98" fmla="*/ 9 w 58"/>
                <a:gd name="T99" fmla="*/ 126 h 240"/>
                <a:gd name="T100" fmla="*/ 9 w 58"/>
                <a:gd name="T101" fmla="*/ 113 h 240"/>
                <a:gd name="T102" fmla="*/ 48 w 58"/>
                <a:gd name="T103" fmla="*/ 113 h 240"/>
                <a:gd name="T104" fmla="*/ 48 w 58"/>
                <a:gd name="T105" fmla="*/ 126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8" h="240">
                  <a:moveTo>
                    <a:pt x="56" y="133"/>
                  </a:moveTo>
                  <a:cubicBezTo>
                    <a:pt x="57" y="132"/>
                    <a:pt x="58" y="131"/>
                    <a:pt x="58" y="129"/>
                  </a:cubicBezTo>
                  <a:cubicBezTo>
                    <a:pt x="58" y="108"/>
                    <a:pt x="58" y="108"/>
                    <a:pt x="58" y="108"/>
                  </a:cubicBezTo>
                  <a:cubicBezTo>
                    <a:pt x="58" y="105"/>
                    <a:pt x="56" y="103"/>
                    <a:pt x="53" y="103"/>
                  </a:cubicBezTo>
                  <a:cubicBezTo>
                    <a:pt x="34" y="103"/>
                    <a:pt x="34" y="103"/>
                    <a:pt x="34" y="103"/>
                  </a:cubicBezTo>
                  <a:cubicBezTo>
                    <a:pt x="34" y="35"/>
                    <a:pt x="34" y="35"/>
                    <a:pt x="34" y="35"/>
                  </a:cubicBezTo>
                  <a:cubicBezTo>
                    <a:pt x="34" y="35"/>
                    <a:pt x="34" y="35"/>
                    <a:pt x="34" y="35"/>
                  </a:cubicBezTo>
                  <a:cubicBezTo>
                    <a:pt x="36" y="35"/>
                    <a:pt x="38" y="34"/>
                    <a:pt x="38" y="32"/>
                  </a:cubicBezTo>
                  <a:cubicBezTo>
                    <a:pt x="42" y="17"/>
                    <a:pt x="42" y="17"/>
                    <a:pt x="42" y="17"/>
                  </a:cubicBezTo>
                  <a:cubicBezTo>
                    <a:pt x="42" y="16"/>
                    <a:pt x="42" y="15"/>
                    <a:pt x="42" y="14"/>
                  </a:cubicBezTo>
                  <a:cubicBezTo>
                    <a:pt x="38" y="3"/>
                    <a:pt x="38" y="3"/>
                    <a:pt x="38" y="3"/>
                  </a:cubicBezTo>
                  <a:cubicBezTo>
                    <a:pt x="37" y="1"/>
                    <a:pt x="36" y="0"/>
                    <a:pt x="34" y="0"/>
                  </a:cubicBezTo>
                  <a:cubicBezTo>
                    <a:pt x="24" y="0"/>
                    <a:pt x="24" y="0"/>
                    <a:pt x="24" y="0"/>
                  </a:cubicBezTo>
                  <a:cubicBezTo>
                    <a:pt x="22" y="0"/>
                    <a:pt x="20" y="1"/>
                    <a:pt x="19" y="3"/>
                  </a:cubicBezTo>
                  <a:cubicBezTo>
                    <a:pt x="16" y="14"/>
                    <a:pt x="16" y="14"/>
                    <a:pt x="16" y="14"/>
                  </a:cubicBezTo>
                  <a:cubicBezTo>
                    <a:pt x="15" y="15"/>
                    <a:pt x="15" y="16"/>
                    <a:pt x="16" y="17"/>
                  </a:cubicBezTo>
                  <a:cubicBezTo>
                    <a:pt x="19" y="32"/>
                    <a:pt x="19" y="32"/>
                    <a:pt x="19" y="32"/>
                  </a:cubicBezTo>
                  <a:cubicBezTo>
                    <a:pt x="20" y="34"/>
                    <a:pt x="22" y="35"/>
                    <a:pt x="24" y="35"/>
                  </a:cubicBezTo>
                  <a:cubicBezTo>
                    <a:pt x="24" y="35"/>
                    <a:pt x="24" y="35"/>
                    <a:pt x="24" y="35"/>
                  </a:cubicBezTo>
                  <a:cubicBezTo>
                    <a:pt x="24" y="103"/>
                    <a:pt x="24" y="103"/>
                    <a:pt x="24" y="103"/>
                  </a:cubicBezTo>
                  <a:cubicBezTo>
                    <a:pt x="4" y="103"/>
                    <a:pt x="4" y="103"/>
                    <a:pt x="4" y="103"/>
                  </a:cubicBezTo>
                  <a:cubicBezTo>
                    <a:pt x="2" y="103"/>
                    <a:pt x="0" y="105"/>
                    <a:pt x="0" y="108"/>
                  </a:cubicBezTo>
                  <a:cubicBezTo>
                    <a:pt x="0" y="129"/>
                    <a:pt x="0" y="129"/>
                    <a:pt x="0" y="129"/>
                  </a:cubicBezTo>
                  <a:cubicBezTo>
                    <a:pt x="0" y="131"/>
                    <a:pt x="0" y="132"/>
                    <a:pt x="2" y="133"/>
                  </a:cubicBezTo>
                  <a:cubicBezTo>
                    <a:pt x="5" y="135"/>
                    <a:pt x="7" y="138"/>
                    <a:pt x="7" y="141"/>
                  </a:cubicBezTo>
                  <a:cubicBezTo>
                    <a:pt x="7" y="145"/>
                    <a:pt x="5" y="148"/>
                    <a:pt x="2" y="149"/>
                  </a:cubicBezTo>
                  <a:cubicBezTo>
                    <a:pt x="0" y="150"/>
                    <a:pt x="0" y="152"/>
                    <a:pt x="0" y="153"/>
                  </a:cubicBezTo>
                  <a:cubicBezTo>
                    <a:pt x="0" y="210"/>
                    <a:pt x="0" y="210"/>
                    <a:pt x="0" y="210"/>
                  </a:cubicBezTo>
                  <a:cubicBezTo>
                    <a:pt x="0" y="226"/>
                    <a:pt x="13" y="240"/>
                    <a:pt x="29" y="240"/>
                  </a:cubicBezTo>
                  <a:cubicBezTo>
                    <a:pt x="45" y="240"/>
                    <a:pt x="58" y="226"/>
                    <a:pt x="58" y="210"/>
                  </a:cubicBezTo>
                  <a:cubicBezTo>
                    <a:pt x="58" y="153"/>
                    <a:pt x="58" y="153"/>
                    <a:pt x="58" y="153"/>
                  </a:cubicBezTo>
                  <a:cubicBezTo>
                    <a:pt x="58" y="152"/>
                    <a:pt x="57" y="150"/>
                    <a:pt x="56" y="149"/>
                  </a:cubicBezTo>
                  <a:cubicBezTo>
                    <a:pt x="53" y="148"/>
                    <a:pt x="51" y="145"/>
                    <a:pt x="51" y="141"/>
                  </a:cubicBezTo>
                  <a:cubicBezTo>
                    <a:pt x="51" y="138"/>
                    <a:pt x="53" y="135"/>
                    <a:pt x="56" y="133"/>
                  </a:cubicBezTo>
                  <a:close/>
                  <a:moveTo>
                    <a:pt x="27" y="9"/>
                  </a:moveTo>
                  <a:cubicBezTo>
                    <a:pt x="30" y="9"/>
                    <a:pt x="30" y="9"/>
                    <a:pt x="30" y="9"/>
                  </a:cubicBezTo>
                  <a:cubicBezTo>
                    <a:pt x="32" y="16"/>
                    <a:pt x="32" y="16"/>
                    <a:pt x="32" y="16"/>
                  </a:cubicBezTo>
                  <a:cubicBezTo>
                    <a:pt x="30" y="26"/>
                    <a:pt x="30" y="26"/>
                    <a:pt x="30" y="26"/>
                  </a:cubicBezTo>
                  <a:cubicBezTo>
                    <a:pt x="28" y="26"/>
                    <a:pt x="28" y="26"/>
                    <a:pt x="28" y="26"/>
                  </a:cubicBezTo>
                  <a:cubicBezTo>
                    <a:pt x="25" y="16"/>
                    <a:pt x="25" y="16"/>
                    <a:pt x="25" y="16"/>
                  </a:cubicBezTo>
                  <a:lnTo>
                    <a:pt x="27" y="9"/>
                  </a:lnTo>
                  <a:close/>
                  <a:moveTo>
                    <a:pt x="48" y="126"/>
                  </a:moveTo>
                  <a:cubicBezTo>
                    <a:pt x="44" y="130"/>
                    <a:pt x="41" y="135"/>
                    <a:pt x="41" y="141"/>
                  </a:cubicBezTo>
                  <a:cubicBezTo>
                    <a:pt x="41" y="147"/>
                    <a:pt x="44" y="152"/>
                    <a:pt x="48" y="156"/>
                  </a:cubicBezTo>
                  <a:cubicBezTo>
                    <a:pt x="48" y="210"/>
                    <a:pt x="48" y="210"/>
                    <a:pt x="48" y="210"/>
                  </a:cubicBezTo>
                  <a:cubicBezTo>
                    <a:pt x="48" y="221"/>
                    <a:pt x="40" y="230"/>
                    <a:pt x="29" y="230"/>
                  </a:cubicBezTo>
                  <a:cubicBezTo>
                    <a:pt x="18" y="230"/>
                    <a:pt x="9" y="221"/>
                    <a:pt x="9" y="210"/>
                  </a:cubicBezTo>
                  <a:cubicBezTo>
                    <a:pt x="9" y="156"/>
                    <a:pt x="9" y="156"/>
                    <a:pt x="9" y="156"/>
                  </a:cubicBezTo>
                  <a:cubicBezTo>
                    <a:pt x="14" y="152"/>
                    <a:pt x="16" y="147"/>
                    <a:pt x="16" y="141"/>
                  </a:cubicBezTo>
                  <a:cubicBezTo>
                    <a:pt x="16" y="135"/>
                    <a:pt x="14" y="130"/>
                    <a:pt x="9" y="126"/>
                  </a:cubicBezTo>
                  <a:cubicBezTo>
                    <a:pt x="9" y="113"/>
                    <a:pt x="9" y="113"/>
                    <a:pt x="9" y="113"/>
                  </a:cubicBezTo>
                  <a:cubicBezTo>
                    <a:pt x="48" y="113"/>
                    <a:pt x="48" y="113"/>
                    <a:pt x="48" y="113"/>
                  </a:cubicBezTo>
                  <a:lnTo>
                    <a:pt x="48" y="1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7" name="Group 36"/>
          <p:cNvGrpSpPr/>
          <p:nvPr/>
        </p:nvGrpSpPr>
        <p:grpSpPr>
          <a:xfrm>
            <a:off x="5587940" y="1139684"/>
            <a:ext cx="197101" cy="175607"/>
            <a:chOff x="-3728641" y="3014910"/>
            <a:chExt cx="560388" cy="530225"/>
          </a:xfrm>
          <a:solidFill>
            <a:schemeClr val="tx1"/>
          </a:solidFill>
        </p:grpSpPr>
        <p:sp>
          <p:nvSpPr>
            <p:cNvPr id="41" name="Freeform 394"/>
            <p:cNvSpPr>
              <a:spLocks/>
            </p:cNvSpPr>
            <p:nvPr/>
          </p:nvSpPr>
          <p:spPr bwMode="auto">
            <a:xfrm>
              <a:off x="-3728641" y="3014910"/>
              <a:ext cx="352425" cy="473075"/>
            </a:xfrm>
            <a:custGeom>
              <a:avLst/>
              <a:gdLst>
                <a:gd name="T0" fmla="*/ 117 w 153"/>
                <a:gd name="T1" fmla="*/ 196 h 205"/>
                <a:gd name="T2" fmla="*/ 12 w 153"/>
                <a:gd name="T3" fmla="*/ 196 h 205"/>
                <a:gd name="T4" fmla="*/ 10 w 153"/>
                <a:gd name="T5" fmla="*/ 194 h 205"/>
                <a:gd name="T6" fmla="*/ 10 w 153"/>
                <a:gd name="T7" fmla="*/ 169 h 205"/>
                <a:gd name="T8" fmla="*/ 11 w 153"/>
                <a:gd name="T9" fmla="*/ 167 h 205"/>
                <a:gd name="T10" fmla="*/ 84 w 153"/>
                <a:gd name="T11" fmla="*/ 127 h 205"/>
                <a:gd name="T12" fmla="*/ 84 w 153"/>
                <a:gd name="T13" fmla="*/ 126 h 205"/>
                <a:gd name="T14" fmla="*/ 84 w 153"/>
                <a:gd name="T15" fmla="*/ 116 h 205"/>
                <a:gd name="T16" fmla="*/ 82 w 153"/>
                <a:gd name="T17" fmla="*/ 112 h 205"/>
                <a:gd name="T18" fmla="*/ 69 w 153"/>
                <a:gd name="T19" fmla="*/ 88 h 205"/>
                <a:gd name="T20" fmla="*/ 67 w 153"/>
                <a:gd name="T21" fmla="*/ 85 h 205"/>
                <a:gd name="T22" fmla="*/ 62 w 153"/>
                <a:gd name="T23" fmla="*/ 76 h 205"/>
                <a:gd name="T24" fmla="*/ 65 w 153"/>
                <a:gd name="T25" fmla="*/ 69 h 205"/>
                <a:gd name="T26" fmla="*/ 66 w 153"/>
                <a:gd name="T27" fmla="*/ 66 h 205"/>
                <a:gd name="T28" fmla="*/ 66 w 153"/>
                <a:gd name="T29" fmla="*/ 44 h 205"/>
                <a:gd name="T30" fmla="*/ 103 w 153"/>
                <a:gd name="T31" fmla="*/ 10 h 205"/>
                <a:gd name="T32" fmla="*/ 140 w 153"/>
                <a:gd name="T33" fmla="*/ 44 h 205"/>
                <a:gd name="T34" fmla="*/ 140 w 153"/>
                <a:gd name="T35" fmla="*/ 66 h 205"/>
                <a:gd name="T36" fmla="*/ 141 w 153"/>
                <a:gd name="T37" fmla="*/ 69 h 205"/>
                <a:gd name="T38" fmla="*/ 143 w 153"/>
                <a:gd name="T39" fmla="*/ 76 h 205"/>
                <a:gd name="T40" fmla="*/ 139 w 153"/>
                <a:gd name="T41" fmla="*/ 85 h 205"/>
                <a:gd name="T42" fmla="*/ 137 w 153"/>
                <a:gd name="T43" fmla="*/ 88 h 205"/>
                <a:gd name="T44" fmla="*/ 123 w 153"/>
                <a:gd name="T45" fmla="*/ 112 h 205"/>
                <a:gd name="T46" fmla="*/ 122 w 153"/>
                <a:gd name="T47" fmla="*/ 116 h 205"/>
                <a:gd name="T48" fmla="*/ 122 w 153"/>
                <a:gd name="T49" fmla="*/ 126 h 205"/>
                <a:gd name="T50" fmla="*/ 127 w 153"/>
                <a:gd name="T51" fmla="*/ 131 h 205"/>
                <a:gd name="T52" fmla="*/ 132 w 153"/>
                <a:gd name="T53" fmla="*/ 126 h 205"/>
                <a:gd name="T54" fmla="*/ 132 w 153"/>
                <a:gd name="T55" fmla="*/ 118 h 205"/>
                <a:gd name="T56" fmla="*/ 146 w 153"/>
                <a:gd name="T57" fmla="*/ 92 h 205"/>
                <a:gd name="T58" fmla="*/ 153 w 153"/>
                <a:gd name="T59" fmla="*/ 76 h 205"/>
                <a:gd name="T60" fmla="*/ 149 w 153"/>
                <a:gd name="T61" fmla="*/ 64 h 205"/>
                <a:gd name="T62" fmla="*/ 149 w 153"/>
                <a:gd name="T63" fmla="*/ 44 h 205"/>
                <a:gd name="T64" fmla="*/ 103 w 153"/>
                <a:gd name="T65" fmla="*/ 0 h 205"/>
                <a:gd name="T66" fmla="*/ 56 w 153"/>
                <a:gd name="T67" fmla="*/ 44 h 205"/>
                <a:gd name="T68" fmla="*/ 56 w 153"/>
                <a:gd name="T69" fmla="*/ 64 h 205"/>
                <a:gd name="T70" fmla="*/ 53 w 153"/>
                <a:gd name="T71" fmla="*/ 76 h 205"/>
                <a:gd name="T72" fmla="*/ 60 w 153"/>
                <a:gd name="T73" fmla="*/ 92 h 205"/>
                <a:gd name="T74" fmla="*/ 74 w 153"/>
                <a:gd name="T75" fmla="*/ 118 h 205"/>
                <a:gd name="T76" fmla="*/ 74 w 153"/>
                <a:gd name="T77" fmla="*/ 125 h 205"/>
                <a:gd name="T78" fmla="*/ 8 w 153"/>
                <a:gd name="T79" fmla="*/ 158 h 205"/>
                <a:gd name="T80" fmla="*/ 0 w 153"/>
                <a:gd name="T81" fmla="*/ 169 h 205"/>
                <a:gd name="T82" fmla="*/ 0 w 153"/>
                <a:gd name="T83" fmla="*/ 194 h 205"/>
                <a:gd name="T84" fmla="*/ 12 w 153"/>
                <a:gd name="T85" fmla="*/ 205 h 205"/>
                <a:gd name="T86" fmla="*/ 117 w 153"/>
                <a:gd name="T87" fmla="*/ 205 h 205"/>
                <a:gd name="T88" fmla="*/ 122 w 153"/>
                <a:gd name="T89" fmla="*/ 201 h 205"/>
                <a:gd name="T90" fmla="*/ 117 w 153"/>
                <a:gd name="T91" fmla="*/ 196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3" h="205">
                  <a:moveTo>
                    <a:pt x="117" y="196"/>
                  </a:moveTo>
                  <a:cubicBezTo>
                    <a:pt x="12" y="196"/>
                    <a:pt x="12" y="196"/>
                    <a:pt x="12" y="196"/>
                  </a:cubicBezTo>
                  <a:cubicBezTo>
                    <a:pt x="11" y="196"/>
                    <a:pt x="10" y="195"/>
                    <a:pt x="10" y="194"/>
                  </a:cubicBezTo>
                  <a:cubicBezTo>
                    <a:pt x="10" y="169"/>
                    <a:pt x="10" y="169"/>
                    <a:pt x="10" y="169"/>
                  </a:cubicBezTo>
                  <a:cubicBezTo>
                    <a:pt x="10" y="168"/>
                    <a:pt x="11" y="167"/>
                    <a:pt x="11" y="167"/>
                  </a:cubicBezTo>
                  <a:cubicBezTo>
                    <a:pt x="71" y="144"/>
                    <a:pt x="82" y="134"/>
                    <a:pt x="84" y="127"/>
                  </a:cubicBezTo>
                  <a:cubicBezTo>
                    <a:pt x="84" y="127"/>
                    <a:pt x="84" y="126"/>
                    <a:pt x="84" y="126"/>
                  </a:cubicBezTo>
                  <a:cubicBezTo>
                    <a:pt x="84" y="116"/>
                    <a:pt x="84" y="116"/>
                    <a:pt x="84" y="116"/>
                  </a:cubicBezTo>
                  <a:cubicBezTo>
                    <a:pt x="84" y="114"/>
                    <a:pt x="83" y="113"/>
                    <a:pt x="82" y="112"/>
                  </a:cubicBezTo>
                  <a:cubicBezTo>
                    <a:pt x="76" y="106"/>
                    <a:pt x="72" y="98"/>
                    <a:pt x="69" y="88"/>
                  </a:cubicBezTo>
                  <a:cubicBezTo>
                    <a:pt x="69" y="86"/>
                    <a:pt x="68" y="86"/>
                    <a:pt x="67" y="85"/>
                  </a:cubicBezTo>
                  <a:cubicBezTo>
                    <a:pt x="64" y="83"/>
                    <a:pt x="62" y="79"/>
                    <a:pt x="62" y="76"/>
                  </a:cubicBezTo>
                  <a:cubicBezTo>
                    <a:pt x="62" y="73"/>
                    <a:pt x="64" y="70"/>
                    <a:pt x="65" y="69"/>
                  </a:cubicBezTo>
                  <a:cubicBezTo>
                    <a:pt x="66" y="68"/>
                    <a:pt x="66" y="67"/>
                    <a:pt x="66" y="66"/>
                  </a:cubicBezTo>
                  <a:cubicBezTo>
                    <a:pt x="66" y="44"/>
                    <a:pt x="66" y="44"/>
                    <a:pt x="66" y="44"/>
                  </a:cubicBezTo>
                  <a:cubicBezTo>
                    <a:pt x="66" y="22"/>
                    <a:pt x="79" y="10"/>
                    <a:pt x="103" y="10"/>
                  </a:cubicBezTo>
                  <a:cubicBezTo>
                    <a:pt x="127" y="10"/>
                    <a:pt x="140" y="22"/>
                    <a:pt x="140" y="44"/>
                  </a:cubicBezTo>
                  <a:cubicBezTo>
                    <a:pt x="140" y="66"/>
                    <a:pt x="140" y="66"/>
                    <a:pt x="140" y="66"/>
                  </a:cubicBezTo>
                  <a:cubicBezTo>
                    <a:pt x="140" y="67"/>
                    <a:pt x="140" y="68"/>
                    <a:pt x="141" y="69"/>
                  </a:cubicBezTo>
                  <a:cubicBezTo>
                    <a:pt x="142" y="70"/>
                    <a:pt x="143" y="73"/>
                    <a:pt x="143" y="76"/>
                  </a:cubicBezTo>
                  <a:cubicBezTo>
                    <a:pt x="143" y="79"/>
                    <a:pt x="142" y="83"/>
                    <a:pt x="139" y="85"/>
                  </a:cubicBezTo>
                  <a:cubicBezTo>
                    <a:pt x="138" y="86"/>
                    <a:pt x="137" y="86"/>
                    <a:pt x="137" y="88"/>
                  </a:cubicBezTo>
                  <a:cubicBezTo>
                    <a:pt x="134" y="98"/>
                    <a:pt x="129" y="106"/>
                    <a:pt x="123" y="112"/>
                  </a:cubicBezTo>
                  <a:cubicBezTo>
                    <a:pt x="122" y="113"/>
                    <a:pt x="122" y="114"/>
                    <a:pt x="122" y="116"/>
                  </a:cubicBezTo>
                  <a:cubicBezTo>
                    <a:pt x="122" y="126"/>
                    <a:pt x="122" y="126"/>
                    <a:pt x="122" y="126"/>
                  </a:cubicBezTo>
                  <a:cubicBezTo>
                    <a:pt x="122" y="128"/>
                    <a:pt x="124" y="131"/>
                    <a:pt x="127" y="131"/>
                  </a:cubicBezTo>
                  <a:cubicBezTo>
                    <a:pt x="129" y="131"/>
                    <a:pt x="132" y="128"/>
                    <a:pt x="132" y="126"/>
                  </a:cubicBezTo>
                  <a:cubicBezTo>
                    <a:pt x="132" y="118"/>
                    <a:pt x="132" y="118"/>
                    <a:pt x="132" y="118"/>
                  </a:cubicBezTo>
                  <a:cubicBezTo>
                    <a:pt x="138" y="111"/>
                    <a:pt x="143" y="102"/>
                    <a:pt x="146" y="92"/>
                  </a:cubicBezTo>
                  <a:cubicBezTo>
                    <a:pt x="150" y="88"/>
                    <a:pt x="153" y="82"/>
                    <a:pt x="153" y="76"/>
                  </a:cubicBezTo>
                  <a:cubicBezTo>
                    <a:pt x="153" y="72"/>
                    <a:pt x="152" y="68"/>
                    <a:pt x="149" y="64"/>
                  </a:cubicBezTo>
                  <a:cubicBezTo>
                    <a:pt x="149" y="44"/>
                    <a:pt x="149" y="44"/>
                    <a:pt x="149" y="44"/>
                  </a:cubicBezTo>
                  <a:cubicBezTo>
                    <a:pt x="149" y="16"/>
                    <a:pt x="132" y="0"/>
                    <a:pt x="103" y="0"/>
                  </a:cubicBezTo>
                  <a:cubicBezTo>
                    <a:pt x="74" y="0"/>
                    <a:pt x="56" y="16"/>
                    <a:pt x="56" y="44"/>
                  </a:cubicBezTo>
                  <a:cubicBezTo>
                    <a:pt x="56" y="64"/>
                    <a:pt x="56" y="64"/>
                    <a:pt x="56" y="64"/>
                  </a:cubicBezTo>
                  <a:cubicBezTo>
                    <a:pt x="54" y="68"/>
                    <a:pt x="53" y="72"/>
                    <a:pt x="53" y="76"/>
                  </a:cubicBezTo>
                  <a:cubicBezTo>
                    <a:pt x="53" y="82"/>
                    <a:pt x="55" y="88"/>
                    <a:pt x="60" y="92"/>
                  </a:cubicBezTo>
                  <a:cubicBezTo>
                    <a:pt x="63" y="102"/>
                    <a:pt x="68" y="111"/>
                    <a:pt x="74" y="118"/>
                  </a:cubicBezTo>
                  <a:cubicBezTo>
                    <a:pt x="74" y="125"/>
                    <a:pt x="74" y="125"/>
                    <a:pt x="74" y="125"/>
                  </a:cubicBezTo>
                  <a:cubicBezTo>
                    <a:pt x="72" y="127"/>
                    <a:pt x="63" y="136"/>
                    <a:pt x="8" y="158"/>
                  </a:cubicBezTo>
                  <a:cubicBezTo>
                    <a:pt x="3" y="159"/>
                    <a:pt x="0" y="164"/>
                    <a:pt x="0" y="169"/>
                  </a:cubicBezTo>
                  <a:cubicBezTo>
                    <a:pt x="0" y="194"/>
                    <a:pt x="0" y="194"/>
                    <a:pt x="0" y="194"/>
                  </a:cubicBezTo>
                  <a:cubicBezTo>
                    <a:pt x="0" y="200"/>
                    <a:pt x="6" y="205"/>
                    <a:pt x="12" y="205"/>
                  </a:cubicBezTo>
                  <a:cubicBezTo>
                    <a:pt x="117" y="205"/>
                    <a:pt x="117" y="205"/>
                    <a:pt x="117" y="205"/>
                  </a:cubicBezTo>
                  <a:cubicBezTo>
                    <a:pt x="120" y="205"/>
                    <a:pt x="122" y="203"/>
                    <a:pt x="122" y="201"/>
                  </a:cubicBezTo>
                  <a:cubicBezTo>
                    <a:pt x="122" y="198"/>
                    <a:pt x="120" y="196"/>
                    <a:pt x="117" y="1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395"/>
            <p:cNvSpPr>
              <a:spLocks noEditPoints="1"/>
            </p:cNvSpPr>
            <p:nvPr/>
          </p:nvSpPr>
          <p:spPr bwMode="auto">
            <a:xfrm>
              <a:off x="-3446066" y="3267322"/>
              <a:ext cx="277813" cy="277813"/>
            </a:xfrm>
            <a:custGeom>
              <a:avLst/>
              <a:gdLst>
                <a:gd name="T0" fmla="*/ 60 w 120"/>
                <a:gd name="T1" fmla="*/ 0 h 120"/>
                <a:gd name="T2" fmla="*/ 0 w 120"/>
                <a:gd name="T3" fmla="*/ 60 h 120"/>
                <a:gd name="T4" fmla="*/ 60 w 120"/>
                <a:gd name="T5" fmla="*/ 120 h 120"/>
                <a:gd name="T6" fmla="*/ 120 w 120"/>
                <a:gd name="T7" fmla="*/ 60 h 120"/>
                <a:gd name="T8" fmla="*/ 60 w 120"/>
                <a:gd name="T9" fmla="*/ 0 h 120"/>
                <a:gd name="T10" fmla="*/ 60 w 120"/>
                <a:gd name="T11" fmla="*/ 110 h 120"/>
                <a:gd name="T12" fmla="*/ 10 w 120"/>
                <a:gd name="T13" fmla="*/ 60 h 120"/>
                <a:gd name="T14" fmla="*/ 60 w 120"/>
                <a:gd name="T15" fmla="*/ 10 h 120"/>
                <a:gd name="T16" fmla="*/ 110 w 120"/>
                <a:gd name="T17" fmla="*/ 60 h 120"/>
                <a:gd name="T18" fmla="*/ 60 w 120"/>
                <a:gd name="T19" fmla="*/ 11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20">
                  <a:moveTo>
                    <a:pt x="60" y="0"/>
                  </a:moveTo>
                  <a:cubicBezTo>
                    <a:pt x="27" y="0"/>
                    <a:pt x="0" y="27"/>
                    <a:pt x="0" y="60"/>
                  </a:cubicBezTo>
                  <a:cubicBezTo>
                    <a:pt x="0" y="93"/>
                    <a:pt x="27" y="120"/>
                    <a:pt x="60" y="120"/>
                  </a:cubicBezTo>
                  <a:cubicBezTo>
                    <a:pt x="93" y="120"/>
                    <a:pt x="120" y="93"/>
                    <a:pt x="120" y="60"/>
                  </a:cubicBezTo>
                  <a:cubicBezTo>
                    <a:pt x="120" y="27"/>
                    <a:pt x="93" y="0"/>
                    <a:pt x="60" y="0"/>
                  </a:cubicBezTo>
                  <a:close/>
                  <a:moveTo>
                    <a:pt x="60" y="110"/>
                  </a:moveTo>
                  <a:cubicBezTo>
                    <a:pt x="33" y="110"/>
                    <a:pt x="10" y="88"/>
                    <a:pt x="10" y="60"/>
                  </a:cubicBezTo>
                  <a:cubicBezTo>
                    <a:pt x="10" y="33"/>
                    <a:pt x="33" y="10"/>
                    <a:pt x="60" y="10"/>
                  </a:cubicBezTo>
                  <a:cubicBezTo>
                    <a:pt x="88" y="10"/>
                    <a:pt x="110" y="33"/>
                    <a:pt x="110" y="60"/>
                  </a:cubicBezTo>
                  <a:cubicBezTo>
                    <a:pt x="110" y="88"/>
                    <a:pt x="88" y="110"/>
                    <a:pt x="60"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396"/>
            <p:cNvSpPr>
              <a:spLocks/>
            </p:cNvSpPr>
            <p:nvPr/>
          </p:nvSpPr>
          <p:spPr bwMode="auto">
            <a:xfrm>
              <a:off x="-3385742" y="3327647"/>
              <a:ext cx="161926" cy="161924"/>
            </a:xfrm>
            <a:custGeom>
              <a:avLst/>
              <a:gdLst>
                <a:gd name="T0" fmla="*/ 65 w 70"/>
                <a:gd name="T1" fmla="*/ 30 h 70"/>
                <a:gd name="T2" fmla="*/ 40 w 70"/>
                <a:gd name="T3" fmla="*/ 30 h 70"/>
                <a:gd name="T4" fmla="*/ 40 w 70"/>
                <a:gd name="T5" fmla="*/ 4 h 70"/>
                <a:gd name="T6" fmla="*/ 35 w 70"/>
                <a:gd name="T7" fmla="*/ 0 h 70"/>
                <a:gd name="T8" fmla="*/ 30 w 70"/>
                <a:gd name="T9" fmla="*/ 4 h 70"/>
                <a:gd name="T10" fmla="*/ 30 w 70"/>
                <a:gd name="T11" fmla="*/ 30 h 70"/>
                <a:gd name="T12" fmla="*/ 5 w 70"/>
                <a:gd name="T13" fmla="*/ 30 h 70"/>
                <a:gd name="T14" fmla="*/ 0 w 70"/>
                <a:gd name="T15" fmla="*/ 35 h 70"/>
                <a:gd name="T16" fmla="*/ 5 w 70"/>
                <a:gd name="T17" fmla="*/ 40 h 70"/>
                <a:gd name="T18" fmla="*/ 30 w 70"/>
                <a:gd name="T19" fmla="*/ 40 h 70"/>
                <a:gd name="T20" fmla="*/ 30 w 70"/>
                <a:gd name="T21" fmla="*/ 65 h 70"/>
                <a:gd name="T22" fmla="*/ 35 w 70"/>
                <a:gd name="T23" fmla="*/ 70 h 70"/>
                <a:gd name="T24" fmla="*/ 40 w 70"/>
                <a:gd name="T25" fmla="*/ 65 h 70"/>
                <a:gd name="T26" fmla="*/ 40 w 70"/>
                <a:gd name="T27" fmla="*/ 40 h 70"/>
                <a:gd name="T28" fmla="*/ 65 w 70"/>
                <a:gd name="T29" fmla="*/ 40 h 70"/>
                <a:gd name="T30" fmla="*/ 70 w 70"/>
                <a:gd name="T31" fmla="*/ 35 h 70"/>
                <a:gd name="T32" fmla="*/ 65 w 70"/>
                <a:gd name="T33" fmla="*/ 3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70">
                  <a:moveTo>
                    <a:pt x="65" y="30"/>
                  </a:moveTo>
                  <a:cubicBezTo>
                    <a:pt x="40" y="30"/>
                    <a:pt x="40" y="30"/>
                    <a:pt x="40" y="30"/>
                  </a:cubicBezTo>
                  <a:cubicBezTo>
                    <a:pt x="40" y="4"/>
                    <a:pt x="40" y="4"/>
                    <a:pt x="40" y="4"/>
                  </a:cubicBezTo>
                  <a:cubicBezTo>
                    <a:pt x="40" y="2"/>
                    <a:pt x="38" y="0"/>
                    <a:pt x="35" y="0"/>
                  </a:cubicBezTo>
                  <a:cubicBezTo>
                    <a:pt x="32" y="0"/>
                    <a:pt x="30" y="2"/>
                    <a:pt x="30" y="4"/>
                  </a:cubicBezTo>
                  <a:cubicBezTo>
                    <a:pt x="30" y="30"/>
                    <a:pt x="30" y="30"/>
                    <a:pt x="30" y="30"/>
                  </a:cubicBezTo>
                  <a:cubicBezTo>
                    <a:pt x="5" y="30"/>
                    <a:pt x="5" y="30"/>
                    <a:pt x="5" y="30"/>
                  </a:cubicBezTo>
                  <a:cubicBezTo>
                    <a:pt x="2" y="30"/>
                    <a:pt x="0" y="32"/>
                    <a:pt x="0" y="35"/>
                  </a:cubicBezTo>
                  <a:cubicBezTo>
                    <a:pt x="0" y="37"/>
                    <a:pt x="2" y="40"/>
                    <a:pt x="5" y="40"/>
                  </a:cubicBezTo>
                  <a:cubicBezTo>
                    <a:pt x="30" y="40"/>
                    <a:pt x="30" y="40"/>
                    <a:pt x="30" y="40"/>
                  </a:cubicBezTo>
                  <a:cubicBezTo>
                    <a:pt x="30" y="65"/>
                    <a:pt x="30" y="65"/>
                    <a:pt x="30" y="65"/>
                  </a:cubicBezTo>
                  <a:cubicBezTo>
                    <a:pt x="30" y="68"/>
                    <a:pt x="32" y="70"/>
                    <a:pt x="35" y="70"/>
                  </a:cubicBezTo>
                  <a:cubicBezTo>
                    <a:pt x="38" y="70"/>
                    <a:pt x="40" y="68"/>
                    <a:pt x="40" y="65"/>
                  </a:cubicBezTo>
                  <a:cubicBezTo>
                    <a:pt x="40" y="40"/>
                    <a:pt x="40" y="40"/>
                    <a:pt x="40" y="40"/>
                  </a:cubicBezTo>
                  <a:cubicBezTo>
                    <a:pt x="65" y="40"/>
                    <a:pt x="65" y="40"/>
                    <a:pt x="65" y="40"/>
                  </a:cubicBezTo>
                  <a:cubicBezTo>
                    <a:pt x="68" y="40"/>
                    <a:pt x="70" y="37"/>
                    <a:pt x="70" y="35"/>
                  </a:cubicBezTo>
                  <a:cubicBezTo>
                    <a:pt x="70" y="32"/>
                    <a:pt x="68" y="30"/>
                    <a:pt x="6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8" name="Group 41"/>
          <p:cNvGrpSpPr/>
          <p:nvPr/>
        </p:nvGrpSpPr>
        <p:grpSpPr>
          <a:xfrm>
            <a:off x="3318445" y="1132974"/>
            <a:ext cx="179514" cy="169466"/>
            <a:chOff x="-13631811" y="4392546"/>
            <a:chExt cx="625475" cy="627062"/>
          </a:xfrm>
          <a:solidFill>
            <a:schemeClr val="tx1"/>
          </a:solidFill>
        </p:grpSpPr>
        <p:sp>
          <p:nvSpPr>
            <p:cNvPr id="39" name="Freeform 267"/>
            <p:cNvSpPr>
              <a:spLocks noEditPoints="1"/>
            </p:cNvSpPr>
            <p:nvPr/>
          </p:nvSpPr>
          <p:spPr bwMode="auto">
            <a:xfrm>
              <a:off x="-13631811" y="4392546"/>
              <a:ext cx="625475" cy="627062"/>
            </a:xfrm>
            <a:custGeom>
              <a:avLst/>
              <a:gdLst>
                <a:gd name="T0" fmla="*/ 117 w 234"/>
                <a:gd name="T1" fmla="*/ 0 h 234"/>
                <a:gd name="T2" fmla="*/ 0 w 234"/>
                <a:gd name="T3" fmla="*/ 117 h 234"/>
                <a:gd name="T4" fmla="*/ 117 w 234"/>
                <a:gd name="T5" fmla="*/ 234 h 234"/>
                <a:gd name="T6" fmla="*/ 234 w 234"/>
                <a:gd name="T7" fmla="*/ 117 h 234"/>
                <a:gd name="T8" fmla="*/ 117 w 234"/>
                <a:gd name="T9" fmla="*/ 0 h 234"/>
                <a:gd name="T10" fmla="*/ 117 w 234"/>
                <a:gd name="T11" fmla="*/ 224 h 234"/>
                <a:gd name="T12" fmla="*/ 9 w 234"/>
                <a:gd name="T13" fmla="*/ 117 h 234"/>
                <a:gd name="T14" fmla="*/ 117 w 234"/>
                <a:gd name="T15" fmla="*/ 9 h 234"/>
                <a:gd name="T16" fmla="*/ 224 w 234"/>
                <a:gd name="T17" fmla="*/ 117 h 234"/>
                <a:gd name="T18" fmla="*/ 117 w 234"/>
                <a:gd name="T19" fmla="*/ 2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 h="234">
                  <a:moveTo>
                    <a:pt x="117" y="0"/>
                  </a:moveTo>
                  <a:cubicBezTo>
                    <a:pt x="52" y="0"/>
                    <a:pt x="0" y="52"/>
                    <a:pt x="0" y="117"/>
                  </a:cubicBezTo>
                  <a:cubicBezTo>
                    <a:pt x="0" y="181"/>
                    <a:pt x="52" y="234"/>
                    <a:pt x="117" y="234"/>
                  </a:cubicBezTo>
                  <a:cubicBezTo>
                    <a:pt x="181" y="234"/>
                    <a:pt x="234" y="181"/>
                    <a:pt x="234" y="117"/>
                  </a:cubicBezTo>
                  <a:cubicBezTo>
                    <a:pt x="234" y="52"/>
                    <a:pt x="181" y="0"/>
                    <a:pt x="117" y="0"/>
                  </a:cubicBezTo>
                  <a:close/>
                  <a:moveTo>
                    <a:pt x="117" y="224"/>
                  </a:moveTo>
                  <a:cubicBezTo>
                    <a:pt x="57" y="224"/>
                    <a:pt x="9" y="176"/>
                    <a:pt x="9" y="117"/>
                  </a:cubicBezTo>
                  <a:cubicBezTo>
                    <a:pt x="9" y="57"/>
                    <a:pt x="57" y="9"/>
                    <a:pt x="117" y="9"/>
                  </a:cubicBezTo>
                  <a:cubicBezTo>
                    <a:pt x="176" y="9"/>
                    <a:pt x="224" y="57"/>
                    <a:pt x="224" y="117"/>
                  </a:cubicBezTo>
                  <a:cubicBezTo>
                    <a:pt x="224" y="176"/>
                    <a:pt x="176" y="224"/>
                    <a:pt x="117" y="2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268"/>
            <p:cNvSpPr>
              <a:spLocks noEditPoints="1"/>
            </p:cNvSpPr>
            <p:nvPr/>
          </p:nvSpPr>
          <p:spPr bwMode="auto">
            <a:xfrm>
              <a:off x="-13492111" y="4537009"/>
              <a:ext cx="317500" cy="315912"/>
            </a:xfrm>
            <a:custGeom>
              <a:avLst/>
              <a:gdLst>
                <a:gd name="T0" fmla="*/ 76 w 119"/>
                <a:gd name="T1" fmla="*/ 68 h 118"/>
                <a:gd name="T2" fmla="*/ 85 w 119"/>
                <a:gd name="T3" fmla="*/ 42 h 118"/>
                <a:gd name="T4" fmla="*/ 43 w 119"/>
                <a:gd name="T5" fmla="*/ 0 h 118"/>
                <a:gd name="T6" fmla="*/ 0 w 119"/>
                <a:gd name="T7" fmla="*/ 42 h 118"/>
                <a:gd name="T8" fmla="*/ 43 w 119"/>
                <a:gd name="T9" fmla="*/ 84 h 118"/>
                <a:gd name="T10" fmla="*/ 69 w 119"/>
                <a:gd name="T11" fmla="*/ 75 h 118"/>
                <a:gd name="T12" fmla="*/ 111 w 119"/>
                <a:gd name="T13" fmla="*/ 117 h 118"/>
                <a:gd name="T14" fmla="*/ 114 w 119"/>
                <a:gd name="T15" fmla="*/ 118 h 118"/>
                <a:gd name="T16" fmla="*/ 117 w 119"/>
                <a:gd name="T17" fmla="*/ 117 h 118"/>
                <a:gd name="T18" fmla="*/ 117 w 119"/>
                <a:gd name="T19" fmla="*/ 110 h 118"/>
                <a:gd name="T20" fmla="*/ 76 w 119"/>
                <a:gd name="T21" fmla="*/ 68 h 118"/>
                <a:gd name="T22" fmla="*/ 43 w 119"/>
                <a:gd name="T23" fmla="*/ 75 h 118"/>
                <a:gd name="T24" fmla="*/ 10 w 119"/>
                <a:gd name="T25" fmla="*/ 42 h 118"/>
                <a:gd name="T26" fmla="*/ 43 w 119"/>
                <a:gd name="T27" fmla="*/ 9 h 118"/>
                <a:gd name="T28" fmla="*/ 75 w 119"/>
                <a:gd name="T29" fmla="*/ 42 h 118"/>
                <a:gd name="T30" fmla="*/ 43 w 119"/>
                <a:gd name="T31" fmla="*/ 7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18">
                  <a:moveTo>
                    <a:pt x="76" y="68"/>
                  </a:moveTo>
                  <a:cubicBezTo>
                    <a:pt x="81" y="61"/>
                    <a:pt x="85" y="52"/>
                    <a:pt x="85" y="42"/>
                  </a:cubicBezTo>
                  <a:cubicBezTo>
                    <a:pt x="85" y="19"/>
                    <a:pt x="66" y="0"/>
                    <a:pt x="43" y="0"/>
                  </a:cubicBezTo>
                  <a:cubicBezTo>
                    <a:pt x="19" y="0"/>
                    <a:pt x="0" y="19"/>
                    <a:pt x="0" y="42"/>
                  </a:cubicBezTo>
                  <a:cubicBezTo>
                    <a:pt x="0" y="65"/>
                    <a:pt x="19" y="84"/>
                    <a:pt x="43" y="84"/>
                  </a:cubicBezTo>
                  <a:cubicBezTo>
                    <a:pt x="53" y="84"/>
                    <a:pt x="62" y="81"/>
                    <a:pt x="69" y="75"/>
                  </a:cubicBezTo>
                  <a:cubicBezTo>
                    <a:pt x="111" y="117"/>
                    <a:pt x="111" y="117"/>
                    <a:pt x="111" y="117"/>
                  </a:cubicBezTo>
                  <a:cubicBezTo>
                    <a:pt x="112" y="118"/>
                    <a:pt x="113" y="118"/>
                    <a:pt x="114" y="118"/>
                  </a:cubicBezTo>
                  <a:cubicBezTo>
                    <a:pt x="115" y="118"/>
                    <a:pt x="116" y="118"/>
                    <a:pt x="117" y="117"/>
                  </a:cubicBezTo>
                  <a:cubicBezTo>
                    <a:pt x="119" y="115"/>
                    <a:pt x="119" y="112"/>
                    <a:pt x="117" y="110"/>
                  </a:cubicBezTo>
                  <a:lnTo>
                    <a:pt x="76" y="68"/>
                  </a:lnTo>
                  <a:close/>
                  <a:moveTo>
                    <a:pt x="43" y="75"/>
                  </a:moveTo>
                  <a:cubicBezTo>
                    <a:pt x="24" y="75"/>
                    <a:pt x="10" y="60"/>
                    <a:pt x="10" y="42"/>
                  </a:cubicBezTo>
                  <a:cubicBezTo>
                    <a:pt x="10" y="24"/>
                    <a:pt x="24" y="9"/>
                    <a:pt x="43" y="9"/>
                  </a:cubicBezTo>
                  <a:cubicBezTo>
                    <a:pt x="61" y="9"/>
                    <a:pt x="75" y="24"/>
                    <a:pt x="75" y="42"/>
                  </a:cubicBezTo>
                  <a:cubicBezTo>
                    <a:pt x="75" y="60"/>
                    <a:pt x="61" y="75"/>
                    <a:pt x="43"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 name="Group 4"/>
          <p:cNvGrpSpPr/>
          <p:nvPr/>
        </p:nvGrpSpPr>
        <p:grpSpPr>
          <a:xfrm>
            <a:off x="3036958" y="6464244"/>
            <a:ext cx="1224000" cy="416750"/>
            <a:chOff x="1512958" y="6464244"/>
            <a:chExt cx="1224000" cy="416750"/>
          </a:xfrm>
        </p:grpSpPr>
        <p:sp>
          <p:nvSpPr>
            <p:cNvPr id="115" name="Oval 114"/>
            <p:cNvSpPr/>
            <p:nvPr/>
          </p:nvSpPr>
          <p:spPr bwMode="gray">
            <a:xfrm>
              <a:off x="2048619" y="6464244"/>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119" name="Rectangle 118"/>
            <p:cNvSpPr/>
            <p:nvPr/>
          </p:nvSpPr>
          <p:spPr>
            <a:xfrm>
              <a:off x="1512958" y="6588606"/>
              <a:ext cx="1224000" cy="292388"/>
            </a:xfrm>
            <a:prstGeom prst="rect">
              <a:avLst/>
            </a:prstGeom>
          </p:spPr>
          <p:txBody>
            <a:bodyPr wrap="square">
              <a:spAutoFit/>
            </a:bodyPr>
            <a:lstStyle/>
            <a:p>
              <a:pPr algn="ctr">
                <a:defRPr/>
              </a:pPr>
              <a:r>
                <a:rPr lang="en-AU" sz="650" b="1" dirty="0">
                  <a:solidFill>
                    <a:schemeClr val="tx2"/>
                  </a:solidFill>
                  <a:latin typeface="Open Sans" panose="020B0606030504020204" pitchFamily="34" charset="0"/>
                  <a:ea typeface="Open Sans" panose="020B0606030504020204" pitchFamily="34" charset="0"/>
                  <a:cs typeface="Open Sans" panose="020B0606030504020204" pitchFamily="34" charset="0"/>
                </a:rPr>
                <a:t>Strong </a:t>
              </a:r>
              <a:r>
                <a:rPr lang="en-AU" sz="65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p>
          </p:txBody>
        </p:sp>
      </p:grpSp>
      <p:grpSp>
        <p:nvGrpSpPr>
          <p:cNvPr id="6" name="Group 5"/>
          <p:cNvGrpSpPr/>
          <p:nvPr/>
        </p:nvGrpSpPr>
        <p:grpSpPr>
          <a:xfrm>
            <a:off x="4158416" y="2476904"/>
            <a:ext cx="4066126" cy="4404090"/>
            <a:chOff x="2624672" y="2476904"/>
            <a:chExt cx="4066126" cy="4404090"/>
          </a:xfrm>
        </p:grpSpPr>
        <p:sp>
          <p:nvSpPr>
            <p:cNvPr id="116" name="Oval 115"/>
            <p:cNvSpPr/>
            <p:nvPr/>
          </p:nvSpPr>
          <p:spPr bwMode="gray">
            <a:xfrm>
              <a:off x="3150588" y="6464244"/>
              <a:ext cx="144000" cy="144000"/>
            </a:xfrm>
            <a:prstGeom prst="ellipse">
              <a:avLst/>
            </a:prstGeom>
            <a:solidFill>
              <a:srgbClr val="FFCD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120" name="Rectangle 119"/>
            <p:cNvSpPr/>
            <p:nvPr/>
          </p:nvSpPr>
          <p:spPr>
            <a:xfrm>
              <a:off x="2624672" y="6588606"/>
              <a:ext cx="1224000" cy="292388"/>
            </a:xfrm>
            <a:prstGeom prst="rect">
              <a:avLst/>
            </a:prstGeom>
          </p:spPr>
          <p:txBody>
            <a:bodyPr wrap="square">
              <a:spAutoFit/>
            </a:bodyPr>
            <a:lstStyle/>
            <a:p>
              <a:pPr algn="ctr">
                <a:defRPr/>
              </a:pPr>
              <a:r>
                <a:rPr lang="en-AU" sz="650" b="1" dirty="0">
                  <a:solidFill>
                    <a:schemeClr val="tx2"/>
                  </a:solidFill>
                  <a:latin typeface="Open Sans" panose="020B0606030504020204" pitchFamily="34" charset="0"/>
                  <a:ea typeface="Open Sans" panose="020B0606030504020204" pitchFamily="34" charset="0"/>
                  <a:cs typeface="Open Sans" panose="020B0606030504020204" pitchFamily="34" charset="0"/>
                </a:rPr>
                <a:t>Moderate </a:t>
              </a:r>
              <a:r>
                <a:rPr lang="en-AU" sz="65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p>
          </p:txBody>
        </p:sp>
        <p:sp>
          <p:nvSpPr>
            <p:cNvPr id="54" name="Oval 53">
              <a:extLst>
                <a:ext uri="{FF2B5EF4-FFF2-40B4-BE49-F238E27FC236}">
                  <a16:creationId xmlns:a16="http://schemas.microsoft.com/office/drawing/2014/main" id="{44188DF3-A93A-4C48-9384-1608AFA83EBA}"/>
                </a:ext>
              </a:extLst>
            </p:cNvPr>
            <p:cNvSpPr/>
            <p:nvPr/>
          </p:nvSpPr>
          <p:spPr bwMode="gray">
            <a:xfrm>
              <a:off x="6546798" y="2476904"/>
              <a:ext cx="144000" cy="144000"/>
            </a:xfrm>
            <a:prstGeom prst="ellipse">
              <a:avLst/>
            </a:prstGeom>
            <a:solidFill>
              <a:srgbClr val="FFCD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63" name="Oval 62">
              <a:extLst>
                <a:ext uri="{FF2B5EF4-FFF2-40B4-BE49-F238E27FC236}">
                  <a16:creationId xmlns:a16="http://schemas.microsoft.com/office/drawing/2014/main" id="{6FC6DE37-5A45-4322-B35A-4B84C343F1E1}"/>
                </a:ext>
              </a:extLst>
            </p:cNvPr>
            <p:cNvSpPr/>
            <p:nvPr/>
          </p:nvSpPr>
          <p:spPr bwMode="gray">
            <a:xfrm>
              <a:off x="5373692" y="3034053"/>
              <a:ext cx="144000" cy="144000"/>
            </a:xfrm>
            <a:prstGeom prst="ellipse">
              <a:avLst/>
            </a:prstGeom>
            <a:solidFill>
              <a:srgbClr val="FFCD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71" name="Oval 70">
              <a:extLst>
                <a:ext uri="{FF2B5EF4-FFF2-40B4-BE49-F238E27FC236}">
                  <a16:creationId xmlns:a16="http://schemas.microsoft.com/office/drawing/2014/main" id="{9169C851-4DA5-40C2-AE01-A5B48596728A}"/>
                </a:ext>
              </a:extLst>
            </p:cNvPr>
            <p:cNvSpPr/>
            <p:nvPr/>
          </p:nvSpPr>
          <p:spPr bwMode="gray">
            <a:xfrm>
              <a:off x="6546798" y="4223931"/>
              <a:ext cx="144000" cy="144000"/>
            </a:xfrm>
            <a:prstGeom prst="ellipse">
              <a:avLst/>
            </a:prstGeom>
            <a:solidFill>
              <a:srgbClr val="FFCD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74" name="Oval 73">
              <a:extLst>
                <a:ext uri="{FF2B5EF4-FFF2-40B4-BE49-F238E27FC236}">
                  <a16:creationId xmlns:a16="http://schemas.microsoft.com/office/drawing/2014/main" id="{ED0A4CF6-ADA2-402B-99AC-07AF2EB9E54B}"/>
                </a:ext>
              </a:extLst>
            </p:cNvPr>
            <p:cNvSpPr/>
            <p:nvPr/>
          </p:nvSpPr>
          <p:spPr bwMode="gray">
            <a:xfrm>
              <a:off x="6546798" y="4756105"/>
              <a:ext cx="144000" cy="144000"/>
            </a:xfrm>
            <a:prstGeom prst="ellipse">
              <a:avLst/>
            </a:prstGeom>
            <a:solidFill>
              <a:srgbClr val="FFCD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78" name="Oval 77">
              <a:extLst>
                <a:ext uri="{FF2B5EF4-FFF2-40B4-BE49-F238E27FC236}">
                  <a16:creationId xmlns:a16="http://schemas.microsoft.com/office/drawing/2014/main" id="{FCDB34C1-ADED-4E23-92E4-758224643182}"/>
                </a:ext>
              </a:extLst>
            </p:cNvPr>
            <p:cNvSpPr/>
            <p:nvPr/>
          </p:nvSpPr>
          <p:spPr bwMode="gray">
            <a:xfrm>
              <a:off x="5373692" y="5387774"/>
              <a:ext cx="144000" cy="144000"/>
            </a:xfrm>
            <a:prstGeom prst="ellipse">
              <a:avLst/>
            </a:prstGeom>
            <a:solidFill>
              <a:srgbClr val="FFCD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79" name="Oval 78">
              <a:extLst>
                <a:ext uri="{FF2B5EF4-FFF2-40B4-BE49-F238E27FC236}">
                  <a16:creationId xmlns:a16="http://schemas.microsoft.com/office/drawing/2014/main" id="{4A19C866-CA05-4944-8B8A-3C5D5C5C7A1E}"/>
                </a:ext>
              </a:extLst>
            </p:cNvPr>
            <p:cNvSpPr/>
            <p:nvPr/>
          </p:nvSpPr>
          <p:spPr bwMode="gray">
            <a:xfrm>
              <a:off x="4027051" y="5999634"/>
              <a:ext cx="144000" cy="144000"/>
            </a:xfrm>
            <a:prstGeom prst="ellipse">
              <a:avLst/>
            </a:prstGeom>
            <a:solidFill>
              <a:srgbClr val="FFCD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grpSp>
      <p:grpSp>
        <p:nvGrpSpPr>
          <p:cNvPr id="7" name="Group 6"/>
          <p:cNvGrpSpPr/>
          <p:nvPr/>
        </p:nvGrpSpPr>
        <p:grpSpPr>
          <a:xfrm>
            <a:off x="5387168" y="4148872"/>
            <a:ext cx="1258961" cy="2709129"/>
            <a:chOff x="3736386" y="4151802"/>
            <a:chExt cx="1224000" cy="2729192"/>
          </a:xfrm>
        </p:grpSpPr>
        <p:sp>
          <p:nvSpPr>
            <p:cNvPr id="117" name="Oval 116"/>
            <p:cNvSpPr/>
            <p:nvPr/>
          </p:nvSpPr>
          <p:spPr bwMode="gray">
            <a:xfrm>
              <a:off x="4252557" y="6464244"/>
              <a:ext cx="144000" cy="144000"/>
            </a:xfrm>
            <a:prstGeom prst="ellipse">
              <a:avLst/>
            </a:prstGeom>
            <a:solidFill>
              <a:srgbClr val="FF00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121" name="Rectangle 120"/>
            <p:cNvSpPr/>
            <p:nvPr/>
          </p:nvSpPr>
          <p:spPr>
            <a:xfrm>
              <a:off x="3736386" y="6588606"/>
              <a:ext cx="1224000" cy="292388"/>
            </a:xfrm>
            <a:prstGeom prst="rect">
              <a:avLst/>
            </a:prstGeom>
          </p:spPr>
          <p:txBody>
            <a:bodyPr wrap="square">
              <a:spAutoFit/>
            </a:bodyPr>
            <a:lstStyle/>
            <a:p>
              <a:pPr algn="ctr">
                <a:defRPr/>
              </a:pPr>
              <a:r>
                <a:rPr lang="en-AU" sz="650" b="1" dirty="0">
                  <a:solidFill>
                    <a:schemeClr val="tx2"/>
                  </a:solidFill>
                  <a:latin typeface="Open Sans" panose="020B0606030504020204" pitchFamily="34" charset="0"/>
                  <a:ea typeface="Open Sans" panose="020B0606030504020204" pitchFamily="34" charset="0"/>
                  <a:cs typeface="Open Sans" panose="020B0606030504020204" pitchFamily="34" charset="0"/>
                </a:rPr>
                <a:t>Limited </a:t>
              </a:r>
              <a:r>
                <a:rPr lang="en-AU" sz="65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p>
          </p:txBody>
        </p:sp>
        <p:sp>
          <p:nvSpPr>
            <p:cNvPr id="69" name="Oval 68">
              <a:extLst>
                <a:ext uri="{FF2B5EF4-FFF2-40B4-BE49-F238E27FC236}">
                  <a16:creationId xmlns:a16="http://schemas.microsoft.com/office/drawing/2014/main" id="{BEFACCF4-44E6-4B46-BFCC-8959DF4E0B21}"/>
                </a:ext>
              </a:extLst>
            </p:cNvPr>
            <p:cNvSpPr/>
            <p:nvPr/>
          </p:nvSpPr>
          <p:spPr bwMode="gray">
            <a:xfrm>
              <a:off x="3931584" y="4151802"/>
              <a:ext cx="144000" cy="144000"/>
            </a:xfrm>
            <a:prstGeom prst="ellipse">
              <a:avLst/>
            </a:prstGeom>
            <a:solidFill>
              <a:srgbClr val="FF00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80" name="Oval 79">
              <a:extLst>
                <a:ext uri="{FF2B5EF4-FFF2-40B4-BE49-F238E27FC236}">
                  <a16:creationId xmlns:a16="http://schemas.microsoft.com/office/drawing/2014/main" id="{F8546D88-3E39-4AA5-B866-A0B71CD1344C}"/>
                </a:ext>
              </a:extLst>
            </p:cNvPr>
            <p:cNvSpPr/>
            <p:nvPr/>
          </p:nvSpPr>
          <p:spPr bwMode="gray">
            <a:xfrm>
              <a:off x="3905193" y="5469389"/>
              <a:ext cx="144000" cy="144000"/>
            </a:xfrm>
            <a:prstGeom prst="ellipse">
              <a:avLst/>
            </a:prstGeom>
            <a:solidFill>
              <a:srgbClr val="FF00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grpSp>
      <p:grpSp>
        <p:nvGrpSpPr>
          <p:cNvPr id="8" name="Group 7"/>
          <p:cNvGrpSpPr/>
          <p:nvPr/>
        </p:nvGrpSpPr>
        <p:grpSpPr>
          <a:xfrm>
            <a:off x="6372101" y="6464244"/>
            <a:ext cx="1224000" cy="430152"/>
            <a:chOff x="4848101" y="6464244"/>
            <a:chExt cx="1224000" cy="430152"/>
          </a:xfrm>
        </p:grpSpPr>
        <p:sp>
          <p:nvSpPr>
            <p:cNvPr id="118" name="Oval 117"/>
            <p:cNvSpPr/>
            <p:nvPr/>
          </p:nvSpPr>
          <p:spPr bwMode="gray">
            <a:xfrm>
              <a:off x="5354527" y="6464244"/>
              <a:ext cx="144000" cy="144000"/>
            </a:xfrm>
            <a:prstGeom prst="ellipse">
              <a:avLst/>
            </a:prstGeom>
            <a:solidFill>
              <a:schemeClr val="bg2"/>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122" name="Rectangle 121"/>
            <p:cNvSpPr/>
            <p:nvPr/>
          </p:nvSpPr>
          <p:spPr>
            <a:xfrm>
              <a:off x="4848101" y="6588606"/>
              <a:ext cx="1224000" cy="305790"/>
            </a:xfrm>
            <a:prstGeom prst="rect">
              <a:avLst/>
            </a:prstGeom>
          </p:spPr>
          <p:txBody>
            <a:bodyPr wrap="square">
              <a:noAutofit/>
            </a:bodyPr>
            <a:lstStyle/>
            <a:p>
              <a:pPr algn="ctr">
                <a:defRPr/>
              </a:pPr>
              <a:r>
                <a:rPr lang="en-AU" sz="650" b="1" dirty="0">
                  <a:solidFill>
                    <a:schemeClr val="tx2"/>
                  </a:solidFill>
                  <a:latin typeface="Open Sans" panose="020B0606030504020204" pitchFamily="34" charset="0"/>
                  <a:ea typeface="Open Sans" panose="020B0606030504020204" pitchFamily="34" charset="0"/>
                  <a:cs typeface="Open Sans" panose="020B0606030504020204" pitchFamily="34" charset="0"/>
                </a:rPr>
                <a:t>Insufficient data </a:t>
              </a:r>
              <a:r>
                <a:rPr lang="en-AU" sz="650" dirty="0">
                  <a:solidFill>
                    <a:schemeClr val="tx2"/>
                  </a:solidFill>
                  <a:latin typeface="Open Sans" panose="020B0606030504020204" pitchFamily="34" charset="0"/>
                  <a:ea typeface="Open Sans" panose="020B0606030504020204" pitchFamily="34" charset="0"/>
                  <a:cs typeface="Open Sans" panose="020B0606030504020204" pitchFamily="34" charset="0"/>
                </a:rPr>
                <a:t>to score at this point in time</a:t>
              </a:r>
            </a:p>
          </p:txBody>
        </p:sp>
      </p:grpSp>
      <p:pic>
        <p:nvPicPr>
          <p:cNvPr id="102" name="Picture 101"/>
          <p:cNvPicPr>
            <a:picLocks noChangeAspect="1"/>
          </p:cNvPicPr>
          <p:nvPr/>
        </p:nvPicPr>
        <p:blipFill>
          <a:blip r:embed="rId3"/>
          <a:stretch>
            <a:fillRect/>
          </a:stretch>
        </p:blipFill>
        <p:spPr>
          <a:xfrm>
            <a:off x="1936595" y="1642149"/>
            <a:ext cx="1043394" cy="342841"/>
          </a:xfrm>
          <a:prstGeom prst="rect">
            <a:avLst/>
          </a:prstGeom>
        </p:spPr>
      </p:pic>
      <p:pic>
        <p:nvPicPr>
          <p:cNvPr id="108" name="Picture 107"/>
          <p:cNvPicPr>
            <a:picLocks noChangeAspect="1"/>
          </p:cNvPicPr>
          <p:nvPr/>
        </p:nvPicPr>
        <p:blipFill>
          <a:blip r:embed="rId4"/>
          <a:stretch>
            <a:fillRect/>
          </a:stretch>
        </p:blipFill>
        <p:spPr>
          <a:xfrm>
            <a:off x="1879628" y="5998287"/>
            <a:ext cx="1157331" cy="235600"/>
          </a:xfrm>
          <a:prstGeom prst="rect">
            <a:avLst/>
          </a:prstGeom>
        </p:spPr>
      </p:pic>
      <p:pic>
        <p:nvPicPr>
          <p:cNvPr id="109" name="Picture 108"/>
          <p:cNvPicPr>
            <a:picLocks noChangeAspect="1"/>
          </p:cNvPicPr>
          <p:nvPr/>
        </p:nvPicPr>
        <p:blipFill>
          <a:blip r:embed="rId5"/>
          <a:stretch>
            <a:fillRect/>
          </a:stretch>
        </p:blipFill>
        <p:spPr>
          <a:xfrm>
            <a:off x="1966105" y="4762929"/>
            <a:ext cx="984377" cy="223125"/>
          </a:xfrm>
          <a:prstGeom prst="rect">
            <a:avLst/>
          </a:prstGeom>
        </p:spPr>
      </p:pic>
      <p:pic>
        <p:nvPicPr>
          <p:cNvPr id="84" name="Picture 6" descr="https://www.sage.com/en-us/blog/wp-content/uploads/sites/2/2017/05/Sage-Green-Logo.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83684" y="2375308"/>
            <a:ext cx="549216" cy="234237"/>
          </a:xfrm>
          <a:prstGeom prst="rect">
            <a:avLst/>
          </a:prstGeom>
          <a:noFill/>
          <a:extLst>
            <a:ext uri="{909E8E84-426E-40DD-AFC4-6F175D3DCCD1}">
              <a14:hiddenFill xmlns:a14="http://schemas.microsoft.com/office/drawing/2010/main">
                <a:solidFill>
                  <a:srgbClr val="FFFFFF"/>
                </a:solidFill>
              </a14:hiddenFill>
            </a:ext>
          </a:extLst>
        </p:spPr>
      </p:pic>
      <p:pic>
        <p:nvPicPr>
          <p:cNvPr id="85" name="Picture 8" descr="https://upload.wikimedia.org/wikipedia/commons/thumb/9/96/Microsoft_logo_%282012%29.svg/1280px-Microsoft_logo_%282012%29.svg.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82820" y="3123078"/>
            <a:ext cx="950944" cy="202818"/>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4" descr="https://www.financialforce.com/wp-content/uploads/2017/06/FF-logo-2016-large.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7245" y="3537148"/>
            <a:ext cx="1164286" cy="216000"/>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86"/>
          <p:cNvPicPr>
            <a:picLocks noChangeAspect="1"/>
          </p:cNvPicPr>
          <p:nvPr/>
        </p:nvPicPr>
        <p:blipFill>
          <a:blip r:embed="rId9"/>
          <a:stretch>
            <a:fillRect/>
          </a:stretch>
        </p:blipFill>
        <p:spPr>
          <a:xfrm>
            <a:off x="2062292" y="4077354"/>
            <a:ext cx="792000" cy="288973"/>
          </a:xfrm>
          <a:prstGeom prst="rect">
            <a:avLst/>
          </a:prstGeom>
        </p:spPr>
      </p:pic>
      <p:pic>
        <p:nvPicPr>
          <p:cNvPr id="127" name="Picture 2" descr="http://logo-logos.com/wp-content/uploads/2016/12/Workday_logo.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86149" y="5385529"/>
            <a:ext cx="944286" cy="400361"/>
          </a:xfrm>
          <a:prstGeom prst="rect">
            <a:avLst/>
          </a:prstGeom>
          <a:noFill/>
          <a:extLst>
            <a:ext uri="{909E8E84-426E-40DD-AFC4-6F175D3DCCD1}">
              <a14:hiddenFill xmlns:a14="http://schemas.microsoft.com/office/drawing/2010/main">
                <a:solidFill>
                  <a:srgbClr val="FFFFFF"/>
                </a:solidFill>
              </a14:hiddenFill>
            </a:ext>
          </a:extLst>
        </p:spPr>
      </p:pic>
      <p:sp>
        <p:nvSpPr>
          <p:cNvPr id="49" name="Oval 6"/>
          <p:cNvSpPr/>
          <p:nvPr/>
        </p:nvSpPr>
        <p:spPr bwMode="gray">
          <a:xfrm>
            <a:off x="3374123" y="1813896"/>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50" name="Oval 7"/>
          <p:cNvSpPr/>
          <p:nvPr/>
        </p:nvSpPr>
        <p:spPr bwMode="gray">
          <a:xfrm>
            <a:off x="5569273" y="1813896"/>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51" name="Oval 8"/>
          <p:cNvSpPr/>
          <p:nvPr/>
        </p:nvSpPr>
        <p:spPr bwMode="gray">
          <a:xfrm>
            <a:off x="6907436" y="1813896"/>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52" name="Oval 9"/>
          <p:cNvSpPr/>
          <p:nvPr/>
        </p:nvSpPr>
        <p:spPr bwMode="gray">
          <a:xfrm>
            <a:off x="8080896" y="1813896"/>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55" name="Oval 7">
            <a:extLst>
              <a:ext uri="{FF2B5EF4-FFF2-40B4-BE49-F238E27FC236}">
                <a16:creationId xmlns:a16="http://schemas.microsoft.com/office/drawing/2014/main" id="{42C9D24D-BAE2-4F87-944D-4A5209C1A79B}"/>
              </a:ext>
            </a:extLst>
          </p:cNvPr>
          <p:cNvSpPr/>
          <p:nvPr/>
        </p:nvSpPr>
        <p:spPr bwMode="gray">
          <a:xfrm>
            <a:off x="3374123" y="2479494"/>
            <a:ext cx="144000" cy="144000"/>
          </a:xfrm>
          <a:prstGeom prst="ellipse">
            <a:avLst/>
          </a:prstGeom>
          <a:solidFill>
            <a:schemeClr val="accent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rgbClr val="FF0000"/>
              </a:solidFill>
            </a:endParaRPr>
          </a:p>
        </p:txBody>
      </p:sp>
      <p:sp>
        <p:nvSpPr>
          <p:cNvPr id="56" name="Oval 7">
            <a:extLst>
              <a:ext uri="{FF2B5EF4-FFF2-40B4-BE49-F238E27FC236}">
                <a16:creationId xmlns:a16="http://schemas.microsoft.com/office/drawing/2014/main" id="{E41536E9-5BC2-4B57-B5FB-3E0AF598E11E}"/>
              </a:ext>
            </a:extLst>
          </p:cNvPr>
          <p:cNvSpPr/>
          <p:nvPr/>
        </p:nvSpPr>
        <p:spPr bwMode="gray">
          <a:xfrm>
            <a:off x="5566817" y="2476644"/>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57" name="Oval 7">
            <a:extLst>
              <a:ext uri="{FF2B5EF4-FFF2-40B4-BE49-F238E27FC236}">
                <a16:creationId xmlns:a16="http://schemas.microsoft.com/office/drawing/2014/main" id="{C0AC2958-74E9-4258-9164-907336A5F512}"/>
              </a:ext>
            </a:extLst>
          </p:cNvPr>
          <p:cNvSpPr/>
          <p:nvPr/>
        </p:nvSpPr>
        <p:spPr bwMode="gray">
          <a:xfrm>
            <a:off x="6907436" y="2476644"/>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58" name="Oval 7">
            <a:extLst>
              <a:ext uri="{FF2B5EF4-FFF2-40B4-BE49-F238E27FC236}">
                <a16:creationId xmlns:a16="http://schemas.microsoft.com/office/drawing/2014/main" id="{6BCD9B5D-9FF4-41F5-8A9A-C67B1B581877}"/>
              </a:ext>
            </a:extLst>
          </p:cNvPr>
          <p:cNvSpPr/>
          <p:nvPr/>
        </p:nvSpPr>
        <p:spPr bwMode="gray">
          <a:xfrm>
            <a:off x="3353959" y="3040238"/>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61" name="Oval 7">
            <a:extLst>
              <a:ext uri="{FF2B5EF4-FFF2-40B4-BE49-F238E27FC236}">
                <a16:creationId xmlns:a16="http://schemas.microsoft.com/office/drawing/2014/main" id="{DC5E5CE4-496F-42C9-9B4D-4C7FB0F44F25}"/>
              </a:ext>
            </a:extLst>
          </p:cNvPr>
          <p:cNvSpPr/>
          <p:nvPr/>
        </p:nvSpPr>
        <p:spPr bwMode="gray">
          <a:xfrm>
            <a:off x="5560795" y="3034053"/>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62" name="Oval 7">
            <a:extLst>
              <a:ext uri="{FF2B5EF4-FFF2-40B4-BE49-F238E27FC236}">
                <a16:creationId xmlns:a16="http://schemas.microsoft.com/office/drawing/2014/main" id="{A6CF3CD2-7241-4F3D-B441-E217DAE955DC}"/>
              </a:ext>
            </a:extLst>
          </p:cNvPr>
          <p:cNvSpPr/>
          <p:nvPr/>
        </p:nvSpPr>
        <p:spPr bwMode="gray">
          <a:xfrm>
            <a:off x="8080542" y="3018913"/>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65" name="Oval 7">
            <a:extLst>
              <a:ext uri="{FF2B5EF4-FFF2-40B4-BE49-F238E27FC236}">
                <a16:creationId xmlns:a16="http://schemas.microsoft.com/office/drawing/2014/main" id="{783258E2-EE43-4655-BC85-4E6F18C55D9E}"/>
              </a:ext>
            </a:extLst>
          </p:cNvPr>
          <p:cNvSpPr/>
          <p:nvPr/>
        </p:nvSpPr>
        <p:spPr bwMode="gray">
          <a:xfrm>
            <a:off x="3353959" y="3601763"/>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66" name="Oval 7">
            <a:extLst>
              <a:ext uri="{FF2B5EF4-FFF2-40B4-BE49-F238E27FC236}">
                <a16:creationId xmlns:a16="http://schemas.microsoft.com/office/drawing/2014/main" id="{20D1A67D-DCC8-4D52-9320-0CECD3B420E1}"/>
              </a:ext>
            </a:extLst>
          </p:cNvPr>
          <p:cNvSpPr/>
          <p:nvPr/>
        </p:nvSpPr>
        <p:spPr bwMode="gray">
          <a:xfrm>
            <a:off x="5577918" y="3591462"/>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67" name="Oval 7">
            <a:extLst>
              <a:ext uri="{FF2B5EF4-FFF2-40B4-BE49-F238E27FC236}">
                <a16:creationId xmlns:a16="http://schemas.microsoft.com/office/drawing/2014/main" id="{AD6862E6-811E-411C-93DD-6F0ACBDE9015}"/>
              </a:ext>
            </a:extLst>
          </p:cNvPr>
          <p:cNvSpPr/>
          <p:nvPr/>
        </p:nvSpPr>
        <p:spPr bwMode="gray">
          <a:xfrm>
            <a:off x="6909992" y="3591462"/>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68" name="Oval 7">
            <a:extLst>
              <a:ext uri="{FF2B5EF4-FFF2-40B4-BE49-F238E27FC236}">
                <a16:creationId xmlns:a16="http://schemas.microsoft.com/office/drawing/2014/main" id="{331F99BC-94ED-47E0-B2FF-66AC8F30B5BF}"/>
              </a:ext>
            </a:extLst>
          </p:cNvPr>
          <p:cNvSpPr/>
          <p:nvPr/>
        </p:nvSpPr>
        <p:spPr bwMode="gray">
          <a:xfrm>
            <a:off x="8080542" y="3566462"/>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70" name="Oval 7">
            <a:extLst>
              <a:ext uri="{FF2B5EF4-FFF2-40B4-BE49-F238E27FC236}">
                <a16:creationId xmlns:a16="http://schemas.microsoft.com/office/drawing/2014/main" id="{88A10B44-94C9-4136-8B81-80B1C75F557D}"/>
              </a:ext>
            </a:extLst>
          </p:cNvPr>
          <p:cNvSpPr/>
          <p:nvPr/>
        </p:nvSpPr>
        <p:spPr bwMode="gray">
          <a:xfrm>
            <a:off x="6907436" y="4147812"/>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72" name="Oval 7">
            <a:extLst>
              <a:ext uri="{FF2B5EF4-FFF2-40B4-BE49-F238E27FC236}">
                <a16:creationId xmlns:a16="http://schemas.microsoft.com/office/drawing/2014/main" id="{49ECAF69-8B50-4437-943F-2A1907977E3F}"/>
              </a:ext>
            </a:extLst>
          </p:cNvPr>
          <p:cNvSpPr/>
          <p:nvPr/>
        </p:nvSpPr>
        <p:spPr bwMode="gray">
          <a:xfrm>
            <a:off x="3357309" y="4162084"/>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73" name="Oval 7">
            <a:extLst>
              <a:ext uri="{FF2B5EF4-FFF2-40B4-BE49-F238E27FC236}">
                <a16:creationId xmlns:a16="http://schemas.microsoft.com/office/drawing/2014/main" id="{9BFCCFD2-853B-4ED3-8027-40AAD92158D8}"/>
              </a:ext>
            </a:extLst>
          </p:cNvPr>
          <p:cNvSpPr/>
          <p:nvPr/>
        </p:nvSpPr>
        <p:spPr bwMode="gray">
          <a:xfrm>
            <a:off x="3374123" y="4715242"/>
            <a:ext cx="144000" cy="144000"/>
          </a:xfrm>
          <a:prstGeom prst="ellipse">
            <a:avLst/>
          </a:prstGeom>
          <a:solidFill>
            <a:srgbClr val="FFFF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75" name="Oval 7">
            <a:extLst>
              <a:ext uri="{FF2B5EF4-FFF2-40B4-BE49-F238E27FC236}">
                <a16:creationId xmlns:a16="http://schemas.microsoft.com/office/drawing/2014/main" id="{8D35EBCC-168E-49E4-840D-9F3100F97F63}"/>
              </a:ext>
            </a:extLst>
          </p:cNvPr>
          <p:cNvSpPr/>
          <p:nvPr/>
        </p:nvSpPr>
        <p:spPr bwMode="gray">
          <a:xfrm>
            <a:off x="5567896" y="4705221"/>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77" name="Oval 7">
            <a:extLst>
              <a:ext uri="{FF2B5EF4-FFF2-40B4-BE49-F238E27FC236}">
                <a16:creationId xmlns:a16="http://schemas.microsoft.com/office/drawing/2014/main" id="{9C305561-7370-486F-81E4-F39D0D66F3F6}"/>
              </a:ext>
            </a:extLst>
          </p:cNvPr>
          <p:cNvSpPr/>
          <p:nvPr/>
        </p:nvSpPr>
        <p:spPr bwMode="gray">
          <a:xfrm>
            <a:off x="6909465" y="4712077"/>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81" name="Oval 7">
            <a:extLst>
              <a:ext uri="{FF2B5EF4-FFF2-40B4-BE49-F238E27FC236}">
                <a16:creationId xmlns:a16="http://schemas.microsoft.com/office/drawing/2014/main" id="{5BC7E3FF-4A96-4F50-BCB4-9EDCC3FFB42E}"/>
              </a:ext>
            </a:extLst>
          </p:cNvPr>
          <p:cNvSpPr/>
          <p:nvPr/>
        </p:nvSpPr>
        <p:spPr bwMode="gray">
          <a:xfrm>
            <a:off x="3353959" y="5480142"/>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82" name="Oval 7">
            <a:extLst>
              <a:ext uri="{FF2B5EF4-FFF2-40B4-BE49-F238E27FC236}">
                <a16:creationId xmlns:a16="http://schemas.microsoft.com/office/drawing/2014/main" id="{9245EA1C-DCE8-4F7A-B036-E3D1254F00EA}"/>
              </a:ext>
            </a:extLst>
          </p:cNvPr>
          <p:cNvSpPr/>
          <p:nvPr/>
        </p:nvSpPr>
        <p:spPr bwMode="gray">
          <a:xfrm>
            <a:off x="7993841" y="5441709"/>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83" name="Oval 7">
            <a:extLst>
              <a:ext uri="{FF2B5EF4-FFF2-40B4-BE49-F238E27FC236}">
                <a16:creationId xmlns:a16="http://schemas.microsoft.com/office/drawing/2014/main" id="{055C1432-9140-4AF1-9C12-F11886E55FF5}"/>
              </a:ext>
            </a:extLst>
          </p:cNvPr>
          <p:cNvSpPr/>
          <p:nvPr/>
        </p:nvSpPr>
        <p:spPr bwMode="gray">
          <a:xfrm>
            <a:off x="8008542" y="5983313"/>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88" name="Oval 7">
            <a:extLst>
              <a:ext uri="{FF2B5EF4-FFF2-40B4-BE49-F238E27FC236}">
                <a16:creationId xmlns:a16="http://schemas.microsoft.com/office/drawing/2014/main" id="{AE6DAD15-B4E8-4AAE-8628-C6016D6F50F2}"/>
              </a:ext>
            </a:extLst>
          </p:cNvPr>
          <p:cNvSpPr/>
          <p:nvPr/>
        </p:nvSpPr>
        <p:spPr bwMode="gray">
          <a:xfrm>
            <a:off x="6885586" y="5947610"/>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89" name="Oval 7">
            <a:extLst>
              <a:ext uri="{FF2B5EF4-FFF2-40B4-BE49-F238E27FC236}">
                <a16:creationId xmlns:a16="http://schemas.microsoft.com/office/drawing/2014/main" id="{6308072F-3B16-4EE0-B313-28D0620110EE}"/>
              </a:ext>
            </a:extLst>
          </p:cNvPr>
          <p:cNvSpPr/>
          <p:nvPr/>
        </p:nvSpPr>
        <p:spPr bwMode="gray">
          <a:xfrm>
            <a:off x="3353959" y="6000724"/>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Tree>
    <p:extLst>
      <p:ext uri="{BB962C8B-B14F-4D97-AF65-F5344CB8AC3E}">
        <p14:creationId xmlns:p14="http://schemas.microsoft.com/office/powerpoint/2010/main" val="767394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75000"/>
                  </a:schemeClr>
                </a:solidFill>
              </a:rPr>
              <a:t>Targeted Vendors for Further Assessment</a:t>
            </a:r>
            <a:endParaRPr lang="en-US" noProof="0" dirty="0">
              <a:solidFill>
                <a:schemeClr val="accent1">
                  <a:lumMod val="75000"/>
                </a:schemeClr>
              </a:solidFill>
            </a:endParaRPr>
          </a:p>
        </p:txBody>
      </p:sp>
      <p:sp>
        <p:nvSpPr>
          <p:cNvPr id="25" name="Text Placeholder 24"/>
          <p:cNvSpPr>
            <a:spLocks noGrp="1"/>
          </p:cNvSpPr>
          <p:nvPr>
            <p:ph type="body" sz="quarter" idx="13"/>
          </p:nvPr>
        </p:nvSpPr>
        <p:spPr>
          <a:xfrm>
            <a:off x="1900238" y="651601"/>
            <a:ext cx="8547327" cy="434744"/>
          </a:xfrm>
        </p:spPr>
        <p:txBody>
          <a:bodyPr vert="horz" lIns="0" tIns="0" rIns="0" bIns="0" rtlCol="0">
            <a:noAutofit/>
          </a:bodyPr>
          <a:lstStyle/>
          <a:p>
            <a:r>
              <a:rPr lang="en-US" sz="1400" dirty="0"/>
              <a:t>The following is a list of vendors targeted for further assessment. </a:t>
            </a:r>
          </a:p>
        </p:txBody>
      </p:sp>
      <p:graphicFrame>
        <p:nvGraphicFramePr>
          <p:cNvPr id="19" name="Table 5"/>
          <p:cNvGraphicFramePr>
            <a:graphicFrameLocks noGrp="1"/>
          </p:cNvGraphicFramePr>
          <p:nvPr>
            <p:extLst>
              <p:ext uri="{D42A27DB-BD31-4B8C-83A1-F6EECF244321}">
                <p14:modId xmlns:p14="http://schemas.microsoft.com/office/powerpoint/2010/main" val="4276062434"/>
              </p:ext>
            </p:extLst>
          </p:nvPr>
        </p:nvGraphicFramePr>
        <p:xfrm>
          <a:off x="1900235" y="1368462"/>
          <a:ext cx="8391527" cy="2549618"/>
        </p:xfrm>
        <a:graphic>
          <a:graphicData uri="http://schemas.openxmlformats.org/drawingml/2006/table">
            <a:tbl>
              <a:tblPr firstRow="1" bandRow="1">
                <a:tableStyleId>{073A0DAA-6AF3-43AB-8588-CEC1D06C72B9}</a:tableStyleId>
              </a:tblPr>
              <a:tblGrid>
                <a:gridCol w="1158951">
                  <a:extLst>
                    <a:ext uri="{9D8B030D-6E8A-4147-A177-3AD203B41FA5}">
                      <a16:colId xmlns:a16="http://schemas.microsoft.com/office/drawing/2014/main" val="20000"/>
                    </a:ext>
                  </a:extLst>
                </a:gridCol>
                <a:gridCol w="1257890">
                  <a:extLst>
                    <a:ext uri="{9D8B030D-6E8A-4147-A177-3AD203B41FA5}">
                      <a16:colId xmlns:a16="http://schemas.microsoft.com/office/drawing/2014/main" val="20001"/>
                    </a:ext>
                  </a:extLst>
                </a:gridCol>
                <a:gridCol w="1428244">
                  <a:extLst>
                    <a:ext uri="{9D8B030D-6E8A-4147-A177-3AD203B41FA5}">
                      <a16:colId xmlns:a16="http://schemas.microsoft.com/office/drawing/2014/main" val="20002"/>
                    </a:ext>
                  </a:extLst>
                </a:gridCol>
                <a:gridCol w="1428244">
                  <a:extLst>
                    <a:ext uri="{9D8B030D-6E8A-4147-A177-3AD203B41FA5}">
                      <a16:colId xmlns:a16="http://schemas.microsoft.com/office/drawing/2014/main" val="20003"/>
                    </a:ext>
                  </a:extLst>
                </a:gridCol>
                <a:gridCol w="1428244">
                  <a:extLst>
                    <a:ext uri="{9D8B030D-6E8A-4147-A177-3AD203B41FA5}">
                      <a16:colId xmlns:a16="http://schemas.microsoft.com/office/drawing/2014/main" val="20004"/>
                    </a:ext>
                  </a:extLst>
                </a:gridCol>
                <a:gridCol w="1689954">
                  <a:extLst>
                    <a:ext uri="{9D8B030D-6E8A-4147-A177-3AD203B41FA5}">
                      <a16:colId xmlns:a16="http://schemas.microsoft.com/office/drawing/2014/main" val="20005"/>
                    </a:ext>
                  </a:extLst>
                </a:gridCol>
              </a:tblGrid>
              <a:tr h="424942">
                <a:tc>
                  <a:txBody>
                    <a:bodyPr/>
                    <a:lstStyle/>
                    <a:p>
                      <a:pPr algn="l"/>
                      <a:r>
                        <a:rPr lang="en-AU" sz="1100" dirty="0">
                          <a:solidFill>
                            <a:schemeClr val="tx1"/>
                          </a:solidFill>
                          <a:latin typeface="+mn-lt"/>
                          <a:ea typeface="Open Sans" panose="020B0606030504020204" pitchFamily="34" charset="0"/>
                          <a:cs typeface="Open Sans" panose="020B0606030504020204" pitchFamily="34" charset="0"/>
                        </a:rPr>
                        <a:t>Provider</a:t>
                      </a: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800" b="0" dirty="0">
                          <a:solidFill>
                            <a:schemeClr val="tx1"/>
                          </a:solidFill>
                          <a:latin typeface="+mn-lt"/>
                          <a:ea typeface="Open Sans" panose="020B0606030504020204" pitchFamily="34" charset="0"/>
                          <a:cs typeface="Open Sans" panose="020B0606030504020204" pitchFamily="34" charset="0"/>
                        </a:rPr>
                        <a:t>Company</a:t>
                      </a:r>
                      <a:r>
                        <a:rPr lang="en-AU" sz="800" b="0" baseline="0" dirty="0">
                          <a:solidFill>
                            <a:schemeClr val="tx1"/>
                          </a:solidFill>
                          <a:latin typeface="+mn-lt"/>
                          <a:ea typeface="Open Sans" panose="020B0606030504020204" pitchFamily="34" charset="0"/>
                          <a:cs typeface="Open Sans" panose="020B0606030504020204" pitchFamily="34" charset="0"/>
                        </a:rPr>
                        <a:t> Fundamentals</a:t>
                      </a:r>
                      <a:endParaRPr lang="en-AU" sz="800" b="0" dirty="0">
                        <a:solidFill>
                          <a:schemeClr val="tx1"/>
                        </a:solidFill>
                        <a:latin typeface="+mn-lt"/>
                        <a:ea typeface="Open Sans" panose="020B0606030504020204" pitchFamily="34" charset="0"/>
                        <a:cs typeface="Open Sans" panose="020B0606030504020204" pitchFamily="34" charset="0"/>
                      </a:endParaRPr>
                    </a:p>
                  </a:txBody>
                  <a:tcPr marL="0" marR="0" marT="0" marB="0" anchor="b">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AU" sz="800" b="0" kern="1200" dirty="0">
                          <a:solidFill>
                            <a:schemeClr val="tx1"/>
                          </a:solidFill>
                          <a:latin typeface="+mn-lt"/>
                          <a:ea typeface="Open Sans" panose="020B0606030504020204" pitchFamily="34" charset="0"/>
                          <a:cs typeface="Open Sans" panose="020B0606030504020204" pitchFamily="34" charset="0"/>
                        </a:rPr>
                        <a:t>Proven Experience</a:t>
                      </a:r>
                    </a:p>
                  </a:txBody>
                  <a:tcPr marL="0" marR="0" marT="0" marB="0" anchor="b">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AU" sz="800" b="0" kern="1200" dirty="0">
                          <a:solidFill>
                            <a:schemeClr val="tx1"/>
                          </a:solidFill>
                          <a:latin typeface="+mn-lt"/>
                          <a:ea typeface="Open Sans" panose="020B0606030504020204" pitchFamily="34" charset="0"/>
                          <a:cs typeface="Open Sans" panose="020B0606030504020204" pitchFamily="34" charset="0"/>
                        </a:rPr>
                        <a:t>Scope of Services</a:t>
                      </a:r>
                    </a:p>
                  </a:txBody>
                  <a:tcPr marL="0" marR="0" marT="0" marB="0" anchor="b">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AU" sz="800" b="0" kern="1200" dirty="0">
                          <a:solidFill>
                            <a:schemeClr val="tx1"/>
                          </a:solidFill>
                          <a:latin typeface="+mn-lt"/>
                          <a:ea typeface="Open Sans" panose="020B0606030504020204" pitchFamily="34" charset="0"/>
                          <a:cs typeface="Open Sans" panose="020B0606030504020204" pitchFamily="34" charset="0"/>
                        </a:rPr>
                        <a:t>Vision and Culture</a:t>
                      </a:r>
                    </a:p>
                  </a:txBody>
                  <a:tcPr marL="0" marR="0" marT="0" marB="0" anchor="b">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1050" b="1" dirty="0">
                          <a:solidFill>
                            <a:schemeClr val="tx1"/>
                          </a:solidFill>
                          <a:latin typeface="+mn-lt"/>
                          <a:ea typeface="Open Sans" panose="020B0606030504020204" pitchFamily="34" charset="0"/>
                          <a:cs typeface="Open Sans" panose="020B0606030504020204" pitchFamily="34" charset="0"/>
                        </a:rPr>
                        <a:t>Comment</a:t>
                      </a:r>
                    </a:p>
                  </a:txBody>
                  <a:tcPr marL="0" marR="0" marT="0" marB="0" anchor="ctr">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0"/>
                  </a:ext>
                </a:extLst>
              </a:tr>
              <a:tr h="605138">
                <a:tc>
                  <a:txBody>
                    <a:bodyPr/>
                    <a:lstStyle/>
                    <a:p>
                      <a:pPr algn="ctr"/>
                      <a:endParaRPr lang="en-AU" sz="1000" b="1"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000" i="0" kern="1200" baseline="0" dirty="0">
                          <a:solidFill>
                            <a:schemeClr val="tx2"/>
                          </a:solidFill>
                          <a:latin typeface="Product Sans" panose="020B0403030502040203" pitchFamily="34" charset="0"/>
                          <a:ea typeface="Open Sans" panose="020B0606030504020204" pitchFamily="34" charset="0"/>
                          <a:cs typeface="Open Sans" panose="020B0606030504020204" pitchFamily="34" charset="0"/>
                        </a:rPr>
                        <a:t>FinancialForce provides </a:t>
                      </a:r>
                      <a:r>
                        <a:rPr lang="en-AU" sz="1000" i="0" kern="1200" baseline="0" dirty="0" err="1">
                          <a:solidFill>
                            <a:schemeClr val="tx2"/>
                          </a:solidFill>
                          <a:latin typeface="Product Sans" panose="020B0403030502040203" pitchFamily="34" charset="0"/>
                          <a:ea typeface="Open Sans" panose="020B0606030504020204" pitchFamily="34" charset="0"/>
                          <a:cs typeface="Open Sans" panose="020B0606030504020204" pitchFamily="34" charset="0"/>
                        </a:rPr>
                        <a:t>perharps</a:t>
                      </a:r>
                      <a:r>
                        <a:rPr lang="en-AU" sz="1000" i="0" kern="1200" baseline="0" dirty="0">
                          <a:solidFill>
                            <a:schemeClr val="tx2"/>
                          </a:solidFill>
                          <a:latin typeface="Product Sans" panose="020B0403030502040203" pitchFamily="34" charset="0"/>
                          <a:ea typeface="Open Sans" panose="020B0606030504020204" pitchFamily="34" charset="0"/>
                          <a:cs typeface="Open Sans" panose="020B0606030504020204" pitchFamily="34" charset="0"/>
                        </a:rPr>
                        <a:t> the widest range of offerings and is backed by </a:t>
                      </a:r>
                      <a:r>
                        <a:rPr lang="en-AU" sz="1000" i="0" kern="1200" baseline="0" dirty="0" err="1">
                          <a:solidFill>
                            <a:schemeClr val="tx2"/>
                          </a:solidFill>
                          <a:latin typeface="Product Sans" panose="020B0403030502040203" pitchFamily="34" charset="0"/>
                          <a:ea typeface="Open Sans" panose="020B0606030504020204" pitchFamily="34" charset="0"/>
                          <a:cs typeface="Open Sans" panose="020B0606030504020204" pitchFamily="34" charset="0"/>
                        </a:rPr>
                        <a:t>SalesForce</a:t>
                      </a:r>
                      <a:r>
                        <a:rPr lang="en-AU" sz="1000" i="0" kern="1200" baseline="0" dirty="0">
                          <a:solidFill>
                            <a:schemeClr val="tx2"/>
                          </a:solidFill>
                          <a:latin typeface="Product Sans" panose="020B0403030502040203" pitchFamily="34" charset="0"/>
                          <a:ea typeface="Open Sans" panose="020B0606030504020204" pitchFamily="34" charset="0"/>
                          <a:cs typeface="Open Sans" panose="020B0606030504020204" pitchFamily="34" charset="0"/>
                        </a:rPr>
                        <a:t>, who are recognized experts in the general field.</a:t>
                      </a: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1"/>
                  </a:ext>
                </a:extLst>
              </a:tr>
              <a:tr h="60513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AU" sz="1000" b="1" kern="120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000" i="0" kern="1200" baseline="0" dirty="0" err="1">
                          <a:solidFill>
                            <a:schemeClr val="tx2"/>
                          </a:solidFill>
                          <a:latin typeface="Product Sans" panose="020B0403030502040203" pitchFamily="34" charset="0"/>
                          <a:ea typeface="Open Sans" panose="020B0606030504020204" pitchFamily="34" charset="0"/>
                          <a:cs typeface="Open Sans" panose="020B0606030504020204" pitchFamily="34" charset="0"/>
                        </a:rPr>
                        <a:t>Netsuite</a:t>
                      </a:r>
                      <a:r>
                        <a:rPr lang="en-AU" sz="1000" i="0" kern="1200" baseline="0" dirty="0">
                          <a:solidFill>
                            <a:schemeClr val="tx2"/>
                          </a:solidFill>
                          <a:latin typeface="Product Sans" panose="020B0403030502040203" pitchFamily="34" charset="0"/>
                          <a:ea typeface="Open Sans" panose="020B0606030504020204" pitchFamily="34" charset="0"/>
                          <a:cs typeface="Open Sans" panose="020B0606030504020204" pitchFamily="34" charset="0"/>
                        </a:rPr>
                        <a:t> ticks all the boxes and is a great fit for the Australian ecosystem.</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3"/>
                  </a:ext>
                </a:extLst>
              </a:tr>
              <a:tr h="605138">
                <a:tc>
                  <a:txBody>
                    <a:bodyPr/>
                    <a:lstStyle/>
                    <a:p>
                      <a:pPr algn="ctr"/>
                      <a:endParaRPr lang="en-AU" sz="1000" b="1" kern="120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000" i="0" kern="1200" baseline="0" dirty="0" err="1">
                          <a:solidFill>
                            <a:schemeClr val="tx2"/>
                          </a:solidFill>
                          <a:latin typeface="Product Sans" panose="020B0403030502040203" pitchFamily="34" charset="0"/>
                          <a:ea typeface="Open Sans" panose="020B0606030504020204" pitchFamily="34" charset="0"/>
                          <a:cs typeface="Open Sans" panose="020B0606030504020204" pitchFamily="34" charset="0"/>
                        </a:rPr>
                        <a:t>Xx</a:t>
                      </a:r>
                      <a:r>
                        <a:rPr lang="en-AU" sz="1000" i="0" kern="1200" baseline="0" dirty="0">
                          <a:solidFill>
                            <a:schemeClr val="tx2"/>
                          </a:solidFill>
                          <a:latin typeface="Product Sans" panose="020B0403030502040203" pitchFamily="34" charset="0"/>
                          <a:ea typeface="Open Sans" panose="020B0606030504020204" pitchFamily="34" charset="0"/>
                          <a:cs typeface="Open Sans" panose="020B0606030504020204" pitchFamily="34" charset="0"/>
                        </a:rPr>
                        <a:t> Microsoft’s services are detailed, and flexible.</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4"/>
                  </a:ext>
                </a:extLst>
              </a:tr>
            </a:tbl>
          </a:graphicData>
        </a:graphic>
      </p:graphicFrame>
      <p:grpSp>
        <p:nvGrpSpPr>
          <p:cNvPr id="3" name="Group 2"/>
          <p:cNvGrpSpPr/>
          <p:nvPr/>
        </p:nvGrpSpPr>
        <p:grpSpPr>
          <a:xfrm>
            <a:off x="3350120" y="6391567"/>
            <a:ext cx="4559143" cy="515368"/>
            <a:chOff x="1695490" y="6442576"/>
            <a:chExt cx="4559143" cy="515368"/>
          </a:xfrm>
        </p:grpSpPr>
        <p:sp>
          <p:nvSpPr>
            <p:cNvPr id="115" name="Oval 114"/>
            <p:cNvSpPr/>
            <p:nvPr/>
          </p:nvSpPr>
          <p:spPr bwMode="gray">
            <a:xfrm>
              <a:off x="2231151" y="6442576"/>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116" name="Oval 115"/>
            <p:cNvSpPr/>
            <p:nvPr/>
          </p:nvSpPr>
          <p:spPr bwMode="gray">
            <a:xfrm>
              <a:off x="3333120" y="6442576"/>
              <a:ext cx="144000" cy="144000"/>
            </a:xfrm>
            <a:prstGeom prst="ellipse">
              <a:avLst/>
            </a:prstGeom>
            <a:solidFill>
              <a:srgbClr val="FFCD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117" name="Oval 116"/>
            <p:cNvSpPr/>
            <p:nvPr/>
          </p:nvSpPr>
          <p:spPr bwMode="gray">
            <a:xfrm>
              <a:off x="4435089" y="6442576"/>
              <a:ext cx="144000" cy="144000"/>
            </a:xfrm>
            <a:prstGeom prst="ellipse">
              <a:avLst/>
            </a:prstGeom>
            <a:solidFill>
              <a:srgbClr val="FF00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118" name="Oval 117"/>
            <p:cNvSpPr/>
            <p:nvPr/>
          </p:nvSpPr>
          <p:spPr bwMode="gray">
            <a:xfrm>
              <a:off x="5537059" y="6442576"/>
              <a:ext cx="144000" cy="144000"/>
            </a:xfrm>
            <a:prstGeom prst="ellipse">
              <a:avLst/>
            </a:prstGeom>
            <a:solidFill>
              <a:schemeClr val="bg2"/>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119" name="Rectangle 118"/>
            <p:cNvSpPr/>
            <p:nvPr/>
          </p:nvSpPr>
          <p:spPr>
            <a:xfrm>
              <a:off x="1695490" y="6542446"/>
              <a:ext cx="1224000" cy="415498"/>
            </a:xfrm>
            <a:prstGeom prst="rect">
              <a:avLst/>
            </a:prstGeom>
          </p:spPr>
          <p:txBody>
            <a:bodyPr wrap="square">
              <a:spAutoFit/>
            </a:bodyPr>
            <a:lstStyle/>
            <a:p>
              <a:pPr algn="ctr">
                <a:defRPr/>
              </a:pPr>
              <a:r>
                <a:rPr lang="en-AU" sz="700" b="1" dirty="0">
                  <a:solidFill>
                    <a:schemeClr val="tx2"/>
                  </a:solidFill>
                  <a:latin typeface="Open Sans" panose="020B0606030504020204" pitchFamily="34" charset="0"/>
                  <a:ea typeface="Open Sans" panose="020B0606030504020204" pitchFamily="34" charset="0"/>
                  <a:cs typeface="Open Sans" panose="020B0606030504020204" pitchFamily="34" charset="0"/>
                </a:rPr>
                <a:t>Strong </a:t>
              </a:r>
              <a:r>
                <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p>
          </p:txBody>
        </p:sp>
        <p:sp>
          <p:nvSpPr>
            <p:cNvPr id="120" name="Rectangle 119"/>
            <p:cNvSpPr/>
            <p:nvPr/>
          </p:nvSpPr>
          <p:spPr>
            <a:xfrm>
              <a:off x="2807204" y="6542446"/>
              <a:ext cx="1224000" cy="415498"/>
            </a:xfrm>
            <a:prstGeom prst="rect">
              <a:avLst/>
            </a:prstGeom>
          </p:spPr>
          <p:txBody>
            <a:bodyPr wrap="square">
              <a:spAutoFit/>
            </a:bodyPr>
            <a:lstStyle/>
            <a:p>
              <a:pPr algn="ctr">
                <a:defRPr/>
              </a:pPr>
              <a:r>
                <a:rPr lang="en-AU" sz="700" b="1" dirty="0">
                  <a:solidFill>
                    <a:schemeClr val="tx2"/>
                  </a:solidFill>
                  <a:latin typeface="Open Sans" panose="020B0606030504020204" pitchFamily="34" charset="0"/>
                  <a:ea typeface="Open Sans" panose="020B0606030504020204" pitchFamily="34" charset="0"/>
                  <a:cs typeface="Open Sans" panose="020B0606030504020204" pitchFamily="34" charset="0"/>
                </a:rPr>
                <a:t>Moderate </a:t>
              </a:r>
              <a:r>
                <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p>
          </p:txBody>
        </p:sp>
        <p:sp>
          <p:nvSpPr>
            <p:cNvPr id="121" name="Rectangle 120"/>
            <p:cNvSpPr/>
            <p:nvPr/>
          </p:nvSpPr>
          <p:spPr>
            <a:xfrm>
              <a:off x="3918918" y="6542446"/>
              <a:ext cx="1224000" cy="415498"/>
            </a:xfrm>
            <a:prstGeom prst="rect">
              <a:avLst/>
            </a:prstGeom>
          </p:spPr>
          <p:txBody>
            <a:bodyPr wrap="square">
              <a:spAutoFit/>
            </a:bodyPr>
            <a:lstStyle/>
            <a:p>
              <a:pPr algn="ctr">
                <a:defRPr/>
              </a:pPr>
              <a:r>
                <a:rPr lang="en-AU" sz="700" b="1" dirty="0">
                  <a:solidFill>
                    <a:schemeClr val="tx2"/>
                  </a:solidFill>
                  <a:latin typeface="Open Sans" panose="020B0606030504020204" pitchFamily="34" charset="0"/>
                  <a:ea typeface="Open Sans" panose="020B0606030504020204" pitchFamily="34" charset="0"/>
                  <a:cs typeface="Open Sans" panose="020B0606030504020204" pitchFamily="34" charset="0"/>
                </a:rPr>
                <a:t>Limited </a:t>
              </a:r>
              <a:r>
                <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p>
          </p:txBody>
        </p:sp>
        <p:sp>
          <p:nvSpPr>
            <p:cNvPr id="122" name="Rectangle 121"/>
            <p:cNvSpPr/>
            <p:nvPr/>
          </p:nvSpPr>
          <p:spPr>
            <a:xfrm>
              <a:off x="5030633" y="6542446"/>
              <a:ext cx="1224000" cy="305790"/>
            </a:xfrm>
            <a:prstGeom prst="rect">
              <a:avLst/>
            </a:prstGeom>
          </p:spPr>
          <p:txBody>
            <a:bodyPr wrap="square">
              <a:noAutofit/>
            </a:bodyPr>
            <a:lstStyle/>
            <a:p>
              <a:pPr algn="ctr">
                <a:defRPr/>
              </a:pPr>
              <a:r>
                <a:rPr lang="en-AU" sz="700" b="1" dirty="0">
                  <a:solidFill>
                    <a:schemeClr val="tx2"/>
                  </a:solidFill>
                  <a:latin typeface="Open Sans" panose="020B0606030504020204" pitchFamily="34" charset="0"/>
                  <a:ea typeface="Open Sans" panose="020B0606030504020204" pitchFamily="34" charset="0"/>
                  <a:cs typeface="Open Sans" panose="020B0606030504020204" pitchFamily="34" charset="0"/>
                </a:rPr>
                <a:t>Insufficient data </a:t>
              </a:r>
              <a:r>
                <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rPr>
                <a:t>to score at this point in time</a:t>
              </a:r>
            </a:p>
          </p:txBody>
        </p:sp>
      </p:grpSp>
      <p:grpSp>
        <p:nvGrpSpPr>
          <p:cNvPr id="33" name="Group 28"/>
          <p:cNvGrpSpPr/>
          <p:nvPr/>
        </p:nvGrpSpPr>
        <p:grpSpPr>
          <a:xfrm>
            <a:off x="7769398" y="1389599"/>
            <a:ext cx="181466" cy="195061"/>
            <a:chOff x="9547225" y="3155950"/>
            <a:chExt cx="515938" cy="588963"/>
          </a:xfrm>
          <a:solidFill>
            <a:schemeClr val="tx1"/>
          </a:solidFill>
        </p:grpSpPr>
        <p:sp>
          <p:nvSpPr>
            <p:cNvPr id="46" name="Freeform 430"/>
            <p:cNvSpPr>
              <a:spLocks noEditPoints="1"/>
            </p:cNvSpPr>
            <p:nvPr/>
          </p:nvSpPr>
          <p:spPr bwMode="auto">
            <a:xfrm>
              <a:off x="9674225" y="3209925"/>
              <a:ext cx="327025" cy="271463"/>
            </a:xfrm>
            <a:custGeom>
              <a:avLst/>
              <a:gdLst>
                <a:gd name="T0" fmla="*/ 128 w 132"/>
                <a:gd name="T1" fmla="*/ 51 h 110"/>
                <a:gd name="T2" fmla="*/ 122 w 132"/>
                <a:gd name="T3" fmla="*/ 35 h 110"/>
                <a:gd name="T4" fmla="*/ 110 w 132"/>
                <a:gd name="T5" fmla="*/ 23 h 110"/>
                <a:gd name="T6" fmla="*/ 107 w 132"/>
                <a:gd name="T7" fmla="*/ 19 h 110"/>
                <a:gd name="T8" fmla="*/ 99 w 132"/>
                <a:gd name="T9" fmla="*/ 13 h 110"/>
                <a:gd name="T10" fmla="*/ 92 w 132"/>
                <a:gd name="T11" fmla="*/ 8 h 110"/>
                <a:gd name="T12" fmla="*/ 81 w 132"/>
                <a:gd name="T13" fmla="*/ 7 h 110"/>
                <a:gd name="T14" fmla="*/ 65 w 132"/>
                <a:gd name="T15" fmla="*/ 3 h 110"/>
                <a:gd name="T16" fmla="*/ 56 w 132"/>
                <a:gd name="T17" fmla="*/ 0 h 110"/>
                <a:gd name="T18" fmla="*/ 41 w 132"/>
                <a:gd name="T19" fmla="*/ 4 h 110"/>
                <a:gd name="T20" fmla="*/ 29 w 132"/>
                <a:gd name="T21" fmla="*/ 10 h 110"/>
                <a:gd name="T22" fmla="*/ 10 w 132"/>
                <a:gd name="T23" fmla="*/ 29 h 110"/>
                <a:gd name="T24" fmla="*/ 2 w 132"/>
                <a:gd name="T25" fmla="*/ 46 h 110"/>
                <a:gd name="T26" fmla="*/ 2 w 132"/>
                <a:gd name="T27" fmla="*/ 51 h 110"/>
                <a:gd name="T28" fmla="*/ 5 w 132"/>
                <a:gd name="T29" fmla="*/ 71 h 110"/>
                <a:gd name="T30" fmla="*/ 8 w 132"/>
                <a:gd name="T31" fmla="*/ 73 h 110"/>
                <a:gd name="T32" fmla="*/ 19 w 132"/>
                <a:gd name="T33" fmla="*/ 82 h 110"/>
                <a:gd name="T34" fmla="*/ 24 w 132"/>
                <a:gd name="T35" fmla="*/ 82 h 110"/>
                <a:gd name="T36" fmla="*/ 39 w 132"/>
                <a:gd name="T37" fmla="*/ 90 h 110"/>
                <a:gd name="T38" fmla="*/ 47 w 132"/>
                <a:gd name="T39" fmla="*/ 87 h 110"/>
                <a:gd name="T40" fmla="*/ 48 w 132"/>
                <a:gd name="T41" fmla="*/ 87 h 110"/>
                <a:gd name="T42" fmla="*/ 65 w 132"/>
                <a:gd name="T43" fmla="*/ 88 h 110"/>
                <a:gd name="T44" fmla="*/ 70 w 132"/>
                <a:gd name="T45" fmla="*/ 88 h 110"/>
                <a:gd name="T46" fmla="*/ 76 w 132"/>
                <a:gd name="T47" fmla="*/ 97 h 110"/>
                <a:gd name="T48" fmla="*/ 81 w 132"/>
                <a:gd name="T49" fmla="*/ 100 h 110"/>
                <a:gd name="T50" fmla="*/ 91 w 132"/>
                <a:gd name="T51" fmla="*/ 108 h 110"/>
                <a:gd name="T52" fmla="*/ 96 w 132"/>
                <a:gd name="T53" fmla="*/ 110 h 110"/>
                <a:gd name="T54" fmla="*/ 107 w 132"/>
                <a:gd name="T55" fmla="*/ 100 h 110"/>
                <a:gd name="T56" fmla="*/ 123 w 132"/>
                <a:gd name="T57" fmla="*/ 94 h 110"/>
                <a:gd name="T58" fmla="*/ 124 w 132"/>
                <a:gd name="T59" fmla="*/ 85 h 110"/>
                <a:gd name="T60" fmla="*/ 128 w 132"/>
                <a:gd name="T61" fmla="*/ 68 h 110"/>
                <a:gd name="T62" fmla="*/ 128 w 132"/>
                <a:gd name="T63" fmla="*/ 52 h 110"/>
                <a:gd name="T64" fmla="*/ 117 w 132"/>
                <a:gd name="T65" fmla="*/ 74 h 110"/>
                <a:gd name="T66" fmla="*/ 114 w 132"/>
                <a:gd name="T67" fmla="*/ 87 h 110"/>
                <a:gd name="T68" fmla="*/ 97 w 132"/>
                <a:gd name="T69" fmla="*/ 98 h 110"/>
                <a:gd name="T70" fmla="*/ 93 w 132"/>
                <a:gd name="T71" fmla="*/ 98 h 110"/>
                <a:gd name="T72" fmla="*/ 88 w 132"/>
                <a:gd name="T73" fmla="*/ 92 h 110"/>
                <a:gd name="T74" fmla="*/ 80 w 132"/>
                <a:gd name="T75" fmla="*/ 80 h 110"/>
                <a:gd name="T76" fmla="*/ 74 w 132"/>
                <a:gd name="T77" fmla="*/ 78 h 110"/>
                <a:gd name="T78" fmla="*/ 71 w 132"/>
                <a:gd name="T79" fmla="*/ 78 h 110"/>
                <a:gd name="T80" fmla="*/ 56 w 132"/>
                <a:gd name="T81" fmla="*/ 81 h 110"/>
                <a:gd name="T82" fmla="*/ 48 w 132"/>
                <a:gd name="T83" fmla="*/ 76 h 110"/>
                <a:gd name="T84" fmla="*/ 39 w 132"/>
                <a:gd name="T85" fmla="*/ 80 h 110"/>
                <a:gd name="T86" fmla="*/ 38 w 132"/>
                <a:gd name="T87" fmla="*/ 79 h 110"/>
                <a:gd name="T88" fmla="*/ 24 w 132"/>
                <a:gd name="T89" fmla="*/ 72 h 110"/>
                <a:gd name="T90" fmla="*/ 20 w 132"/>
                <a:gd name="T91" fmla="*/ 73 h 110"/>
                <a:gd name="T92" fmla="*/ 11 w 132"/>
                <a:gd name="T93" fmla="*/ 58 h 110"/>
                <a:gd name="T94" fmla="*/ 12 w 132"/>
                <a:gd name="T95" fmla="*/ 49 h 110"/>
                <a:gd name="T96" fmla="*/ 12 w 132"/>
                <a:gd name="T97" fmla="*/ 44 h 110"/>
                <a:gd name="T98" fmla="*/ 20 w 132"/>
                <a:gd name="T99" fmla="*/ 29 h 110"/>
                <a:gd name="T100" fmla="*/ 37 w 132"/>
                <a:gd name="T101" fmla="*/ 15 h 110"/>
                <a:gd name="T102" fmla="*/ 55 w 132"/>
                <a:gd name="T103" fmla="*/ 10 h 110"/>
                <a:gd name="T104" fmla="*/ 66 w 132"/>
                <a:gd name="T105" fmla="*/ 13 h 110"/>
                <a:gd name="T106" fmla="*/ 79 w 132"/>
                <a:gd name="T107" fmla="*/ 18 h 110"/>
                <a:gd name="T108" fmla="*/ 85 w 132"/>
                <a:gd name="T109" fmla="*/ 16 h 110"/>
                <a:gd name="T110" fmla="*/ 89 w 132"/>
                <a:gd name="T111" fmla="*/ 17 h 110"/>
                <a:gd name="T112" fmla="*/ 96 w 132"/>
                <a:gd name="T113" fmla="*/ 23 h 110"/>
                <a:gd name="T114" fmla="*/ 99 w 132"/>
                <a:gd name="T115" fmla="*/ 24 h 110"/>
                <a:gd name="T116" fmla="*/ 101 w 132"/>
                <a:gd name="T117" fmla="*/ 26 h 110"/>
                <a:gd name="T118" fmla="*/ 110 w 132"/>
                <a:gd name="T119" fmla="*/ 33 h 110"/>
                <a:gd name="T120" fmla="*/ 118 w 132"/>
                <a:gd name="T121" fmla="*/ 48 h 110"/>
                <a:gd name="T122" fmla="*/ 120 w 132"/>
                <a:gd name="T123" fmla="*/ 59 h 110"/>
                <a:gd name="T124" fmla="*/ 121 w 132"/>
                <a:gd name="T125" fmla="*/ 6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2" h="110">
                  <a:moveTo>
                    <a:pt x="128" y="52"/>
                  </a:moveTo>
                  <a:cubicBezTo>
                    <a:pt x="128" y="52"/>
                    <a:pt x="128" y="52"/>
                    <a:pt x="128" y="51"/>
                  </a:cubicBezTo>
                  <a:cubicBezTo>
                    <a:pt x="128" y="50"/>
                    <a:pt x="128" y="49"/>
                    <a:pt x="128" y="47"/>
                  </a:cubicBezTo>
                  <a:cubicBezTo>
                    <a:pt x="128" y="43"/>
                    <a:pt x="125" y="37"/>
                    <a:pt x="122" y="35"/>
                  </a:cubicBezTo>
                  <a:cubicBezTo>
                    <a:pt x="122" y="34"/>
                    <a:pt x="120" y="33"/>
                    <a:pt x="120" y="32"/>
                  </a:cubicBezTo>
                  <a:cubicBezTo>
                    <a:pt x="119" y="28"/>
                    <a:pt x="116" y="23"/>
                    <a:pt x="110" y="23"/>
                  </a:cubicBezTo>
                  <a:cubicBezTo>
                    <a:pt x="110" y="23"/>
                    <a:pt x="110" y="22"/>
                    <a:pt x="110" y="22"/>
                  </a:cubicBezTo>
                  <a:cubicBezTo>
                    <a:pt x="109" y="21"/>
                    <a:pt x="109" y="20"/>
                    <a:pt x="107" y="19"/>
                  </a:cubicBezTo>
                  <a:cubicBezTo>
                    <a:pt x="107" y="18"/>
                    <a:pt x="107" y="18"/>
                    <a:pt x="107" y="18"/>
                  </a:cubicBezTo>
                  <a:cubicBezTo>
                    <a:pt x="105" y="16"/>
                    <a:pt x="103" y="13"/>
                    <a:pt x="99" y="13"/>
                  </a:cubicBezTo>
                  <a:cubicBezTo>
                    <a:pt x="98" y="13"/>
                    <a:pt x="98" y="13"/>
                    <a:pt x="97" y="13"/>
                  </a:cubicBezTo>
                  <a:cubicBezTo>
                    <a:pt x="96" y="11"/>
                    <a:pt x="95" y="9"/>
                    <a:pt x="92" y="8"/>
                  </a:cubicBezTo>
                  <a:cubicBezTo>
                    <a:pt x="92" y="8"/>
                    <a:pt x="91" y="8"/>
                    <a:pt x="91" y="8"/>
                  </a:cubicBezTo>
                  <a:cubicBezTo>
                    <a:pt x="88" y="7"/>
                    <a:pt x="85" y="6"/>
                    <a:pt x="81" y="7"/>
                  </a:cubicBezTo>
                  <a:cubicBezTo>
                    <a:pt x="81" y="6"/>
                    <a:pt x="80" y="5"/>
                    <a:pt x="79" y="4"/>
                  </a:cubicBezTo>
                  <a:cubicBezTo>
                    <a:pt x="76" y="0"/>
                    <a:pt x="69" y="0"/>
                    <a:pt x="65" y="3"/>
                  </a:cubicBezTo>
                  <a:cubicBezTo>
                    <a:pt x="65" y="3"/>
                    <a:pt x="64" y="3"/>
                    <a:pt x="64" y="2"/>
                  </a:cubicBezTo>
                  <a:cubicBezTo>
                    <a:pt x="62" y="1"/>
                    <a:pt x="59" y="0"/>
                    <a:pt x="56" y="0"/>
                  </a:cubicBezTo>
                  <a:cubicBezTo>
                    <a:pt x="55" y="0"/>
                    <a:pt x="51" y="0"/>
                    <a:pt x="48" y="3"/>
                  </a:cubicBezTo>
                  <a:cubicBezTo>
                    <a:pt x="47" y="3"/>
                    <a:pt x="44" y="4"/>
                    <a:pt x="41" y="4"/>
                  </a:cubicBezTo>
                  <a:cubicBezTo>
                    <a:pt x="40" y="4"/>
                    <a:pt x="33" y="5"/>
                    <a:pt x="30" y="8"/>
                  </a:cubicBezTo>
                  <a:cubicBezTo>
                    <a:pt x="29" y="9"/>
                    <a:pt x="29" y="10"/>
                    <a:pt x="29" y="10"/>
                  </a:cubicBezTo>
                  <a:cubicBezTo>
                    <a:pt x="27" y="12"/>
                    <a:pt x="22" y="15"/>
                    <a:pt x="19" y="16"/>
                  </a:cubicBezTo>
                  <a:cubicBezTo>
                    <a:pt x="15" y="18"/>
                    <a:pt x="10" y="21"/>
                    <a:pt x="10" y="29"/>
                  </a:cubicBezTo>
                  <a:cubicBezTo>
                    <a:pt x="10" y="30"/>
                    <a:pt x="10" y="31"/>
                    <a:pt x="5" y="37"/>
                  </a:cubicBezTo>
                  <a:cubicBezTo>
                    <a:pt x="2" y="40"/>
                    <a:pt x="2" y="43"/>
                    <a:pt x="2" y="46"/>
                  </a:cubicBezTo>
                  <a:cubicBezTo>
                    <a:pt x="2" y="46"/>
                    <a:pt x="2" y="47"/>
                    <a:pt x="2" y="47"/>
                  </a:cubicBezTo>
                  <a:cubicBezTo>
                    <a:pt x="2" y="49"/>
                    <a:pt x="2" y="50"/>
                    <a:pt x="2" y="51"/>
                  </a:cubicBezTo>
                  <a:cubicBezTo>
                    <a:pt x="2" y="53"/>
                    <a:pt x="2" y="53"/>
                    <a:pt x="1" y="55"/>
                  </a:cubicBezTo>
                  <a:cubicBezTo>
                    <a:pt x="0" y="62"/>
                    <a:pt x="4" y="70"/>
                    <a:pt x="5" y="71"/>
                  </a:cubicBezTo>
                  <a:cubicBezTo>
                    <a:pt x="6" y="73"/>
                    <a:pt x="6" y="73"/>
                    <a:pt x="6" y="73"/>
                  </a:cubicBezTo>
                  <a:cubicBezTo>
                    <a:pt x="8" y="73"/>
                    <a:pt x="8" y="73"/>
                    <a:pt x="8" y="73"/>
                  </a:cubicBezTo>
                  <a:cubicBezTo>
                    <a:pt x="9" y="74"/>
                    <a:pt x="11" y="75"/>
                    <a:pt x="11" y="75"/>
                  </a:cubicBezTo>
                  <a:cubicBezTo>
                    <a:pt x="11" y="80"/>
                    <a:pt x="14" y="82"/>
                    <a:pt x="19" y="82"/>
                  </a:cubicBezTo>
                  <a:cubicBezTo>
                    <a:pt x="20" y="82"/>
                    <a:pt x="22" y="82"/>
                    <a:pt x="23" y="82"/>
                  </a:cubicBezTo>
                  <a:cubicBezTo>
                    <a:pt x="23" y="82"/>
                    <a:pt x="24" y="82"/>
                    <a:pt x="24" y="82"/>
                  </a:cubicBezTo>
                  <a:cubicBezTo>
                    <a:pt x="25" y="82"/>
                    <a:pt x="28" y="83"/>
                    <a:pt x="32" y="86"/>
                  </a:cubicBezTo>
                  <a:cubicBezTo>
                    <a:pt x="34" y="88"/>
                    <a:pt x="36" y="90"/>
                    <a:pt x="39" y="90"/>
                  </a:cubicBezTo>
                  <a:cubicBezTo>
                    <a:pt x="42" y="90"/>
                    <a:pt x="44" y="89"/>
                    <a:pt x="45" y="88"/>
                  </a:cubicBezTo>
                  <a:cubicBezTo>
                    <a:pt x="46" y="87"/>
                    <a:pt x="46" y="87"/>
                    <a:pt x="47" y="87"/>
                  </a:cubicBezTo>
                  <a:cubicBezTo>
                    <a:pt x="47" y="86"/>
                    <a:pt x="47" y="86"/>
                    <a:pt x="47" y="86"/>
                  </a:cubicBezTo>
                  <a:cubicBezTo>
                    <a:pt x="48" y="87"/>
                    <a:pt x="48" y="87"/>
                    <a:pt x="48" y="87"/>
                  </a:cubicBezTo>
                  <a:cubicBezTo>
                    <a:pt x="49" y="88"/>
                    <a:pt x="49" y="88"/>
                    <a:pt x="49" y="88"/>
                  </a:cubicBezTo>
                  <a:cubicBezTo>
                    <a:pt x="54" y="93"/>
                    <a:pt x="61" y="92"/>
                    <a:pt x="65" y="88"/>
                  </a:cubicBezTo>
                  <a:cubicBezTo>
                    <a:pt x="65" y="88"/>
                    <a:pt x="66" y="88"/>
                    <a:pt x="70" y="88"/>
                  </a:cubicBezTo>
                  <a:cubicBezTo>
                    <a:pt x="70" y="88"/>
                    <a:pt x="70" y="88"/>
                    <a:pt x="70" y="88"/>
                  </a:cubicBezTo>
                  <a:cubicBezTo>
                    <a:pt x="69" y="90"/>
                    <a:pt x="70" y="93"/>
                    <a:pt x="71" y="94"/>
                  </a:cubicBezTo>
                  <a:cubicBezTo>
                    <a:pt x="71" y="95"/>
                    <a:pt x="73" y="97"/>
                    <a:pt x="76" y="97"/>
                  </a:cubicBezTo>
                  <a:cubicBezTo>
                    <a:pt x="77" y="97"/>
                    <a:pt x="78" y="97"/>
                    <a:pt x="79" y="96"/>
                  </a:cubicBezTo>
                  <a:cubicBezTo>
                    <a:pt x="80" y="97"/>
                    <a:pt x="80" y="99"/>
                    <a:pt x="81" y="100"/>
                  </a:cubicBezTo>
                  <a:cubicBezTo>
                    <a:pt x="83" y="104"/>
                    <a:pt x="86" y="105"/>
                    <a:pt x="88" y="106"/>
                  </a:cubicBezTo>
                  <a:cubicBezTo>
                    <a:pt x="90" y="107"/>
                    <a:pt x="90" y="108"/>
                    <a:pt x="91" y="108"/>
                  </a:cubicBezTo>
                  <a:cubicBezTo>
                    <a:pt x="93" y="110"/>
                    <a:pt x="95" y="110"/>
                    <a:pt x="96" y="110"/>
                  </a:cubicBezTo>
                  <a:cubicBezTo>
                    <a:pt x="96" y="110"/>
                    <a:pt x="96" y="110"/>
                    <a:pt x="96" y="110"/>
                  </a:cubicBezTo>
                  <a:cubicBezTo>
                    <a:pt x="100" y="110"/>
                    <a:pt x="103" y="107"/>
                    <a:pt x="105" y="103"/>
                  </a:cubicBezTo>
                  <a:cubicBezTo>
                    <a:pt x="106" y="102"/>
                    <a:pt x="106" y="101"/>
                    <a:pt x="107" y="100"/>
                  </a:cubicBezTo>
                  <a:cubicBezTo>
                    <a:pt x="109" y="98"/>
                    <a:pt x="112" y="97"/>
                    <a:pt x="116" y="97"/>
                  </a:cubicBezTo>
                  <a:cubicBezTo>
                    <a:pt x="119" y="97"/>
                    <a:pt x="122" y="96"/>
                    <a:pt x="123" y="94"/>
                  </a:cubicBezTo>
                  <a:cubicBezTo>
                    <a:pt x="125" y="91"/>
                    <a:pt x="125" y="88"/>
                    <a:pt x="124" y="87"/>
                  </a:cubicBezTo>
                  <a:cubicBezTo>
                    <a:pt x="124" y="86"/>
                    <a:pt x="124" y="86"/>
                    <a:pt x="124" y="85"/>
                  </a:cubicBezTo>
                  <a:cubicBezTo>
                    <a:pt x="124" y="83"/>
                    <a:pt x="124" y="81"/>
                    <a:pt x="125" y="81"/>
                  </a:cubicBezTo>
                  <a:cubicBezTo>
                    <a:pt x="127" y="78"/>
                    <a:pt x="131" y="73"/>
                    <a:pt x="128" y="68"/>
                  </a:cubicBezTo>
                  <a:cubicBezTo>
                    <a:pt x="128" y="68"/>
                    <a:pt x="128" y="67"/>
                    <a:pt x="129" y="67"/>
                  </a:cubicBezTo>
                  <a:cubicBezTo>
                    <a:pt x="132" y="63"/>
                    <a:pt x="131" y="56"/>
                    <a:pt x="128" y="52"/>
                  </a:cubicBezTo>
                  <a:close/>
                  <a:moveTo>
                    <a:pt x="119" y="73"/>
                  </a:moveTo>
                  <a:cubicBezTo>
                    <a:pt x="118" y="73"/>
                    <a:pt x="118" y="74"/>
                    <a:pt x="117" y="74"/>
                  </a:cubicBezTo>
                  <a:cubicBezTo>
                    <a:pt x="114" y="78"/>
                    <a:pt x="114" y="82"/>
                    <a:pt x="114" y="86"/>
                  </a:cubicBezTo>
                  <a:cubicBezTo>
                    <a:pt x="114" y="86"/>
                    <a:pt x="114" y="87"/>
                    <a:pt x="114" y="87"/>
                  </a:cubicBezTo>
                  <a:cubicBezTo>
                    <a:pt x="108" y="88"/>
                    <a:pt x="103" y="90"/>
                    <a:pt x="100" y="94"/>
                  </a:cubicBezTo>
                  <a:cubicBezTo>
                    <a:pt x="99" y="95"/>
                    <a:pt x="98" y="96"/>
                    <a:pt x="97" y="98"/>
                  </a:cubicBezTo>
                  <a:cubicBezTo>
                    <a:pt x="96" y="98"/>
                    <a:pt x="96" y="99"/>
                    <a:pt x="96" y="99"/>
                  </a:cubicBezTo>
                  <a:cubicBezTo>
                    <a:pt x="95" y="99"/>
                    <a:pt x="94" y="98"/>
                    <a:pt x="93" y="98"/>
                  </a:cubicBezTo>
                  <a:cubicBezTo>
                    <a:pt x="91" y="97"/>
                    <a:pt x="90" y="96"/>
                    <a:pt x="89" y="95"/>
                  </a:cubicBezTo>
                  <a:cubicBezTo>
                    <a:pt x="89" y="93"/>
                    <a:pt x="88" y="92"/>
                    <a:pt x="88" y="92"/>
                  </a:cubicBezTo>
                  <a:cubicBezTo>
                    <a:pt x="86" y="90"/>
                    <a:pt x="85" y="87"/>
                    <a:pt x="81" y="86"/>
                  </a:cubicBezTo>
                  <a:cubicBezTo>
                    <a:pt x="82" y="84"/>
                    <a:pt x="82" y="82"/>
                    <a:pt x="80" y="80"/>
                  </a:cubicBezTo>
                  <a:cubicBezTo>
                    <a:pt x="80" y="79"/>
                    <a:pt x="78" y="78"/>
                    <a:pt x="74" y="78"/>
                  </a:cubicBezTo>
                  <a:cubicBezTo>
                    <a:pt x="74" y="78"/>
                    <a:pt x="74" y="78"/>
                    <a:pt x="74" y="78"/>
                  </a:cubicBezTo>
                  <a:cubicBezTo>
                    <a:pt x="73" y="78"/>
                    <a:pt x="73" y="78"/>
                    <a:pt x="73" y="78"/>
                  </a:cubicBezTo>
                  <a:cubicBezTo>
                    <a:pt x="71" y="78"/>
                    <a:pt x="71" y="78"/>
                    <a:pt x="71" y="78"/>
                  </a:cubicBezTo>
                  <a:cubicBezTo>
                    <a:pt x="66" y="78"/>
                    <a:pt x="61" y="78"/>
                    <a:pt x="58" y="81"/>
                  </a:cubicBezTo>
                  <a:cubicBezTo>
                    <a:pt x="57" y="82"/>
                    <a:pt x="56" y="82"/>
                    <a:pt x="56" y="81"/>
                  </a:cubicBezTo>
                  <a:cubicBezTo>
                    <a:pt x="55" y="81"/>
                    <a:pt x="55" y="81"/>
                    <a:pt x="55" y="81"/>
                  </a:cubicBezTo>
                  <a:cubicBezTo>
                    <a:pt x="54" y="79"/>
                    <a:pt x="51" y="76"/>
                    <a:pt x="48" y="76"/>
                  </a:cubicBezTo>
                  <a:cubicBezTo>
                    <a:pt x="46" y="76"/>
                    <a:pt x="44" y="77"/>
                    <a:pt x="42" y="78"/>
                  </a:cubicBezTo>
                  <a:cubicBezTo>
                    <a:pt x="41" y="79"/>
                    <a:pt x="40" y="79"/>
                    <a:pt x="39" y="80"/>
                  </a:cubicBezTo>
                  <a:cubicBezTo>
                    <a:pt x="39" y="80"/>
                    <a:pt x="39" y="80"/>
                    <a:pt x="39" y="80"/>
                  </a:cubicBezTo>
                  <a:cubicBezTo>
                    <a:pt x="39" y="80"/>
                    <a:pt x="39" y="80"/>
                    <a:pt x="38" y="79"/>
                  </a:cubicBezTo>
                  <a:cubicBezTo>
                    <a:pt x="34" y="75"/>
                    <a:pt x="28" y="72"/>
                    <a:pt x="24" y="72"/>
                  </a:cubicBezTo>
                  <a:cubicBezTo>
                    <a:pt x="24" y="72"/>
                    <a:pt x="24" y="72"/>
                    <a:pt x="24" y="72"/>
                  </a:cubicBezTo>
                  <a:cubicBezTo>
                    <a:pt x="23" y="72"/>
                    <a:pt x="22" y="72"/>
                    <a:pt x="21" y="72"/>
                  </a:cubicBezTo>
                  <a:cubicBezTo>
                    <a:pt x="21" y="72"/>
                    <a:pt x="20" y="72"/>
                    <a:pt x="20" y="73"/>
                  </a:cubicBezTo>
                  <a:cubicBezTo>
                    <a:pt x="19" y="68"/>
                    <a:pt x="15" y="66"/>
                    <a:pt x="13" y="65"/>
                  </a:cubicBezTo>
                  <a:cubicBezTo>
                    <a:pt x="11" y="62"/>
                    <a:pt x="10" y="59"/>
                    <a:pt x="11" y="58"/>
                  </a:cubicBezTo>
                  <a:cubicBezTo>
                    <a:pt x="12" y="55"/>
                    <a:pt x="12" y="53"/>
                    <a:pt x="12" y="52"/>
                  </a:cubicBezTo>
                  <a:cubicBezTo>
                    <a:pt x="12" y="51"/>
                    <a:pt x="12" y="50"/>
                    <a:pt x="12" y="49"/>
                  </a:cubicBezTo>
                  <a:cubicBezTo>
                    <a:pt x="12" y="47"/>
                    <a:pt x="12" y="45"/>
                    <a:pt x="12" y="44"/>
                  </a:cubicBezTo>
                  <a:cubicBezTo>
                    <a:pt x="12" y="44"/>
                    <a:pt x="12" y="44"/>
                    <a:pt x="12" y="44"/>
                  </a:cubicBezTo>
                  <a:cubicBezTo>
                    <a:pt x="12" y="44"/>
                    <a:pt x="12" y="44"/>
                    <a:pt x="13" y="43"/>
                  </a:cubicBezTo>
                  <a:cubicBezTo>
                    <a:pt x="18" y="37"/>
                    <a:pt x="20" y="33"/>
                    <a:pt x="20" y="29"/>
                  </a:cubicBezTo>
                  <a:cubicBezTo>
                    <a:pt x="20" y="26"/>
                    <a:pt x="21" y="26"/>
                    <a:pt x="22" y="25"/>
                  </a:cubicBezTo>
                  <a:cubicBezTo>
                    <a:pt x="22" y="25"/>
                    <a:pt x="34" y="21"/>
                    <a:pt x="37" y="15"/>
                  </a:cubicBezTo>
                  <a:cubicBezTo>
                    <a:pt x="38" y="15"/>
                    <a:pt x="40" y="14"/>
                    <a:pt x="42" y="14"/>
                  </a:cubicBezTo>
                  <a:cubicBezTo>
                    <a:pt x="42" y="14"/>
                    <a:pt x="51" y="13"/>
                    <a:pt x="55" y="10"/>
                  </a:cubicBezTo>
                  <a:cubicBezTo>
                    <a:pt x="55" y="10"/>
                    <a:pt x="57" y="10"/>
                    <a:pt x="57" y="10"/>
                  </a:cubicBezTo>
                  <a:cubicBezTo>
                    <a:pt x="59" y="11"/>
                    <a:pt x="62" y="13"/>
                    <a:pt x="66" y="13"/>
                  </a:cubicBezTo>
                  <a:cubicBezTo>
                    <a:pt x="68" y="13"/>
                    <a:pt x="70" y="13"/>
                    <a:pt x="72" y="11"/>
                  </a:cubicBezTo>
                  <a:cubicBezTo>
                    <a:pt x="73" y="13"/>
                    <a:pt x="75" y="18"/>
                    <a:pt x="79" y="18"/>
                  </a:cubicBezTo>
                  <a:cubicBezTo>
                    <a:pt x="81" y="18"/>
                    <a:pt x="82" y="17"/>
                    <a:pt x="83" y="17"/>
                  </a:cubicBezTo>
                  <a:cubicBezTo>
                    <a:pt x="84" y="16"/>
                    <a:pt x="84" y="16"/>
                    <a:pt x="85" y="16"/>
                  </a:cubicBezTo>
                  <a:cubicBezTo>
                    <a:pt x="85" y="16"/>
                    <a:pt x="86" y="17"/>
                    <a:pt x="87" y="17"/>
                  </a:cubicBezTo>
                  <a:cubicBezTo>
                    <a:pt x="88" y="17"/>
                    <a:pt x="88" y="17"/>
                    <a:pt x="89" y="17"/>
                  </a:cubicBezTo>
                  <a:cubicBezTo>
                    <a:pt x="89" y="18"/>
                    <a:pt x="89" y="18"/>
                    <a:pt x="89" y="19"/>
                  </a:cubicBezTo>
                  <a:cubicBezTo>
                    <a:pt x="90" y="20"/>
                    <a:pt x="92" y="23"/>
                    <a:pt x="96" y="23"/>
                  </a:cubicBezTo>
                  <a:cubicBezTo>
                    <a:pt x="97" y="23"/>
                    <a:pt x="98" y="23"/>
                    <a:pt x="98" y="23"/>
                  </a:cubicBezTo>
                  <a:cubicBezTo>
                    <a:pt x="99" y="23"/>
                    <a:pt x="99" y="23"/>
                    <a:pt x="99" y="24"/>
                  </a:cubicBezTo>
                  <a:cubicBezTo>
                    <a:pt x="100" y="24"/>
                    <a:pt x="100" y="25"/>
                    <a:pt x="100" y="25"/>
                  </a:cubicBezTo>
                  <a:cubicBezTo>
                    <a:pt x="101" y="26"/>
                    <a:pt x="101" y="26"/>
                    <a:pt x="101" y="26"/>
                  </a:cubicBezTo>
                  <a:cubicBezTo>
                    <a:pt x="102" y="28"/>
                    <a:pt x="104" y="33"/>
                    <a:pt x="110" y="32"/>
                  </a:cubicBezTo>
                  <a:cubicBezTo>
                    <a:pt x="110" y="32"/>
                    <a:pt x="110" y="33"/>
                    <a:pt x="110" y="33"/>
                  </a:cubicBezTo>
                  <a:cubicBezTo>
                    <a:pt x="110" y="37"/>
                    <a:pt x="113" y="40"/>
                    <a:pt x="115" y="42"/>
                  </a:cubicBezTo>
                  <a:cubicBezTo>
                    <a:pt x="117" y="43"/>
                    <a:pt x="118" y="46"/>
                    <a:pt x="118" y="48"/>
                  </a:cubicBezTo>
                  <a:cubicBezTo>
                    <a:pt x="118" y="48"/>
                    <a:pt x="118" y="49"/>
                    <a:pt x="118" y="49"/>
                  </a:cubicBezTo>
                  <a:cubicBezTo>
                    <a:pt x="118" y="51"/>
                    <a:pt x="117" y="55"/>
                    <a:pt x="120" y="59"/>
                  </a:cubicBezTo>
                  <a:cubicBezTo>
                    <a:pt x="121" y="59"/>
                    <a:pt x="121" y="60"/>
                    <a:pt x="121" y="60"/>
                  </a:cubicBezTo>
                  <a:cubicBezTo>
                    <a:pt x="121" y="60"/>
                    <a:pt x="121" y="60"/>
                    <a:pt x="121" y="60"/>
                  </a:cubicBezTo>
                  <a:cubicBezTo>
                    <a:pt x="116" y="66"/>
                    <a:pt x="117" y="70"/>
                    <a:pt x="11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431"/>
            <p:cNvSpPr>
              <a:spLocks noEditPoints="1"/>
            </p:cNvSpPr>
            <p:nvPr/>
          </p:nvSpPr>
          <p:spPr bwMode="auto">
            <a:xfrm>
              <a:off x="9547225" y="3155950"/>
              <a:ext cx="515938" cy="588963"/>
            </a:xfrm>
            <a:custGeom>
              <a:avLst/>
              <a:gdLst>
                <a:gd name="T0" fmla="*/ 204 w 209"/>
                <a:gd name="T1" fmla="*/ 59 h 239"/>
                <a:gd name="T2" fmla="*/ 119 w 209"/>
                <a:gd name="T3" fmla="*/ 0 h 239"/>
                <a:gd name="T4" fmla="*/ 116 w 209"/>
                <a:gd name="T5" fmla="*/ 0 h 239"/>
                <a:gd name="T6" fmla="*/ 24 w 209"/>
                <a:gd name="T7" fmla="*/ 71 h 239"/>
                <a:gd name="T8" fmla="*/ 9 w 209"/>
                <a:gd name="T9" fmla="*/ 113 h 239"/>
                <a:gd name="T10" fmla="*/ 3 w 209"/>
                <a:gd name="T11" fmla="*/ 129 h 239"/>
                <a:gd name="T12" fmla="*/ 19 w 209"/>
                <a:gd name="T13" fmla="*/ 136 h 239"/>
                <a:gd name="T14" fmla="*/ 18 w 209"/>
                <a:gd name="T15" fmla="*/ 139 h 239"/>
                <a:gd name="T16" fmla="*/ 17 w 209"/>
                <a:gd name="T17" fmla="*/ 145 h 239"/>
                <a:gd name="T18" fmla="*/ 21 w 209"/>
                <a:gd name="T19" fmla="*/ 153 h 239"/>
                <a:gd name="T20" fmla="*/ 24 w 209"/>
                <a:gd name="T21" fmla="*/ 165 h 239"/>
                <a:gd name="T22" fmla="*/ 24 w 209"/>
                <a:gd name="T23" fmla="*/ 173 h 239"/>
                <a:gd name="T24" fmla="*/ 53 w 209"/>
                <a:gd name="T25" fmla="*/ 195 h 239"/>
                <a:gd name="T26" fmla="*/ 54 w 209"/>
                <a:gd name="T27" fmla="*/ 194 h 239"/>
                <a:gd name="T28" fmla="*/ 62 w 209"/>
                <a:gd name="T29" fmla="*/ 194 h 239"/>
                <a:gd name="T30" fmla="*/ 67 w 209"/>
                <a:gd name="T31" fmla="*/ 195 h 239"/>
                <a:gd name="T32" fmla="*/ 71 w 209"/>
                <a:gd name="T33" fmla="*/ 200 h 239"/>
                <a:gd name="T34" fmla="*/ 77 w 209"/>
                <a:gd name="T35" fmla="*/ 219 h 239"/>
                <a:gd name="T36" fmla="*/ 79 w 209"/>
                <a:gd name="T37" fmla="*/ 234 h 239"/>
                <a:gd name="T38" fmla="*/ 80 w 209"/>
                <a:gd name="T39" fmla="*/ 236 h 239"/>
                <a:gd name="T40" fmla="*/ 84 w 209"/>
                <a:gd name="T41" fmla="*/ 239 h 239"/>
                <a:gd name="T42" fmla="*/ 85 w 209"/>
                <a:gd name="T43" fmla="*/ 239 h 239"/>
                <a:gd name="T44" fmla="*/ 168 w 209"/>
                <a:gd name="T45" fmla="*/ 214 h 239"/>
                <a:gd name="T46" fmla="*/ 172 w 209"/>
                <a:gd name="T47" fmla="*/ 209 h 239"/>
                <a:gd name="T48" fmla="*/ 184 w 209"/>
                <a:gd name="T49" fmla="*/ 144 h 239"/>
                <a:gd name="T50" fmla="*/ 192 w 209"/>
                <a:gd name="T51" fmla="*/ 129 h 239"/>
                <a:gd name="T52" fmla="*/ 204 w 209"/>
                <a:gd name="T53" fmla="*/ 59 h 239"/>
                <a:gd name="T54" fmla="*/ 184 w 209"/>
                <a:gd name="T55" fmla="*/ 125 h 239"/>
                <a:gd name="T56" fmla="*/ 175 w 209"/>
                <a:gd name="T57" fmla="*/ 140 h 239"/>
                <a:gd name="T58" fmla="*/ 161 w 209"/>
                <a:gd name="T59" fmla="*/ 206 h 239"/>
                <a:gd name="T60" fmla="*/ 87 w 209"/>
                <a:gd name="T61" fmla="*/ 228 h 239"/>
                <a:gd name="T62" fmla="*/ 87 w 209"/>
                <a:gd name="T63" fmla="*/ 219 h 239"/>
                <a:gd name="T64" fmla="*/ 78 w 209"/>
                <a:gd name="T65" fmla="*/ 194 h 239"/>
                <a:gd name="T66" fmla="*/ 74 w 209"/>
                <a:gd name="T67" fmla="*/ 189 h 239"/>
                <a:gd name="T68" fmla="*/ 62 w 209"/>
                <a:gd name="T69" fmla="*/ 184 h 239"/>
                <a:gd name="T70" fmla="*/ 52 w 209"/>
                <a:gd name="T71" fmla="*/ 185 h 239"/>
                <a:gd name="T72" fmla="*/ 51 w 209"/>
                <a:gd name="T73" fmla="*/ 185 h 239"/>
                <a:gd name="T74" fmla="*/ 34 w 209"/>
                <a:gd name="T75" fmla="*/ 173 h 239"/>
                <a:gd name="T76" fmla="*/ 31 w 209"/>
                <a:gd name="T77" fmla="*/ 158 h 239"/>
                <a:gd name="T78" fmla="*/ 31 w 209"/>
                <a:gd name="T79" fmla="*/ 155 h 239"/>
                <a:gd name="T80" fmla="*/ 32 w 209"/>
                <a:gd name="T81" fmla="*/ 154 h 239"/>
                <a:gd name="T82" fmla="*/ 32 w 209"/>
                <a:gd name="T83" fmla="*/ 149 h 239"/>
                <a:gd name="T84" fmla="*/ 29 w 209"/>
                <a:gd name="T85" fmla="*/ 147 h 239"/>
                <a:gd name="T86" fmla="*/ 27 w 209"/>
                <a:gd name="T87" fmla="*/ 145 h 239"/>
                <a:gd name="T88" fmla="*/ 27 w 209"/>
                <a:gd name="T89" fmla="*/ 142 h 239"/>
                <a:gd name="T90" fmla="*/ 29 w 209"/>
                <a:gd name="T91" fmla="*/ 132 h 239"/>
                <a:gd name="T92" fmla="*/ 25 w 209"/>
                <a:gd name="T93" fmla="*/ 127 h 239"/>
                <a:gd name="T94" fmla="*/ 19 w 209"/>
                <a:gd name="T95" fmla="*/ 126 h 239"/>
                <a:gd name="T96" fmla="*/ 12 w 209"/>
                <a:gd name="T97" fmla="*/ 125 h 239"/>
                <a:gd name="T98" fmla="*/ 16 w 209"/>
                <a:gd name="T99" fmla="*/ 120 h 239"/>
                <a:gd name="T100" fmla="*/ 33 w 209"/>
                <a:gd name="T101" fmla="*/ 72 h 239"/>
                <a:gd name="T102" fmla="*/ 116 w 209"/>
                <a:gd name="T103" fmla="*/ 9 h 239"/>
                <a:gd name="T104" fmla="*/ 119 w 209"/>
                <a:gd name="T105" fmla="*/ 10 h 239"/>
                <a:gd name="T106" fmla="*/ 194 w 209"/>
                <a:gd name="T107" fmla="*/ 61 h 239"/>
                <a:gd name="T108" fmla="*/ 184 w 209"/>
                <a:gd name="T109" fmla="*/ 12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9" h="239">
                  <a:moveTo>
                    <a:pt x="204" y="59"/>
                  </a:moveTo>
                  <a:cubicBezTo>
                    <a:pt x="197" y="11"/>
                    <a:pt x="131" y="0"/>
                    <a:pt x="119" y="0"/>
                  </a:cubicBezTo>
                  <a:cubicBezTo>
                    <a:pt x="116" y="0"/>
                    <a:pt x="116" y="0"/>
                    <a:pt x="116" y="0"/>
                  </a:cubicBezTo>
                  <a:cubicBezTo>
                    <a:pt x="36" y="0"/>
                    <a:pt x="25" y="55"/>
                    <a:pt x="24" y="71"/>
                  </a:cubicBezTo>
                  <a:cubicBezTo>
                    <a:pt x="22" y="83"/>
                    <a:pt x="17" y="105"/>
                    <a:pt x="9" y="113"/>
                  </a:cubicBezTo>
                  <a:cubicBezTo>
                    <a:pt x="7" y="115"/>
                    <a:pt x="0" y="121"/>
                    <a:pt x="3" y="129"/>
                  </a:cubicBezTo>
                  <a:cubicBezTo>
                    <a:pt x="6" y="136"/>
                    <a:pt x="14" y="136"/>
                    <a:pt x="19" y="136"/>
                  </a:cubicBezTo>
                  <a:cubicBezTo>
                    <a:pt x="18" y="137"/>
                    <a:pt x="18" y="138"/>
                    <a:pt x="18" y="139"/>
                  </a:cubicBezTo>
                  <a:cubicBezTo>
                    <a:pt x="17" y="141"/>
                    <a:pt x="17" y="142"/>
                    <a:pt x="17" y="145"/>
                  </a:cubicBezTo>
                  <a:cubicBezTo>
                    <a:pt x="17" y="148"/>
                    <a:pt x="18" y="151"/>
                    <a:pt x="21" y="153"/>
                  </a:cubicBezTo>
                  <a:cubicBezTo>
                    <a:pt x="19" y="157"/>
                    <a:pt x="20" y="162"/>
                    <a:pt x="24" y="165"/>
                  </a:cubicBezTo>
                  <a:cubicBezTo>
                    <a:pt x="24" y="166"/>
                    <a:pt x="24" y="167"/>
                    <a:pt x="24" y="173"/>
                  </a:cubicBezTo>
                  <a:cubicBezTo>
                    <a:pt x="24" y="189"/>
                    <a:pt x="40" y="197"/>
                    <a:pt x="53" y="195"/>
                  </a:cubicBezTo>
                  <a:cubicBezTo>
                    <a:pt x="54" y="194"/>
                    <a:pt x="54" y="194"/>
                    <a:pt x="54" y="194"/>
                  </a:cubicBezTo>
                  <a:cubicBezTo>
                    <a:pt x="56" y="194"/>
                    <a:pt x="59" y="194"/>
                    <a:pt x="62" y="194"/>
                  </a:cubicBezTo>
                  <a:cubicBezTo>
                    <a:pt x="65" y="194"/>
                    <a:pt x="66" y="194"/>
                    <a:pt x="67" y="195"/>
                  </a:cubicBezTo>
                  <a:cubicBezTo>
                    <a:pt x="68" y="197"/>
                    <a:pt x="70" y="199"/>
                    <a:pt x="71" y="200"/>
                  </a:cubicBezTo>
                  <a:cubicBezTo>
                    <a:pt x="75" y="205"/>
                    <a:pt x="77" y="207"/>
                    <a:pt x="77" y="219"/>
                  </a:cubicBezTo>
                  <a:cubicBezTo>
                    <a:pt x="77" y="229"/>
                    <a:pt x="78" y="233"/>
                    <a:pt x="79" y="234"/>
                  </a:cubicBezTo>
                  <a:cubicBezTo>
                    <a:pt x="80" y="236"/>
                    <a:pt x="80" y="236"/>
                    <a:pt x="80" y="236"/>
                  </a:cubicBezTo>
                  <a:cubicBezTo>
                    <a:pt x="80" y="238"/>
                    <a:pt x="82" y="239"/>
                    <a:pt x="84" y="239"/>
                  </a:cubicBezTo>
                  <a:cubicBezTo>
                    <a:pt x="85" y="239"/>
                    <a:pt x="85" y="239"/>
                    <a:pt x="85" y="239"/>
                  </a:cubicBezTo>
                  <a:cubicBezTo>
                    <a:pt x="168" y="214"/>
                    <a:pt x="168" y="214"/>
                    <a:pt x="168" y="214"/>
                  </a:cubicBezTo>
                  <a:cubicBezTo>
                    <a:pt x="170" y="214"/>
                    <a:pt x="172" y="211"/>
                    <a:pt x="172" y="209"/>
                  </a:cubicBezTo>
                  <a:cubicBezTo>
                    <a:pt x="170" y="193"/>
                    <a:pt x="171" y="167"/>
                    <a:pt x="184" y="144"/>
                  </a:cubicBezTo>
                  <a:cubicBezTo>
                    <a:pt x="187" y="139"/>
                    <a:pt x="190" y="134"/>
                    <a:pt x="192" y="129"/>
                  </a:cubicBezTo>
                  <a:cubicBezTo>
                    <a:pt x="207" y="104"/>
                    <a:pt x="209" y="100"/>
                    <a:pt x="204" y="59"/>
                  </a:cubicBezTo>
                  <a:close/>
                  <a:moveTo>
                    <a:pt x="184" y="125"/>
                  </a:moveTo>
                  <a:cubicBezTo>
                    <a:pt x="181" y="129"/>
                    <a:pt x="178" y="134"/>
                    <a:pt x="175" y="140"/>
                  </a:cubicBezTo>
                  <a:cubicBezTo>
                    <a:pt x="163" y="162"/>
                    <a:pt x="160" y="188"/>
                    <a:pt x="161" y="206"/>
                  </a:cubicBezTo>
                  <a:cubicBezTo>
                    <a:pt x="87" y="228"/>
                    <a:pt x="87" y="228"/>
                    <a:pt x="87" y="228"/>
                  </a:cubicBezTo>
                  <a:cubicBezTo>
                    <a:pt x="87" y="226"/>
                    <a:pt x="87" y="223"/>
                    <a:pt x="87" y="219"/>
                  </a:cubicBezTo>
                  <a:cubicBezTo>
                    <a:pt x="87" y="204"/>
                    <a:pt x="83" y="200"/>
                    <a:pt x="78" y="194"/>
                  </a:cubicBezTo>
                  <a:cubicBezTo>
                    <a:pt x="77" y="192"/>
                    <a:pt x="76" y="191"/>
                    <a:pt x="74" y="189"/>
                  </a:cubicBezTo>
                  <a:cubicBezTo>
                    <a:pt x="71" y="184"/>
                    <a:pt x="65" y="184"/>
                    <a:pt x="62" y="184"/>
                  </a:cubicBezTo>
                  <a:cubicBezTo>
                    <a:pt x="58" y="184"/>
                    <a:pt x="55" y="184"/>
                    <a:pt x="52" y="185"/>
                  </a:cubicBezTo>
                  <a:cubicBezTo>
                    <a:pt x="51" y="185"/>
                    <a:pt x="51" y="185"/>
                    <a:pt x="51" y="185"/>
                  </a:cubicBezTo>
                  <a:cubicBezTo>
                    <a:pt x="44" y="186"/>
                    <a:pt x="34" y="182"/>
                    <a:pt x="34" y="173"/>
                  </a:cubicBezTo>
                  <a:cubicBezTo>
                    <a:pt x="34" y="164"/>
                    <a:pt x="34" y="161"/>
                    <a:pt x="31" y="158"/>
                  </a:cubicBezTo>
                  <a:cubicBezTo>
                    <a:pt x="30" y="157"/>
                    <a:pt x="29" y="157"/>
                    <a:pt x="31" y="155"/>
                  </a:cubicBezTo>
                  <a:cubicBezTo>
                    <a:pt x="31" y="154"/>
                    <a:pt x="32" y="154"/>
                    <a:pt x="32" y="154"/>
                  </a:cubicBezTo>
                  <a:cubicBezTo>
                    <a:pt x="33" y="152"/>
                    <a:pt x="33" y="151"/>
                    <a:pt x="32" y="149"/>
                  </a:cubicBezTo>
                  <a:cubicBezTo>
                    <a:pt x="31" y="148"/>
                    <a:pt x="30" y="147"/>
                    <a:pt x="29" y="147"/>
                  </a:cubicBezTo>
                  <a:cubicBezTo>
                    <a:pt x="27" y="146"/>
                    <a:pt x="27" y="145"/>
                    <a:pt x="27" y="145"/>
                  </a:cubicBezTo>
                  <a:cubicBezTo>
                    <a:pt x="27" y="144"/>
                    <a:pt x="27" y="143"/>
                    <a:pt x="27" y="142"/>
                  </a:cubicBezTo>
                  <a:cubicBezTo>
                    <a:pt x="28" y="140"/>
                    <a:pt x="28" y="137"/>
                    <a:pt x="29" y="132"/>
                  </a:cubicBezTo>
                  <a:cubicBezTo>
                    <a:pt x="29" y="130"/>
                    <a:pt x="28" y="127"/>
                    <a:pt x="25" y="127"/>
                  </a:cubicBezTo>
                  <a:cubicBezTo>
                    <a:pt x="23" y="126"/>
                    <a:pt x="21" y="126"/>
                    <a:pt x="19" y="126"/>
                  </a:cubicBezTo>
                  <a:cubicBezTo>
                    <a:pt x="16" y="126"/>
                    <a:pt x="13" y="126"/>
                    <a:pt x="12" y="125"/>
                  </a:cubicBezTo>
                  <a:cubicBezTo>
                    <a:pt x="12" y="124"/>
                    <a:pt x="13" y="122"/>
                    <a:pt x="16" y="120"/>
                  </a:cubicBezTo>
                  <a:cubicBezTo>
                    <a:pt x="29" y="106"/>
                    <a:pt x="33" y="73"/>
                    <a:pt x="33" y="72"/>
                  </a:cubicBezTo>
                  <a:cubicBezTo>
                    <a:pt x="38" y="14"/>
                    <a:pt x="97" y="9"/>
                    <a:pt x="116" y="9"/>
                  </a:cubicBezTo>
                  <a:cubicBezTo>
                    <a:pt x="119" y="10"/>
                    <a:pt x="119" y="10"/>
                    <a:pt x="119" y="10"/>
                  </a:cubicBezTo>
                  <a:cubicBezTo>
                    <a:pt x="128" y="10"/>
                    <a:pt x="188" y="19"/>
                    <a:pt x="194" y="61"/>
                  </a:cubicBezTo>
                  <a:cubicBezTo>
                    <a:pt x="199" y="98"/>
                    <a:pt x="198" y="101"/>
                    <a:pt x="184"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6" name="Group 3"/>
          <p:cNvGrpSpPr/>
          <p:nvPr/>
        </p:nvGrpSpPr>
        <p:grpSpPr>
          <a:xfrm>
            <a:off x="6370418" y="1398063"/>
            <a:ext cx="156898" cy="186649"/>
            <a:chOff x="3104044" y="3546255"/>
            <a:chExt cx="372240" cy="470269"/>
          </a:xfrm>
          <a:solidFill>
            <a:schemeClr val="tx1"/>
          </a:solidFill>
        </p:grpSpPr>
        <p:sp>
          <p:nvSpPr>
            <p:cNvPr id="44" name="Freeform 134"/>
            <p:cNvSpPr>
              <a:spLocks noEditPoints="1"/>
            </p:cNvSpPr>
            <p:nvPr/>
          </p:nvSpPr>
          <p:spPr bwMode="auto">
            <a:xfrm>
              <a:off x="3104044" y="3547579"/>
              <a:ext cx="226523" cy="466294"/>
            </a:xfrm>
            <a:custGeom>
              <a:avLst/>
              <a:gdLst>
                <a:gd name="T0" fmla="*/ 90 w 116"/>
                <a:gd name="T1" fmla="*/ 1 h 238"/>
                <a:gd name="T2" fmla="*/ 85 w 116"/>
                <a:gd name="T3" fmla="*/ 1 h 238"/>
                <a:gd name="T4" fmla="*/ 83 w 116"/>
                <a:gd name="T5" fmla="*/ 5 h 238"/>
                <a:gd name="T6" fmla="*/ 83 w 116"/>
                <a:gd name="T7" fmla="*/ 38 h 238"/>
                <a:gd name="T8" fmla="*/ 71 w 116"/>
                <a:gd name="T9" fmla="*/ 56 h 238"/>
                <a:gd name="T10" fmla="*/ 45 w 116"/>
                <a:gd name="T11" fmla="*/ 56 h 238"/>
                <a:gd name="T12" fmla="*/ 33 w 116"/>
                <a:gd name="T13" fmla="*/ 38 h 238"/>
                <a:gd name="T14" fmla="*/ 33 w 116"/>
                <a:gd name="T15" fmla="*/ 5 h 238"/>
                <a:gd name="T16" fmla="*/ 31 w 116"/>
                <a:gd name="T17" fmla="*/ 1 h 238"/>
                <a:gd name="T18" fmla="*/ 26 w 116"/>
                <a:gd name="T19" fmla="*/ 1 h 238"/>
                <a:gd name="T20" fmla="*/ 0 w 116"/>
                <a:gd name="T21" fmla="*/ 49 h 238"/>
                <a:gd name="T22" fmla="*/ 32 w 116"/>
                <a:gd name="T23" fmla="*/ 96 h 238"/>
                <a:gd name="T24" fmla="*/ 25 w 116"/>
                <a:gd name="T25" fmla="*/ 205 h 238"/>
                <a:gd name="T26" fmla="*/ 58 w 116"/>
                <a:gd name="T27" fmla="*/ 238 h 238"/>
                <a:gd name="T28" fmla="*/ 91 w 116"/>
                <a:gd name="T29" fmla="*/ 205 h 238"/>
                <a:gd name="T30" fmla="*/ 84 w 116"/>
                <a:gd name="T31" fmla="*/ 96 h 238"/>
                <a:gd name="T32" fmla="*/ 116 w 116"/>
                <a:gd name="T33" fmla="*/ 49 h 238"/>
                <a:gd name="T34" fmla="*/ 90 w 116"/>
                <a:gd name="T35" fmla="*/ 1 h 238"/>
                <a:gd name="T36" fmla="*/ 76 w 116"/>
                <a:gd name="T37" fmla="*/ 89 h 238"/>
                <a:gd name="T38" fmla="*/ 74 w 116"/>
                <a:gd name="T39" fmla="*/ 94 h 238"/>
                <a:gd name="T40" fmla="*/ 81 w 116"/>
                <a:gd name="T41" fmla="*/ 205 h 238"/>
                <a:gd name="T42" fmla="*/ 58 w 116"/>
                <a:gd name="T43" fmla="*/ 229 h 238"/>
                <a:gd name="T44" fmla="*/ 34 w 116"/>
                <a:gd name="T45" fmla="*/ 205 h 238"/>
                <a:gd name="T46" fmla="*/ 42 w 116"/>
                <a:gd name="T47" fmla="*/ 94 h 238"/>
                <a:gd name="T48" fmla="*/ 40 w 116"/>
                <a:gd name="T49" fmla="*/ 89 h 238"/>
                <a:gd name="T50" fmla="*/ 10 w 116"/>
                <a:gd name="T51" fmla="*/ 49 h 238"/>
                <a:gd name="T52" fmla="*/ 24 w 116"/>
                <a:gd name="T53" fmla="*/ 15 h 238"/>
                <a:gd name="T54" fmla="*/ 24 w 116"/>
                <a:gd name="T55" fmla="*/ 39 h 238"/>
                <a:gd name="T56" fmla="*/ 25 w 116"/>
                <a:gd name="T57" fmla="*/ 42 h 238"/>
                <a:gd name="T58" fmla="*/ 39 w 116"/>
                <a:gd name="T59" fmla="*/ 64 h 238"/>
                <a:gd name="T60" fmla="*/ 43 w 116"/>
                <a:gd name="T61" fmla="*/ 66 h 238"/>
                <a:gd name="T62" fmla="*/ 73 w 116"/>
                <a:gd name="T63" fmla="*/ 66 h 238"/>
                <a:gd name="T64" fmla="*/ 77 w 116"/>
                <a:gd name="T65" fmla="*/ 64 h 238"/>
                <a:gd name="T66" fmla="*/ 91 w 116"/>
                <a:gd name="T67" fmla="*/ 42 h 238"/>
                <a:gd name="T68" fmla="*/ 92 w 116"/>
                <a:gd name="T69" fmla="*/ 39 h 238"/>
                <a:gd name="T70" fmla="*/ 92 w 116"/>
                <a:gd name="T71" fmla="*/ 15 h 238"/>
                <a:gd name="T72" fmla="*/ 106 w 116"/>
                <a:gd name="T73" fmla="*/ 49 h 238"/>
                <a:gd name="T74" fmla="*/ 76 w 116"/>
                <a:gd name="T75" fmla="*/ 89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6" h="238">
                  <a:moveTo>
                    <a:pt x="90" y="1"/>
                  </a:moveTo>
                  <a:cubicBezTo>
                    <a:pt x="89" y="0"/>
                    <a:pt x="87" y="0"/>
                    <a:pt x="85" y="1"/>
                  </a:cubicBezTo>
                  <a:cubicBezTo>
                    <a:pt x="83" y="2"/>
                    <a:pt x="83" y="3"/>
                    <a:pt x="83" y="5"/>
                  </a:cubicBezTo>
                  <a:cubicBezTo>
                    <a:pt x="83" y="38"/>
                    <a:pt x="83" y="38"/>
                    <a:pt x="83" y="38"/>
                  </a:cubicBezTo>
                  <a:cubicBezTo>
                    <a:pt x="71" y="56"/>
                    <a:pt x="71" y="56"/>
                    <a:pt x="71" y="56"/>
                  </a:cubicBezTo>
                  <a:cubicBezTo>
                    <a:pt x="45" y="56"/>
                    <a:pt x="45" y="56"/>
                    <a:pt x="45" y="56"/>
                  </a:cubicBezTo>
                  <a:cubicBezTo>
                    <a:pt x="33" y="38"/>
                    <a:pt x="33" y="38"/>
                    <a:pt x="33" y="38"/>
                  </a:cubicBezTo>
                  <a:cubicBezTo>
                    <a:pt x="33" y="5"/>
                    <a:pt x="33" y="5"/>
                    <a:pt x="33" y="5"/>
                  </a:cubicBezTo>
                  <a:cubicBezTo>
                    <a:pt x="33" y="3"/>
                    <a:pt x="32" y="2"/>
                    <a:pt x="31" y="1"/>
                  </a:cubicBezTo>
                  <a:cubicBezTo>
                    <a:pt x="29" y="0"/>
                    <a:pt x="27" y="0"/>
                    <a:pt x="26" y="1"/>
                  </a:cubicBezTo>
                  <a:cubicBezTo>
                    <a:pt x="10" y="12"/>
                    <a:pt x="0" y="30"/>
                    <a:pt x="0" y="49"/>
                  </a:cubicBezTo>
                  <a:cubicBezTo>
                    <a:pt x="0" y="72"/>
                    <a:pt x="22" y="89"/>
                    <a:pt x="32" y="96"/>
                  </a:cubicBezTo>
                  <a:cubicBezTo>
                    <a:pt x="25" y="205"/>
                    <a:pt x="25" y="205"/>
                    <a:pt x="25" y="205"/>
                  </a:cubicBezTo>
                  <a:cubicBezTo>
                    <a:pt x="25" y="223"/>
                    <a:pt x="40" y="238"/>
                    <a:pt x="58" y="238"/>
                  </a:cubicBezTo>
                  <a:cubicBezTo>
                    <a:pt x="76" y="238"/>
                    <a:pt x="91" y="223"/>
                    <a:pt x="91" y="205"/>
                  </a:cubicBezTo>
                  <a:cubicBezTo>
                    <a:pt x="84" y="96"/>
                    <a:pt x="84" y="96"/>
                    <a:pt x="84" y="96"/>
                  </a:cubicBezTo>
                  <a:cubicBezTo>
                    <a:pt x="93" y="89"/>
                    <a:pt x="116" y="72"/>
                    <a:pt x="116" y="49"/>
                  </a:cubicBezTo>
                  <a:cubicBezTo>
                    <a:pt x="116" y="30"/>
                    <a:pt x="106" y="12"/>
                    <a:pt x="90" y="1"/>
                  </a:cubicBezTo>
                  <a:close/>
                  <a:moveTo>
                    <a:pt x="76" y="89"/>
                  </a:moveTo>
                  <a:cubicBezTo>
                    <a:pt x="74" y="90"/>
                    <a:pt x="74" y="92"/>
                    <a:pt x="74" y="94"/>
                  </a:cubicBezTo>
                  <a:cubicBezTo>
                    <a:pt x="81" y="205"/>
                    <a:pt x="81" y="205"/>
                    <a:pt x="81" y="205"/>
                  </a:cubicBezTo>
                  <a:cubicBezTo>
                    <a:pt x="81" y="218"/>
                    <a:pt x="71" y="229"/>
                    <a:pt x="58" y="229"/>
                  </a:cubicBezTo>
                  <a:cubicBezTo>
                    <a:pt x="45" y="229"/>
                    <a:pt x="34" y="218"/>
                    <a:pt x="34" y="205"/>
                  </a:cubicBezTo>
                  <a:cubicBezTo>
                    <a:pt x="42" y="94"/>
                    <a:pt x="42" y="94"/>
                    <a:pt x="42" y="94"/>
                  </a:cubicBezTo>
                  <a:cubicBezTo>
                    <a:pt x="42" y="92"/>
                    <a:pt x="41" y="90"/>
                    <a:pt x="40" y="89"/>
                  </a:cubicBezTo>
                  <a:cubicBezTo>
                    <a:pt x="33" y="85"/>
                    <a:pt x="10" y="69"/>
                    <a:pt x="10" y="49"/>
                  </a:cubicBezTo>
                  <a:cubicBezTo>
                    <a:pt x="10" y="36"/>
                    <a:pt x="15" y="24"/>
                    <a:pt x="24" y="15"/>
                  </a:cubicBezTo>
                  <a:cubicBezTo>
                    <a:pt x="24" y="39"/>
                    <a:pt x="24" y="39"/>
                    <a:pt x="24" y="39"/>
                  </a:cubicBezTo>
                  <a:cubicBezTo>
                    <a:pt x="24" y="40"/>
                    <a:pt x="24" y="41"/>
                    <a:pt x="25" y="42"/>
                  </a:cubicBezTo>
                  <a:cubicBezTo>
                    <a:pt x="39" y="64"/>
                    <a:pt x="39" y="64"/>
                    <a:pt x="39" y="64"/>
                  </a:cubicBezTo>
                  <a:cubicBezTo>
                    <a:pt x="40" y="65"/>
                    <a:pt x="41" y="66"/>
                    <a:pt x="43" y="66"/>
                  </a:cubicBezTo>
                  <a:cubicBezTo>
                    <a:pt x="73" y="66"/>
                    <a:pt x="73" y="66"/>
                    <a:pt x="73" y="66"/>
                  </a:cubicBezTo>
                  <a:cubicBezTo>
                    <a:pt x="75" y="66"/>
                    <a:pt x="76" y="65"/>
                    <a:pt x="77" y="64"/>
                  </a:cubicBezTo>
                  <a:cubicBezTo>
                    <a:pt x="91" y="42"/>
                    <a:pt x="91" y="42"/>
                    <a:pt x="91" y="42"/>
                  </a:cubicBezTo>
                  <a:cubicBezTo>
                    <a:pt x="92" y="41"/>
                    <a:pt x="92" y="40"/>
                    <a:pt x="92" y="39"/>
                  </a:cubicBezTo>
                  <a:cubicBezTo>
                    <a:pt x="92" y="15"/>
                    <a:pt x="92" y="15"/>
                    <a:pt x="92" y="15"/>
                  </a:cubicBezTo>
                  <a:cubicBezTo>
                    <a:pt x="101" y="24"/>
                    <a:pt x="106" y="36"/>
                    <a:pt x="106" y="49"/>
                  </a:cubicBezTo>
                  <a:cubicBezTo>
                    <a:pt x="106" y="69"/>
                    <a:pt x="83" y="85"/>
                    <a:pt x="76" y="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136"/>
            <p:cNvSpPr>
              <a:spLocks noEditPoints="1"/>
            </p:cNvSpPr>
            <p:nvPr/>
          </p:nvSpPr>
          <p:spPr bwMode="auto">
            <a:xfrm>
              <a:off x="3362360" y="3546255"/>
              <a:ext cx="113924" cy="470269"/>
            </a:xfrm>
            <a:custGeom>
              <a:avLst/>
              <a:gdLst>
                <a:gd name="T0" fmla="*/ 56 w 58"/>
                <a:gd name="T1" fmla="*/ 133 h 240"/>
                <a:gd name="T2" fmla="*/ 58 w 58"/>
                <a:gd name="T3" fmla="*/ 129 h 240"/>
                <a:gd name="T4" fmla="*/ 58 w 58"/>
                <a:gd name="T5" fmla="*/ 108 h 240"/>
                <a:gd name="T6" fmla="*/ 53 w 58"/>
                <a:gd name="T7" fmla="*/ 103 h 240"/>
                <a:gd name="T8" fmla="*/ 34 w 58"/>
                <a:gd name="T9" fmla="*/ 103 h 240"/>
                <a:gd name="T10" fmla="*/ 34 w 58"/>
                <a:gd name="T11" fmla="*/ 35 h 240"/>
                <a:gd name="T12" fmla="*/ 34 w 58"/>
                <a:gd name="T13" fmla="*/ 35 h 240"/>
                <a:gd name="T14" fmla="*/ 38 w 58"/>
                <a:gd name="T15" fmla="*/ 32 h 240"/>
                <a:gd name="T16" fmla="*/ 42 w 58"/>
                <a:gd name="T17" fmla="*/ 17 h 240"/>
                <a:gd name="T18" fmla="*/ 42 w 58"/>
                <a:gd name="T19" fmla="*/ 14 h 240"/>
                <a:gd name="T20" fmla="*/ 38 w 58"/>
                <a:gd name="T21" fmla="*/ 3 h 240"/>
                <a:gd name="T22" fmla="*/ 34 w 58"/>
                <a:gd name="T23" fmla="*/ 0 h 240"/>
                <a:gd name="T24" fmla="*/ 24 w 58"/>
                <a:gd name="T25" fmla="*/ 0 h 240"/>
                <a:gd name="T26" fmla="*/ 19 w 58"/>
                <a:gd name="T27" fmla="*/ 3 h 240"/>
                <a:gd name="T28" fmla="*/ 16 w 58"/>
                <a:gd name="T29" fmla="*/ 14 h 240"/>
                <a:gd name="T30" fmla="*/ 16 w 58"/>
                <a:gd name="T31" fmla="*/ 17 h 240"/>
                <a:gd name="T32" fmla="*/ 19 w 58"/>
                <a:gd name="T33" fmla="*/ 32 h 240"/>
                <a:gd name="T34" fmla="*/ 24 w 58"/>
                <a:gd name="T35" fmla="*/ 35 h 240"/>
                <a:gd name="T36" fmla="*/ 24 w 58"/>
                <a:gd name="T37" fmla="*/ 35 h 240"/>
                <a:gd name="T38" fmla="*/ 24 w 58"/>
                <a:gd name="T39" fmla="*/ 103 h 240"/>
                <a:gd name="T40" fmla="*/ 4 w 58"/>
                <a:gd name="T41" fmla="*/ 103 h 240"/>
                <a:gd name="T42" fmla="*/ 0 w 58"/>
                <a:gd name="T43" fmla="*/ 108 h 240"/>
                <a:gd name="T44" fmla="*/ 0 w 58"/>
                <a:gd name="T45" fmla="*/ 129 h 240"/>
                <a:gd name="T46" fmla="*/ 2 w 58"/>
                <a:gd name="T47" fmla="*/ 133 h 240"/>
                <a:gd name="T48" fmla="*/ 7 w 58"/>
                <a:gd name="T49" fmla="*/ 141 h 240"/>
                <a:gd name="T50" fmla="*/ 2 w 58"/>
                <a:gd name="T51" fmla="*/ 149 h 240"/>
                <a:gd name="T52" fmla="*/ 0 w 58"/>
                <a:gd name="T53" fmla="*/ 153 h 240"/>
                <a:gd name="T54" fmla="*/ 0 w 58"/>
                <a:gd name="T55" fmla="*/ 210 h 240"/>
                <a:gd name="T56" fmla="*/ 29 w 58"/>
                <a:gd name="T57" fmla="*/ 240 h 240"/>
                <a:gd name="T58" fmla="*/ 58 w 58"/>
                <a:gd name="T59" fmla="*/ 210 h 240"/>
                <a:gd name="T60" fmla="*/ 58 w 58"/>
                <a:gd name="T61" fmla="*/ 153 h 240"/>
                <a:gd name="T62" fmla="*/ 56 w 58"/>
                <a:gd name="T63" fmla="*/ 149 h 240"/>
                <a:gd name="T64" fmla="*/ 51 w 58"/>
                <a:gd name="T65" fmla="*/ 141 h 240"/>
                <a:gd name="T66" fmla="*/ 56 w 58"/>
                <a:gd name="T67" fmla="*/ 133 h 240"/>
                <a:gd name="T68" fmla="*/ 27 w 58"/>
                <a:gd name="T69" fmla="*/ 9 h 240"/>
                <a:gd name="T70" fmla="*/ 30 w 58"/>
                <a:gd name="T71" fmla="*/ 9 h 240"/>
                <a:gd name="T72" fmla="*/ 32 w 58"/>
                <a:gd name="T73" fmla="*/ 16 h 240"/>
                <a:gd name="T74" fmla="*/ 30 w 58"/>
                <a:gd name="T75" fmla="*/ 26 h 240"/>
                <a:gd name="T76" fmla="*/ 28 w 58"/>
                <a:gd name="T77" fmla="*/ 26 h 240"/>
                <a:gd name="T78" fmla="*/ 25 w 58"/>
                <a:gd name="T79" fmla="*/ 16 h 240"/>
                <a:gd name="T80" fmla="*/ 27 w 58"/>
                <a:gd name="T81" fmla="*/ 9 h 240"/>
                <a:gd name="T82" fmla="*/ 48 w 58"/>
                <a:gd name="T83" fmla="*/ 126 h 240"/>
                <a:gd name="T84" fmla="*/ 41 w 58"/>
                <a:gd name="T85" fmla="*/ 141 h 240"/>
                <a:gd name="T86" fmla="*/ 48 w 58"/>
                <a:gd name="T87" fmla="*/ 156 h 240"/>
                <a:gd name="T88" fmla="*/ 48 w 58"/>
                <a:gd name="T89" fmla="*/ 210 h 240"/>
                <a:gd name="T90" fmla="*/ 29 w 58"/>
                <a:gd name="T91" fmla="*/ 230 h 240"/>
                <a:gd name="T92" fmla="*/ 9 w 58"/>
                <a:gd name="T93" fmla="*/ 210 h 240"/>
                <a:gd name="T94" fmla="*/ 9 w 58"/>
                <a:gd name="T95" fmla="*/ 156 h 240"/>
                <a:gd name="T96" fmla="*/ 16 w 58"/>
                <a:gd name="T97" fmla="*/ 141 h 240"/>
                <a:gd name="T98" fmla="*/ 9 w 58"/>
                <a:gd name="T99" fmla="*/ 126 h 240"/>
                <a:gd name="T100" fmla="*/ 9 w 58"/>
                <a:gd name="T101" fmla="*/ 113 h 240"/>
                <a:gd name="T102" fmla="*/ 48 w 58"/>
                <a:gd name="T103" fmla="*/ 113 h 240"/>
                <a:gd name="T104" fmla="*/ 48 w 58"/>
                <a:gd name="T105" fmla="*/ 126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8" h="240">
                  <a:moveTo>
                    <a:pt x="56" y="133"/>
                  </a:moveTo>
                  <a:cubicBezTo>
                    <a:pt x="57" y="132"/>
                    <a:pt x="58" y="131"/>
                    <a:pt x="58" y="129"/>
                  </a:cubicBezTo>
                  <a:cubicBezTo>
                    <a:pt x="58" y="108"/>
                    <a:pt x="58" y="108"/>
                    <a:pt x="58" y="108"/>
                  </a:cubicBezTo>
                  <a:cubicBezTo>
                    <a:pt x="58" y="105"/>
                    <a:pt x="56" y="103"/>
                    <a:pt x="53" y="103"/>
                  </a:cubicBezTo>
                  <a:cubicBezTo>
                    <a:pt x="34" y="103"/>
                    <a:pt x="34" y="103"/>
                    <a:pt x="34" y="103"/>
                  </a:cubicBezTo>
                  <a:cubicBezTo>
                    <a:pt x="34" y="35"/>
                    <a:pt x="34" y="35"/>
                    <a:pt x="34" y="35"/>
                  </a:cubicBezTo>
                  <a:cubicBezTo>
                    <a:pt x="34" y="35"/>
                    <a:pt x="34" y="35"/>
                    <a:pt x="34" y="35"/>
                  </a:cubicBezTo>
                  <a:cubicBezTo>
                    <a:pt x="36" y="35"/>
                    <a:pt x="38" y="34"/>
                    <a:pt x="38" y="32"/>
                  </a:cubicBezTo>
                  <a:cubicBezTo>
                    <a:pt x="42" y="17"/>
                    <a:pt x="42" y="17"/>
                    <a:pt x="42" y="17"/>
                  </a:cubicBezTo>
                  <a:cubicBezTo>
                    <a:pt x="42" y="16"/>
                    <a:pt x="42" y="15"/>
                    <a:pt x="42" y="14"/>
                  </a:cubicBezTo>
                  <a:cubicBezTo>
                    <a:pt x="38" y="3"/>
                    <a:pt x="38" y="3"/>
                    <a:pt x="38" y="3"/>
                  </a:cubicBezTo>
                  <a:cubicBezTo>
                    <a:pt x="37" y="1"/>
                    <a:pt x="36" y="0"/>
                    <a:pt x="34" y="0"/>
                  </a:cubicBezTo>
                  <a:cubicBezTo>
                    <a:pt x="24" y="0"/>
                    <a:pt x="24" y="0"/>
                    <a:pt x="24" y="0"/>
                  </a:cubicBezTo>
                  <a:cubicBezTo>
                    <a:pt x="22" y="0"/>
                    <a:pt x="20" y="1"/>
                    <a:pt x="19" y="3"/>
                  </a:cubicBezTo>
                  <a:cubicBezTo>
                    <a:pt x="16" y="14"/>
                    <a:pt x="16" y="14"/>
                    <a:pt x="16" y="14"/>
                  </a:cubicBezTo>
                  <a:cubicBezTo>
                    <a:pt x="15" y="15"/>
                    <a:pt x="15" y="16"/>
                    <a:pt x="16" y="17"/>
                  </a:cubicBezTo>
                  <a:cubicBezTo>
                    <a:pt x="19" y="32"/>
                    <a:pt x="19" y="32"/>
                    <a:pt x="19" y="32"/>
                  </a:cubicBezTo>
                  <a:cubicBezTo>
                    <a:pt x="20" y="34"/>
                    <a:pt x="22" y="35"/>
                    <a:pt x="24" y="35"/>
                  </a:cubicBezTo>
                  <a:cubicBezTo>
                    <a:pt x="24" y="35"/>
                    <a:pt x="24" y="35"/>
                    <a:pt x="24" y="35"/>
                  </a:cubicBezTo>
                  <a:cubicBezTo>
                    <a:pt x="24" y="103"/>
                    <a:pt x="24" y="103"/>
                    <a:pt x="24" y="103"/>
                  </a:cubicBezTo>
                  <a:cubicBezTo>
                    <a:pt x="4" y="103"/>
                    <a:pt x="4" y="103"/>
                    <a:pt x="4" y="103"/>
                  </a:cubicBezTo>
                  <a:cubicBezTo>
                    <a:pt x="2" y="103"/>
                    <a:pt x="0" y="105"/>
                    <a:pt x="0" y="108"/>
                  </a:cubicBezTo>
                  <a:cubicBezTo>
                    <a:pt x="0" y="129"/>
                    <a:pt x="0" y="129"/>
                    <a:pt x="0" y="129"/>
                  </a:cubicBezTo>
                  <a:cubicBezTo>
                    <a:pt x="0" y="131"/>
                    <a:pt x="0" y="132"/>
                    <a:pt x="2" y="133"/>
                  </a:cubicBezTo>
                  <a:cubicBezTo>
                    <a:pt x="5" y="135"/>
                    <a:pt x="7" y="138"/>
                    <a:pt x="7" y="141"/>
                  </a:cubicBezTo>
                  <a:cubicBezTo>
                    <a:pt x="7" y="145"/>
                    <a:pt x="5" y="148"/>
                    <a:pt x="2" y="149"/>
                  </a:cubicBezTo>
                  <a:cubicBezTo>
                    <a:pt x="0" y="150"/>
                    <a:pt x="0" y="152"/>
                    <a:pt x="0" y="153"/>
                  </a:cubicBezTo>
                  <a:cubicBezTo>
                    <a:pt x="0" y="210"/>
                    <a:pt x="0" y="210"/>
                    <a:pt x="0" y="210"/>
                  </a:cubicBezTo>
                  <a:cubicBezTo>
                    <a:pt x="0" y="226"/>
                    <a:pt x="13" y="240"/>
                    <a:pt x="29" y="240"/>
                  </a:cubicBezTo>
                  <a:cubicBezTo>
                    <a:pt x="45" y="240"/>
                    <a:pt x="58" y="226"/>
                    <a:pt x="58" y="210"/>
                  </a:cubicBezTo>
                  <a:cubicBezTo>
                    <a:pt x="58" y="153"/>
                    <a:pt x="58" y="153"/>
                    <a:pt x="58" y="153"/>
                  </a:cubicBezTo>
                  <a:cubicBezTo>
                    <a:pt x="58" y="152"/>
                    <a:pt x="57" y="150"/>
                    <a:pt x="56" y="149"/>
                  </a:cubicBezTo>
                  <a:cubicBezTo>
                    <a:pt x="53" y="148"/>
                    <a:pt x="51" y="145"/>
                    <a:pt x="51" y="141"/>
                  </a:cubicBezTo>
                  <a:cubicBezTo>
                    <a:pt x="51" y="138"/>
                    <a:pt x="53" y="135"/>
                    <a:pt x="56" y="133"/>
                  </a:cubicBezTo>
                  <a:close/>
                  <a:moveTo>
                    <a:pt x="27" y="9"/>
                  </a:moveTo>
                  <a:cubicBezTo>
                    <a:pt x="30" y="9"/>
                    <a:pt x="30" y="9"/>
                    <a:pt x="30" y="9"/>
                  </a:cubicBezTo>
                  <a:cubicBezTo>
                    <a:pt x="32" y="16"/>
                    <a:pt x="32" y="16"/>
                    <a:pt x="32" y="16"/>
                  </a:cubicBezTo>
                  <a:cubicBezTo>
                    <a:pt x="30" y="26"/>
                    <a:pt x="30" y="26"/>
                    <a:pt x="30" y="26"/>
                  </a:cubicBezTo>
                  <a:cubicBezTo>
                    <a:pt x="28" y="26"/>
                    <a:pt x="28" y="26"/>
                    <a:pt x="28" y="26"/>
                  </a:cubicBezTo>
                  <a:cubicBezTo>
                    <a:pt x="25" y="16"/>
                    <a:pt x="25" y="16"/>
                    <a:pt x="25" y="16"/>
                  </a:cubicBezTo>
                  <a:lnTo>
                    <a:pt x="27" y="9"/>
                  </a:lnTo>
                  <a:close/>
                  <a:moveTo>
                    <a:pt x="48" y="126"/>
                  </a:moveTo>
                  <a:cubicBezTo>
                    <a:pt x="44" y="130"/>
                    <a:pt x="41" y="135"/>
                    <a:pt x="41" y="141"/>
                  </a:cubicBezTo>
                  <a:cubicBezTo>
                    <a:pt x="41" y="147"/>
                    <a:pt x="44" y="152"/>
                    <a:pt x="48" y="156"/>
                  </a:cubicBezTo>
                  <a:cubicBezTo>
                    <a:pt x="48" y="210"/>
                    <a:pt x="48" y="210"/>
                    <a:pt x="48" y="210"/>
                  </a:cubicBezTo>
                  <a:cubicBezTo>
                    <a:pt x="48" y="221"/>
                    <a:pt x="40" y="230"/>
                    <a:pt x="29" y="230"/>
                  </a:cubicBezTo>
                  <a:cubicBezTo>
                    <a:pt x="18" y="230"/>
                    <a:pt x="9" y="221"/>
                    <a:pt x="9" y="210"/>
                  </a:cubicBezTo>
                  <a:cubicBezTo>
                    <a:pt x="9" y="156"/>
                    <a:pt x="9" y="156"/>
                    <a:pt x="9" y="156"/>
                  </a:cubicBezTo>
                  <a:cubicBezTo>
                    <a:pt x="14" y="152"/>
                    <a:pt x="16" y="147"/>
                    <a:pt x="16" y="141"/>
                  </a:cubicBezTo>
                  <a:cubicBezTo>
                    <a:pt x="16" y="135"/>
                    <a:pt x="14" y="130"/>
                    <a:pt x="9" y="126"/>
                  </a:cubicBezTo>
                  <a:cubicBezTo>
                    <a:pt x="9" y="113"/>
                    <a:pt x="9" y="113"/>
                    <a:pt x="9" y="113"/>
                  </a:cubicBezTo>
                  <a:cubicBezTo>
                    <a:pt x="48" y="113"/>
                    <a:pt x="48" y="113"/>
                    <a:pt x="48" y="113"/>
                  </a:cubicBezTo>
                  <a:lnTo>
                    <a:pt x="48" y="1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7" name="Group 36"/>
          <p:cNvGrpSpPr/>
          <p:nvPr/>
        </p:nvGrpSpPr>
        <p:grpSpPr>
          <a:xfrm>
            <a:off x="4931235" y="1409105"/>
            <a:ext cx="197101" cy="175607"/>
            <a:chOff x="-3728641" y="3014910"/>
            <a:chExt cx="560388" cy="530225"/>
          </a:xfrm>
          <a:solidFill>
            <a:schemeClr val="tx1"/>
          </a:solidFill>
        </p:grpSpPr>
        <p:sp>
          <p:nvSpPr>
            <p:cNvPr id="41" name="Freeform 394"/>
            <p:cNvSpPr>
              <a:spLocks/>
            </p:cNvSpPr>
            <p:nvPr/>
          </p:nvSpPr>
          <p:spPr bwMode="auto">
            <a:xfrm>
              <a:off x="-3728641" y="3014910"/>
              <a:ext cx="352425" cy="473075"/>
            </a:xfrm>
            <a:custGeom>
              <a:avLst/>
              <a:gdLst>
                <a:gd name="T0" fmla="*/ 117 w 153"/>
                <a:gd name="T1" fmla="*/ 196 h 205"/>
                <a:gd name="T2" fmla="*/ 12 w 153"/>
                <a:gd name="T3" fmla="*/ 196 h 205"/>
                <a:gd name="T4" fmla="*/ 10 w 153"/>
                <a:gd name="T5" fmla="*/ 194 h 205"/>
                <a:gd name="T6" fmla="*/ 10 w 153"/>
                <a:gd name="T7" fmla="*/ 169 h 205"/>
                <a:gd name="T8" fmla="*/ 11 w 153"/>
                <a:gd name="T9" fmla="*/ 167 h 205"/>
                <a:gd name="T10" fmla="*/ 84 w 153"/>
                <a:gd name="T11" fmla="*/ 127 h 205"/>
                <a:gd name="T12" fmla="*/ 84 w 153"/>
                <a:gd name="T13" fmla="*/ 126 h 205"/>
                <a:gd name="T14" fmla="*/ 84 w 153"/>
                <a:gd name="T15" fmla="*/ 116 h 205"/>
                <a:gd name="T16" fmla="*/ 82 w 153"/>
                <a:gd name="T17" fmla="*/ 112 h 205"/>
                <a:gd name="T18" fmla="*/ 69 w 153"/>
                <a:gd name="T19" fmla="*/ 88 h 205"/>
                <a:gd name="T20" fmla="*/ 67 w 153"/>
                <a:gd name="T21" fmla="*/ 85 h 205"/>
                <a:gd name="T22" fmla="*/ 62 w 153"/>
                <a:gd name="T23" fmla="*/ 76 h 205"/>
                <a:gd name="T24" fmla="*/ 65 w 153"/>
                <a:gd name="T25" fmla="*/ 69 h 205"/>
                <a:gd name="T26" fmla="*/ 66 w 153"/>
                <a:gd name="T27" fmla="*/ 66 h 205"/>
                <a:gd name="T28" fmla="*/ 66 w 153"/>
                <a:gd name="T29" fmla="*/ 44 h 205"/>
                <a:gd name="T30" fmla="*/ 103 w 153"/>
                <a:gd name="T31" fmla="*/ 10 h 205"/>
                <a:gd name="T32" fmla="*/ 140 w 153"/>
                <a:gd name="T33" fmla="*/ 44 h 205"/>
                <a:gd name="T34" fmla="*/ 140 w 153"/>
                <a:gd name="T35" fmla="*/ 66 h 205"/>
                <a:gd name="T36" fmla="*/ 141 w 153"/>
                <a:gd name="T37" fmla="*/ 69 h 205"/>
                <a:gd name="T38" fmla="*/ 143 w 153"/>
                <a:gd name="T39" fmla="*/ 76 h 205"/>
                <a:gd name="T40" fmla="*/ 139 w 153"/>
                <a:gd name="T41" fmla="*/ 85 h 205"/>
                <a:gd name="T42" fmla="*/ 137 w 153"/>
                <a:gd name="T43" fmla="*/ 88 h 205"/>
                <a:gd name="T44" fmla="*/ 123 w 153"/>
                <a:gd name="T45" fmla="*/ 112 h 205"/>
                <a:gd name="T46" fmla="*/ 122 w 153"/>
                <a:gd name="T47" fmla="*/ 116 h 205"/>
                <a:gd name="T48" fmla="*/ 122 w 153"/>
                <a:gd name="T49" fmla="*/ 126 h 205"/>
                <a:gd name="T50" fmla="*/ 127 w 153"/>
                <a:gd name="T51" fmla="*/ 131 h 205"/>
                <a:gd name="T52" fmla="*/ 132 w 153"/>
                <a:gd name="T53" fmla="*/ 126 h 205"/>
                <a:gd name="T54" fmla="*/ 132 w 153"/>
                <a:gd name="T55" fmla="*/ 118 h 205"/>
                <a:gd name="T56" fmla="*/ 146 w 153"/>
                <a:gd name="T57" fmla="*/ 92 h 205"/>
                <a:gd name="T58" fmla="*/ 153 w 153"/>
                <a:gd name="T59" fmla="*/ 76 h 205"/>
                <a:gd name="T60" fmla="*/ 149 w 153"/>
                <a:gd name="T61" fmla="*/ 64 h 205"/>
                <a:gd name="T62" fmla="*/ 149 w 153"/>
                <a:gd name="T63" fmla="*/ 44 h 205"/>
                <a:gd name="T64" fmla="*/ 103 w 153"/>
                <a:gd name="T65" fmla="*/ 0 h 205"/>
                <a:gd name="T66" fmla="*/ 56 w 153"/>
                <a:gd name="T67" fmla="*/ 44 h 205"/>
                <a:gd name="T68" fmla="*/ 56 w 153"/>
                <a:gd name="T69" fmla="*/ 64 h 205"/>
                <a:gd name="T70" fmla="*/ 53 w 153"/>
                <a:gd name="T71" fmla="*/ 76 h 205"/>
                <a:gd name="T72" fmla="*/ 60 w 153"/>
                <a:gd name="T73" fmla="*/ 92 h 205"/>
                <a:gd name="T74" fmla="*/ 74 w 153"/>
                <a:gd name="T75" fmla="*/ 118 h 205"/>
                <a:gd name="T76" fmla="*/ 74 w 153"/>
                <a:gd name="T77" fmla="*/ 125 h 205"/>
                <a:gd name="T78" fmla="*/ 8 w 153"/>
                <a:gd name="T79" fmla="*/ 158 h 205"/>
                <a:gd name="T80" fmla="*/ 0 w 153"/>
                <a:gd name="T81" fmla="*/ 169 h 205"/>
                <a:gd name="T82" fmla="*/ 0 w 153"/>
                <a:gd name="T83" fmla="*/ 194 h 205"/>
                <a:gd name="T84" fmla="*/ 12 w 153"/>
                <a:gd name="T85" fmla="*/ 205 h 205"/>
                <a:gd name="T86" fmla="*/ 117 w 153"/>
                <a:gd name="T87" fmla="*/ 205 h 205"/>
                <a:gd name="T88" fmla="*/ 122 w 153"/>
                <a:gd name="T89" fmla="*/ 201 h 205"/>
                <a:gd name="T90" fmla="*/ 117 w 153"/>
                <a:gd name="T91" fmla="*/ 196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3" h="205">
                  <a:moveTo>
                    <a:pt x="117" y="196"/>
                  </a:moveTo>
                  <a:cubicBezTo>
                    <a:pt x="12" y="196"/>
                    <a:pt x="12" y="196"/>
                    <a:pt x="12" y="196"/>
                  </a:cubicBezTo>
                  <a:cubicBezTo>
                    <a:pt x="11" y="196"/>
                    <a:pt x="10" y="195"/>
                    <a:pt x="10" y="194"/>
                  </a:cubicBezTo>
                  <a:cubicBezTo>
                    <a:pt x="10" y="169"/>
                    <a:pt x="10" y="169"/>
                    <a:pt x="10" y="169"/>
                  </a:cubicBezTo>
                  <a:cubicBezTo>
                    <a:pt x="10" y="168"/>
                    <a:pt x="11" y="167"/>
                    <a:pt x="11" y="167"/>
                  </a:cubicBezTo>
                  <a:cubicBezTo>
                    <a:pt x="71" y="144"/>
                    <a:pt x="82" y="134"/>
                    <a:pt x="84" y="127"/>
                  </a:cubicBezTo>
                  <a:cubicBezTo>
                    <a:pt x="84" y="127"/>
                    <a:pt x="84" y="126"/>
                    <a:pt x="84" y="126"/>
                  </a:cubicBezTo>
                  <a:cubicBezTo>
                    <a:pt x="84" y="116"/>
                    <a:pt x="84" y="116"/>
                    <a:pt x="84" y="116"/>
                  </a:cubicBezTo>
                  <a:cubicBezTo>
                    <a:pt x="84" y="114"/>
                    <a:pt x="83" y="113"/>
                    <a:pt x="82" y="112"/>
                  </a:cubicBezTo>
                  <a:cubicBezTo>
                    <a:pt x="76" y="106"/>
                    <a:pt x="72" y="98"/>
                    <a:pt x="69" y="88"/>
                  </a:cubicBezTo>
                  <a:cubicBezTo>
                    <a:pt x="69" y="86"/>
                    <a:pt x="68" y="86"/>
                    <a:pt x="67" y="85"/>
                  </a:cubicBezTo>
                  <a:cubicBezTo>
                    <a:pt x="64" y="83"/>
                    <a:pt x="62" y="79"/>
                    <a:pt x="62" y="76"/>
                  </a:cubicBezTo>
                  <a:cubicBezTo>
                    <a:pt x="62" y="73"/>
                    <a:pt x="64" y="70"/>
                    <a:pt x="65" y="69"/>
                  </a:cubicBezTo>
                  <a:cubicBezTo>
                    <a:pt x="66" y="68"/>
                    <a:pt x="66" y="67"/>
                    <a:pt x="66" y="66"/>
                  </a:cubicBezTo>
                  <a:cubicBezTo>
                    <a:pt x="66" y="44"/>
                    <a:pt x="66" y="44"/>
                    <a:pt x="66" y="44"/>
                  </a:cubicBezTo>
                  <a:cubicBezTo>
                    <a:pt x="66" y="22"/>
                    <a:pt x="79" y="10"/>
                    <a:pt x="103" y="10"/>
                  </a:cubicBezTo>
                  <a:cubicBezTo>
                    <a:pt x="127" y="10"/>
                    <a:pt x="140" y="22"/>
                    <a:pt x="140" y="44"/>
                  </a:cubicBezTo>
                  <a:cubicBezTo>
                    <a:pt x="140" y="66"/>
                    <a:pt x="140" y="66"/>
                    <a:pt x="140" y="66"/>
                  </a:cubicBezTo>
                  <a:cubicBezTo>
                    <a:pt x="140" y="67"/>
                    <a:pt x="140" y="68"/>
                    <a:pt x="141" y="69"/>
                  </a:cubicBezTo>
                  <a:cubicBezTo>
                    <a:pt x="142" y="70"/>
                    <a:pt x="143" y="73"/>
                    <a:pt x="143" y="76"/>
                  </a:cubicBezTo>
                  <a:cubicBezTo>
                    <a:pt x="143" y="79"/>
                    <a:pt x="142" y="83"/>
                    <a:pt x="139" y="85"/>
                  </a:cubicBezTo>
                  <a:cubicBezTo>
                    <a:pt x="138" y="86"/>
                    <a:pt x="137" y="86"/>
                    <a:pt x="137" y="88"/>
                  </a:cubicBezTo>
                  <a:cubicBezTo>
                    <a:pt x="134" y="98"/>
                    <a:pt x="129" y="106"/>
                    <a:pt x="123" y="112"/>
                  </a:cubicBezTo>
                  <a:cubicBezTo>
                    <a:pt x="122" y="113"/>
                    <a:pt x="122" y="114"/>
                    <a:pt x="122" y="116"/>
                  </a:cubicBezTo>
                  <a:cubicBezTo>
                    <a:pt x="122" y="126"/>
                    <a:pt x="122" y="126"/>
                    <a:pt x="122" y="126"/>
                  </a:cubicBezTo>
                  <a:cubicBezTo>
                    <a:pt x="122" y="128"/>
                    <a:pt x="124" y="131"/>
                    <a:pt x="127" y="131"/>
                  </a:cubicBezTo>
                  <a:cubicBezTo>
                    <a:pt x="129" y="131"/>
                    <a:pt x="132" y="128"/>
                    <a:pt x="132" y="126"/>
                  </a:cubicBezTo>
                  <a:cubicBezTo>
                    <a:pt x="132" y="118"/>
                    <a:pt x="132" y="118"/>
                    <a:pt x="132" y="118"/>
                  </a:cubicBezTo>
                  <a:cubicBezTo>
                    <a:pt x="138" y="111"/>
                    <a:pt x="143" y="102"/>
                    <a:pt x="146" y="92"/>
                  </a:cubicBezTo>
                  <a:cubicBezTo>
                    <a:pt x="150" y="88"/>
                    <a:pt x="153" y="82"/>
                    <a:pt x="153" y="76"/>
                  </a:cubicBezTo>
                  <a:cubicBezTo>
                    <a:pt x="153" y="72"/>
                    <a:pt x="152" y="68"/>
                    <a:pt x="149" y="64"/>
                  </a:cubicBezTo>
                  <a:cubicBezTo>
                    <a:pt x="149" y="44"/>
                    <a:pt x="149" y="44"/>
                    <a:pt x="149" y="44"/>
                  </a:cubicBezTo>
                  <a:cubicBezTo>
                    <a:pt x="149" y="16"/>
                    <a:pt x="132" y="0"/>
                    <a:pt x="103" y="0"/>
                  </a:cubicBezTo>
                  <a:cubicBezTo>
                    <a:pt x="74" y="0"/>
                    <a:pt x="56" y="16"/>
                    <a:pt x="56" y="44"/>
                  </a:cubicBezTo>
                  <a:cubicBezTo>
                    <a:pt x="56" y="64"/>
                    <a:pt x="56" y="64"/>
                    <a:pt x="56" y="64"/>
                  </a:cubicBezTo>
                  <a:cubicBezTo>
                    <a:pt x="54" y="68"/>
                    <a:pt x="53" y="72"/>
                    <a:pt x="53" y="76"/>
                  </a:cubicBezTo>
                  <a:cubicBezTo>
                    <a:pt x="53" y="82"/>
                    <a:pt x="55" y="88"/>
                    <a:pt x="60" y="92"/>
                  </a:cubicBezTo>
                  <a:cubicBezTo>
                    <a:pt x="63" y="102"/>
                    <a:pt x="68" y="111"/>
                    <a:pt x="74" y="118"/>
                  </a:cubicBezTo>
                  <a:cubicBezTo>
                    <a:pt x="74" y="125"/>
                    <a:pt x="74" y="125"/>
                    <a:pt x="74" y="125"/>
                  </a:cubicBezTo>
                  <a:cubicBezTo>
                    <a:pt x="72" y="127"/>
                    <a:pt x="63" y="136"/>
                    <a:pt x="8" y="158"/>
                  </a:cubicBezTo>
                  <a:cubicBezTo>
                    <a:pt x="3" y="159"/>
                    <a:pt x="0" y="164"/>
                    <a:pt x="0" y="169"/>
                  </a:cubicBezTo>
                  <a:cubicBezTo>
                    <a:pt x="0" y="194"/>
                    <a:pt x="0" y="194"/>
                    <a:pt x="0" y="194"/>
                  </a:cubicBezTo>
                  <a:cubicBezTo>
                    <a:pt x="0" y="200"/>
                    <a:pt x="6" y="205"/>
                    <a:pt x="12" y="205"/>
                  </a:cubicBezTo>
                  <a:cubicBezTo>
                    <a:pt x="117" y="205"/>
                    <a:pt x="117" y="205"/>
                    <a:pt x="117" y="205"/>
                  </a:cubicBezTo>
                  <a:cubicBezTo>
                    <a:pt x="120" y="205"/>
                    <a:pt x="122" y="203"/>
                    <a:pt x="122" y="201"/>
                  </a:cubicBezTo>
                  <a:cubicBezTo>
                    <a:pt x="122" y="198"/>
                    <a:pt x="120" y="196"/>
                    <a:pt x="117" y="1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395"/>
            <p:cNvSpPr>
              <a:spLocks noEditPoints="1"/>
            </p:cNvSpPr>
            <p:nvPr/>
          </p:nvSpPr>
          <p:spPr bwMode="auto">
            <a:xfrm>
              <a:off x="-3446066" y="3267322"/>
              <a:ext cx="277813" cy="277813"/>
            </a:xfrm>
            <a:custGeom>
              <a:avLst/>
              <a:gdLst>
                <a:gd name="T0" fmla="*/ 60 w 120"/>
                <a:gd name="T1" fmla="*/ 0 h 120"/>
                <a:gd name="T2" fmla="*/ 0 w 120"/>
                <a:gd name="T3" fmla="*/ 60 h 120"/>
                <a:gd name="T4" fmla="*/ 60 w 120"/>
                <a:gd name="T5" fmla="*/ 120 h 120"/>
                <a:gd name="T6" fmla="*/ 120 w 120"/>
                <a:gd name="T7" fmla="*/ 60 h 120"/>
                <a:gd name="T8" fmla="*/ 60 w 120"/>
                <a:gd name="T9" fmla="*/ 0 h 120"/>
                <a:gd name="T10" fmla="*/ 60 w 120"/>
                <a:gd name="T11" fmla="*/ 110 h 120"/>
                <a:gd name="T12" fmla="*/ 10 w 120"/>
                <a:gd name="T13" fmla="*/ 60 h 120"/>
                <a:gd name="T14" fmla="*/ 60 w 120"/>
                <a:gd name="T15" fmla="*/ 10 h 120"/>
                <a:gd name="T16" fmla="*/ 110 w 120"/>
                <a:gd name="T17" fmla="*/ 60 h 120"/>
                <a:gd name="T18" fmla="*/ 60 w 120"/>
                <a:gd name="T19" fmla="*/ 11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20">
                  <a:moveTo>
                    <a:pt x="60" y="0"/>
                  </a:moveTo>
                  <a:cubicBezTo>
                    <a:pt x="27" y="0"/>
                    <a:pt x="0" y="27"/>
                    <a:pt x="0" y="60"/>
                  </a:cubicBezTo>
                  <a:cubicBezTo>
                    <a:pt x="0" y="93"/>
                    <a:pt x="27" y="120"/>
                    <a:pt x="60" y="120"/>
                  </a:cubicBezTo>
                  <a:cubicBezTo>
                    <a:pt x="93" y="120"/>
                    <a:pt x="120" y="93"/>
                    <a:pt x="120" y="60"/>
                  </a:cubicBezTo>
                  <a:cubicBezTo>
                    <a:pt x="120" y="27"/>
                    <a:pt x="93" y="0"/>
                    <a:pt x="60" y="0"/>
                  </a:cubicBezTo>
                  <a:close/>
                  <a:moveTo>
                    <a:pt x="60" y="110"/>
                  </a:moveTo>
                  <a:cubicBezTo>
                    <a:pt x="33" y="110"/>
                    <a:pt x="10" y="88"/>
                    <a:pt x="10" y="60"/>
                  </a:cubicBezTo>
                  <a:cubicBezTo>
                    <a:pt x="10" y="33"/>
                    <a:pt x="33" y="10"/>
                    <a:pt x="60" y="10"/>
                  </a:cubicBezTo>
                  <a:cubicBezTo>
                    <a:pt x="88" y="10"/>
                    <a:pt x="110" y="33"/>
                    <a:pt x="110" y="60"/>
                  </a:cubicBezTo>
                  <a:cubicBezTo>
                    <a:pt x="110" y="88"/>
                    <a:pt x="88" y="110"/>
                    <a:pt x="60"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396"/>
            <p:cNvSpPr>
              <a:spLocks/>
            </p:cNvSpPr>
            <p:nvPr/>
          </p:nvSpPr>
          <p:spPr bwMode="auto">
            <a:xfrm>
              <a:off x="-3385742" y="3327647"/>
              <a:ext cx="161926" cy="161924"/>
            </a:xfrm>
            <a:custGeom>
              <a:avLst/>
              <a:gdLst>
                <a:gd name="T0" fmla="*/ 65 w 70"/>
                <a:gd name="T1" fmla="*/ 30 h 70"/>
                <a:gd name="T2" fmla="*/ 40 w 70"/>
                <a:gd name="T3" fmla="*/ 30 h 70"/>
                <a:gd name="T4" fmla="*/ 40 w 70"/>
                <a:gd name="T5" fmla="*/ 4 h 70"/>
                <a:gd name="T6" fmla="*/ 35 w 70"/>
                <a:gd name="T7" fmla="*/ 0 h 70"/>
                <a:gd name="T8" fmla="*/ 30 w 70"/>
                <a:gd name="T9" fmla="*/ 4 h 70"/>
                <a:gd name="T10" fmla="*/ 30 w 70"/>
                <a:gd name="T11" fmla="*/ 30 h 70"/>
                <a:gd name="T12" fmla="*/ 5 w 70"/>
                <a:gd name="T13" fmla="*/ 30 h 70"/>
                <a:gd name="T14" fmla="*/ 0 w 70"/>
                <a:gd name="T15" fmla="*/ 35 h 70"/>
                <a:gd name="T16" fmla="*/ 5 w 70"/>
                <a:gd name="T17" fmla="*/ 40 h 70"/>
                <a:gd name="T18" fmla="*/ 30 w 70"/>
                <a:gd name="T19" fmla="*/ 40 h 70"/>
                <a:gd name="T20" fmla="*/ 30 w 70"/>
                <a:gd name="T21" fmla="*/ 65 h 70"/>
                <a:gd name="T22" fmla="*/ 35 w 70"/>
                <a:gd name="T23" fmla="*/ 70 h 70"/>
                <a:gd name="T24" fmla="*/ 40 w 70"/>
                <a:gd name="T25" fmla="*/ 65 h 70"/>
                <a:gd name="T26" fmla="*/ 40 w 70"/>
                <a:gd name="T27" fmla="*/ 40 h 70"/>
                <a:gd name="T28" fmla="*/ 65 w 70"/>
                <a:gd name="T29" fmla="*/ 40 h 70"/>
                <a:gd name="T30" fmla="*/ 70 w 70"/>
                <a:gd name="T31" fmla="*/ 35 h 70"/>
                <a:gd name="T32" fmla="*/ 65 w 70"/>
                <a:gd name="T33" fmla="*/ 3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70">
                  <a:moveTo>
                    <a:pt x="65" y="30"/>
                  </a:moveTo>
                  <a:cubicBezTo>
                    <a:pt x="40" y="30"/>
                    <a:pt x="40" y="30"/>
                    <a:pt x="40" y="30"/>
                  </a:cubicBezTo>
                  <a:cubicBezTo>
                    <a:pt x="40" y="4"/>
                    <a:pt x="40" y="4"/>
                    <a:pt x="40" y="4"/>
                  </a:cubicBezTo>
                  <a:cubicBezTo>
                    <a:pt x="40" y="2"/>
                    <a:pt x="38" y="0"/>
                    <a:pt x="35" y="0"/>
                  </a:cubicBezTo>
                  <a:cubicBezTo>
                    <a:pt x="32" y="0"/>
                    <a:pt x="30" y="2"/>
                    <a:pt x="30" y="4"/>
                  </a:cubicBezTo>
                  <a:cubicBezTo>
                    <a:pt x="30" y="30"/>
                    <a:pt x="30" y="30"/>
                    <a:pt x="30" y="30"/>
                  </a:cubicBezTo>
                  <a:cubicBezTo>
                    <a:pt x="5" y="30"/>
                    <a:pt x="5" y="30"/>
                    <a:pt x="5" y="30"/>
                  </a:cubicBezTo>
                  <a:cubicBezTo>
                    <a:pt x="2" y="30"/>
                    <a:pt x="0" y="32"/>
                    <a:pt x="0" y="35"/>
                  </a:cubicBezTo>
                  <a:cubicBezTo>
                    <a:pt x="0" y="37"/>
                    <a:pt x="2" y="40"/>
                    <a:pt x="5" y="40"/>
                  </a:cubicBezTo>
                  <a:cubicBezTo>
                    <a:pt x="30" y="40"/>
                    <a:pt x="30" y="40"/>
                    <a:pt x="30" y="40"/>
                  </a:cubicBezTo>
                  <a:cubicBezTo>
                    <a:pt x="30" y="65"/>
                    <a:pt x="30" y="65"/>
                    <a:pt x="30" y="65"/>
                  </a:cubicBezTo>
                  <a:cubicBezTo>
                    <a:pt x="30" y="68"/>
                    <a:pt x="32" y="70"/>
                    <a:pt x="35" y="70"/>
                  </a:cubicBezTo>
                  <a:cubicBezTo>
                    <a:pt x="38" y="70"/>
                    <a:pt x="40" y="68"/>
                    <a:pt x="40" y="65"/>
                  </a:cubicBezTo>
                  <a:cubicBezTo>
                    <a:pt x="40" y="40"/>
                    <a:pt x="40" y="40"/>
                    <a:pt x="40" y="40"/>
                  </a:cubicBezTo>
                  <a:cubicBezTo>
                    <a:pt x="65" y="40"/>
                    <a:pt x="65" y="40"/>
                    <a:pt x="65" y="40"/>
                  </a:cubicBezTo>
                  <a:cubicBezTo>
                    <a:pt x="68" y="40"/>
                    <a:pt x="70" y="37"/>
                    <a:pt x="70" y="35"/>
                  </a:cubicBezTo>
                  <a:cubicBezTo>
                    <a:pt x="70" y="32"/>
                    <a:pt x="68" y="30"/>
                    <a:pt x="6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8" name="Group 41"/>
          <p:cNvGrpSpPr/>
          <p:nvPr/>
        </p:nvGrpSpPr>
        <p:grpSpPr>
          <a:xfrm>
            <a:off x="3509637" y="1402395"/>
            <a:ext cx="179514" cy="169466"/>
            <a:chOff x="-13631811" y="4392546"/>
            <a:chExt cx="625475" cy="627062"/>
          </a:xfrm>
          <a:solidFill>
            <a:schemeClr val="tx1"/>
          </a:solidFill>
        </p:grpSpPr>
        <p:sp>
          <p:nvSpPr>
            <p:cNvPr id="39" name="Freeform 267"/>
            <p:cNvSpPr>
              <a:spLocks noEditPoints="1"/>
            </p:cNvSpPr>
            <p:nvPr/>
          </p:nvSpPr>
          <p:spPr bwMode="auto">
            <a:xfrm>
              <a:off x="-13631811" y="4392546"/>
              <a:ext cx="625475" cy="627062"/>
            </a:xfrm>
            <a:custGeom>
              <a:avLst/>
              <a:gdLst>
                <a:gd name="T0" fmla="*/ 117 w 234"/>
                <a:gd name="T1" fmla="*/ 0 h 234"/>
                <a:gd name="T2" fmla="*/ 0 w 234"/>
                <a:gd name="T3" fmla="*/ 117 h 234"/>
                <a:gd name="T4" fmla="*/ 117 w 234"/>
                <a:gd name="T5" fmla="*/ 234 h 234"/>
                <a:gd name="T6" fmla="*/ 234 w 234"/>
                <a:gd name="T7" fmla="*/ 117 h 234"/>
                <a:gd name="T8" fmla="*/ 117 w 234"/>
                <a:gd name="T9" fmla="*/ 0 h 234"/>
                <a:gd name="T10" fmla="*/ 117 w 234"/>
                <a:gd name="T11" fmla="*/ 224 h 234"/>
                <a:gd name="T12" fmla="*/ 9 w 234"/>
                <a:gd name="T13" fmla="*/ 117 h 234"/>
                <a:gd name="T14" fmla="*/ 117 w 234"/>
                <a:gd name="T15" fmla="*/ 9 h 234"/>
                <a:gd name="T16" fmla="*/ 224 w 234"/>
                <a:gd name="T17" fmla="*/ 117 h 234"/>
                <a:gd name="T18" fmla="*/ 117 w 234"/>
                <a:gd name="T19" fmla="*/ 2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 h="234">
                  <a:moveTo>
                    <a:pt x="117" y="0"/>
                  </a:moveTo>
                  <a:cubicBezTo>
                    <a:pt x="52" y="0"/>
                    <a:pt x="0" y="52"/>
                    <a:pt x="0" y="117"/>
                  </a:cubicBezTo>
                  <a:cubicBezTo>
                    <a:pt x="0" y="181"/>
                    <a:pt x="52" y="234"/>
                    <a:pt x="117" y="234"/>
                  </a:cubicBezTo>
                  <a:cubicBezTo>
                    <a:pt x="181" y="234"/>
                    <a:pt x="234" y="181"/>
                    <a:pt x="234" y="117"/>
                  </a:cubicBezTo>
                  <a:cubicBezTo>
                    <a:pt x="234" y="52"/>
                    <a:pt x="181" y="0"/>
                    <a:pt x="117" y="0"/>
                  </a:cubicBezTo>
                  <a:close/>
                  <a:moveTo>
                    <a:pt x="117" y="224"/>
                  </a:moveTo>
                  <a:cubicBezTo>
                    <a:pt x="57" y="224"/>
                    <a:pt x="9" y="176"/>
                    <a:pt x="9" y="117"/>
                  </a:cubicBezTo>
                  <a:cubicBezTo>
                    <a:pt x="9" y="57"/>
                    <a:pt x="57" y="9"/>
                    <a:pt x="117" y="9"/>
                  </a:cubicBezTo>
                  <a:cubicBezTo>
                    <a:pt x="176" y="9"/>
                    <a:pt x="224" y="57"/>
                    <a:pt x="224" y="117"/>
                  </a:cubicBezTo>
                  <a:cubicBezTo>
                    <a:pt x="224" y="176"/>
                    <a:pt x="176" y="224"/>
                    <a:pt x="117" y="2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268"/>
            <p:cNvSpPr>
              <a:spLocks noEditPoints="1"/>
            </p:cNvSpPr>
            <p:nvPr/>
          </p:nvSpPr>
          <p:spPr bwMode="auto">
            <a:xfrm>
              <a:off x="-13492111" y="4537009"/>
              <a:ext cx="317500" cy="315912"/>
            </a:xfrm>
            <a:custGeom>
              <a:avLst/>
              <a:gdLst>
                <a:gd name="T0" fmla="*/ 76 w 119"/>
                <a:gd name="T1" fmla="*/ 68 h 118"/>
                <a:gd name="T2" fmla="*/ 85 w 119"/>
                <a:gd name="T3" fmla="*/ 42 h 118"/>
                <a:gd name="T4" fmla="*/ 43 w 119"/>
                <a:gd name="T5" fmla="*/ 0 h 118"/>
                <a:gd name="T6" fmla="*/ 0 w 119"/>
                <a:gd name="T7" fmla="*/ 42 h 118"/>
                <a:gd name="T8" fmla="*/ 43 w 119"/>
                <a:gd name="T9" fmla="*/ 84 h 118"/>
                <a:gd name="T10" fmla="*/ 69 w 119"/>
                <a:gd name="T11" fmla="*/ 75 h 118"/>
                <a:gd name="T12" fmla="*/ 111 w 119"/>
                <a:gd name="T13" fmla="*/ 117 h 118"/>
                <a:gd name="T14" fmla="*/ 114 w 119"/>
                <a:gd name="T15" fmla="*/ 118 h 118"/>
                <a:gd name="T16" fmla="*/ 117 w 119"/>
                <a:gd name="T17" fmla="*/ 117 h 118"/>
                <a:gd name="T18" fmla="*/ 117 w 119"/>
                <a:gd name="T19" fmla="*/ 110 h 118"/>
                <a:gd name="T20" fmla="*/ 76 w 119"/>
                <a:gd name="T21" fmla="*/ 68 h 118"/>
                <a:gd name="T22" fmla="*/ 43 w 119"/>
                <a:gd name="T23" fmla="*/ 75 h 118"/>
                <a:gd name="T24" fmla="*/ 10 w 119"/>
                <a:gd name="T25" fmla="*/ 42 h 118"/>
                <a:gd name="T26" fmla="*/ 43 w 119"/>
                <a:gd name="T27" fmla="*/ 9 h 118"/>
                <a:gd name="T28" fmla="*/ 75 w 119"/>
                <a:gd name="T29" fmla="*/ 42 h 118"/>
                <a:gd name="T30" fmla="*/ 43 w 119"/>
                <a:gd name="T31" fmla="*/ 7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18">
                  <a:moveTo>
                    <a:pt x="76" y="68"/>
                  </a:moveTo>
                  <a:cubicBezTo>
                    <a:pt x="81" y="61"/>
                    <a:pt x="85" y="52"/>
                    <a:pt x="85" y="42"/>
                  </a:cubicBezTo>
                  <a:cubicBezTo>
                    <a:pt x="85" y="19"/>
                    <a:pt x="66" y="0"/>
                    <a:pt x="43" y="0"/>
                  </a:cubicBezTo>
                  <a:cubicBezTo>
                    <a:pt x="19" y="0"/>
                    <a:pt x="0" y="19"/>
                    <a:pt x="0" y="42"/>
                  </a:cubicBezTo>
                  <a:cubicBezTo>
                    <a:pt x="0" y="65"/>
                    <a:pt x="19" y="84"/>
                    <a:pt x="43" y="84"/>
                  </a:cubicBezTo>
                  <a:cubicBezTo>
                    <a:pt x="53" y="84"/>
                    <a:pt x="62" y="81"/>
                    <a:pt x="69" y="75"/>
                  </a:cubicBezTo>
                  <a:cubicBezTo>
                    <a:pt x="111" y="117"/>
                    <a:pt x="111" y="117"/>
                    <a:pt x="111" y="117"/>
                  </a:cubicBezTo>
                  <a:cubicBezTo>
                    <a:pt x="112" y="118"/>
                    <a:pt x="113" y="118"/>
                    <a:pt x="114" y="118"/>
                  </a:cubicBezTo>
                  <a:cubicBezTo>
                    <a:pt x="115" y="118"/>
                    <a:pt x="116" y="118"/>
                    <a:pt x="117" y="117"/>
                  </a:cubicBezTo>
                  <a:cubicBezTo>
                    <a:pt x="119" y="115"/>
                    <a:pt x="119" y="112"/>
                    <a:pt x="117" y="110"/>
                  </a:cubicBezTo>
                  <a:lnTo>
                    <a:pt x="76" y="68"/>
                  </a:lnTo>
                  <a:close/>
                  <a:moveTo>
                    <a:pt x="43" y="75"/>
                  </a:moveTo>
                  <a:cubicBezTo>
                    <a:pt x="24" y="75"/>
                    <a:pt x="10" y="60"/>
                    <a:pt x="10" y="42"/>
                  </a:cubicBezTo>
                  <a:cubicBezTo>
                    <a:pt x="10" y="24"/>
                    <a:pt x="24" y="9"/>
                    <a:pt x="43" y="9"/>
                  </a:cubicBezTo>
                  <a:cubicBezTo>
                    <a:pt x="61" y="9"/>
                    <a:pt x="75" y="24"/>
                    <a:pt x="75" y="42"/>
                  </a:cubicBezTo>
                  <a:cubicBezTo>
                    <a:pt x="75" y="60"/>
                    <a:pt x="61" y="75"/>
                    <a:pt x="43"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82" name="Left-Right Arrow 81"/>
          <p:cNvSpPr/>
          <p:nvPr/>
        </p:nvSpPr>
        <p:spPr bwMode="gray">
          <a:xfrm>
            <a:off x="1708639" y="4090119"/>
            <a:ext cx="8774722" cy="281354"/>
          </a:xfrm>
          <a:prstGeom prst="leftRightArrow">
            <a:avLst/>
          </a:prstGeom>
          <a:solidFill>
            <a:schemeClr val="tx1">
              <a:lumMod val="50000"/>
              <a:lumOff val="50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83" name="TextBox 82"/>
          <p:cNvSpPr txBox="1"/>
          <p:nvPr>
            <p:custDataLst>
              <p:tags r:id="rId1"/>
            </p:custDataLst>
          </p:nvPr>
        </p:nvSpPr>
        <p:spPr>
          <a:xfrm>
            <a:off x="4975507" y="4037970"/>
            <a:ext cx="1967164" cy="307777"/>
          </a:xfrm>
          <a:prstGeom prst="rect">
            <a:avLst/>
          </a:prstGeom>
          <a:solidFill>
            <a:schemeClr val="bg1"/>
          </a:solidFill>
        </p:spPr>
        <p:txBody>
          <a:bodyPr wrap="square" rtlCol="0" anchor="ctr">
            <a:spAutoFit/>
          </a:bodyPr>
          <a:lstStyle/>
          <a:p>
            <a:pPr algn="ctr"/>
            <a:r>
              <a:rPr lang="en-AU" sz="1400" b="1" dirty="0">
                <a:solidFill>
                  <a:schemeClr val="tx2"/>
                </a:solidFill>
                <a:latin typeface="Open Sans" panose="020B0606030504020204" pitchFamily="34" charset="0"/>
                <a:ea typeface="Open Sans" panose="020B0606030504020204" pitchFamily="34" charset="0"/>
                <a:cs typeface="Open Sans" panose="020B0606030504020204" pitchFamily="34" charset="0"/>
              </a:rPr>
              <a:t>Next Steps </a:t>
            </a:r>
          </a:p>
        </p:txBody>
      </p:sp>
      <p:grpSp>
        <p:nvGrpSpPr>
          <p:cNvPr id="84" name="Group 83"/>
          <p:cNvGrpSpPr/>
          <p:nvPr/>
        </p:nvGrpSpPr>
        <p:grpSpPr>
          <a:xfrm>
            <a:off x="1822407" y="4532056"/>
            <a:ext cx="8535351" cy="707886"/>
            <a:chOff x="398229" y="1719520"/>
            <a:chExt cx="8509695" cy="707886"/>
          </a:xfrm>
        </p:grpSpPr>
        <p:sp>
          <p:nvSpPr>
            <p:cNvPr id="85" name="Rectangle 84"/>
            <p:cNvSpPr/>
            <p:nvPr/>
          </p:nvSpPr>
          <p:spPr>
            <a:xfrm>
              <a:off x="905574" y="1719520"/>
              <a:ext cx="3571027" cy="707886"/>
            </a:xfrm>
            <a:prstGeom prst="rect">
              <a:avLst/>
            </a:prstGeom>
          </p:spPr>
          <p:txBody>
            <a:bodyPr wrap="square" lIns="0">
              <a:spAutoFit/>
            </a:bodyPr>
            <a:lstStyle/>
            <a:p>
              <a:r>
                <a:rPr lang="en-AU" sz="1000" b="1" dirty="0">
                  <a:solidFill>
                    <a:schemeClr val="accent1">
                      <a:lumMod val="75000"/>
                    </a:schemeClr>
                  </a:solidFill>
                  <a:ea typeface="Open Sans" panose="020B0606030504020204" pitchFamily="34" charset="0"/>
                  <a:cs typeface="Open Sans" panose="020B0606030504020204" pitchFamily="34" charset="0"/>
                </a:rPr>
                <a:t>RFP sent to vendors </a:t>
              </a:r>
              <a:r>
                <a:rPr lang="en-AU" sz="1000" b="1" dirty="0">
                  <a:solidFill>
                    <a:schemeClr val="tx2"/>
                  </a:solidFill>
                  <a:ea typeface="Open Sans" panose="020B0606030504020204" pitchFamily="34" charset="0"/>
                  <a:cs typeface="Open Sans" panose="020B0606030504020204" pitchFamily="34" charset="0"/>
                </a:rPr>
                <a:t>– </a:t>
              </a:r>
              <a:r>
                <a:rPr lang="en-AU" sz="1000" dirty="0">
                  <a:solidFill>
                    <a:schemeClr val="tx2"/>
                  </a:solidFill>
                  <a:ea typeface="Open Sans" panose="020B0606030504020204" pitchFamily="34" charset="0"/>
                  <a:cs typeface="Open Sans" panose="020B0606030504020204" pitchFamily="34" charset="0"/>
                </a:rPr>
                <a:t>The RFP detailing the functional requirements and use cases for the New FAS to be sent to the shortlisted vendors.</a:t>
              </a:r>
            </a:p>
            <a:p>
              <a:pPr>
                <a:spcAft>
                  <a:spcPts val="600"/>
                </a:spcAft>
              </a:pPr>
              <a:endParaRPr lang="en-AU" sz="1000" dirty="0">
                <a:solidFill>
                  <a:schemeClr val="tx2"/>
                </a:solidFill>
                <a:ea typeface="Open Sans" panose="020B0606030504020204" pitchFamily="34" charset="0"/>
                <a:cs typeface="Open Sans" panose="020B0606030504020204" pitchFamily="34" charset="0"/>
              </a:endParaRPr>
            </a:p>
          </p:txBody>
        </p:sp>
        <p:sp>
          <p:nvSpPr>
            <p:cNvPr id="86" name="Rectangle 85"/>
            <p:cNvSpPr/>
            <p:nvPr/>
          </p:nvSpPr>
          <p:spPr>
            <a:xfrm>
              <a:off x="5336897" y="1719520"/>
              <a:ext cx="3571027" cy="553998"/>
            </a:xfrm>
            <a:prstGeom prst="rect">
              <a:avLst/>
            </a:prstGeom>
          </p:spPr>
          <p:txBody>
            <a:bodyPr wrap="square" lIns="0">
              <a:spAutoFit/>
            </a:bodyPr>
            <a:lstStyle/>
            <a:p>
              <a:pPr>
                <a:spcAft>
                  <a:spcPts val="600"/>
                </a:spcAft>
              </a:pPr>
              <a:r>
                <a:rPr lang="en-AU" sz="1000" b="1" dirty="0">
                  <a:solidFill>
                    <a:schemeClr val="accent1">
                      <a:lumMod val="75000"/>
                    </a:schemeClr>
                  </a:solidFill>
                  <a:ea typeface="Open Sans" panose="020B0606030504020204" pitchFamily="34" charset="0"/>
                  <a:cs typeface="Open Sans" panose="020B0606030504020204" pitchFamily="34" charset="0"/>
                </a:rPr>
                <a:t>Solution Review Workshop Session – </a:t>
              </a:r>
              <a:r>
                <a:rPr lang="en-AU" sz="1000" dirty="0">
                  <a:solidFill>
                    <a:schemeClr val="tx2"/>
                  </a:solidFill>
                  <a:ea typeface="Open Sans" panose="020B0606030504020204" pitchFamily="34" charset="0"/>
                  <a:cs typeface="Open Sans" panose="020B0606030504020204" pitchFamily="34" charset="0"/>
                </a:rPr>
                <a:t>The shortlisted vendors will be invited to discuss their submission and showcase their solution capability.</a:t>
              </a:r>
            </a:p>
          </p:txBody>
        </p:sp>
        <p:grpSp>
          <p:nvGrpSpPr>
            <p:cNvPr id="89" name="Group 88"/>
            <p:cNvGrpSpPr/>
            <p:nvPr/>
          </p:nvGrpSpPr>
          <p:grpSpPr>
            <a:xfrm>
              <a:off x="398229" y="1831550"/>
              <a:ext cx="324000" cy="324000"/>
              <a:chOff x="12361863" y="5345113"/>
              <a:chExt cx="527050" cy="514350"/>
            </a:xfrm>
            <a:solidFill>
              <a:sysClr val="window" lastClr="FFFFFF"/>
            </a:solidFill>
          </p:grpSpPr>
          <p:sp>
            <p:nvSpPr>
              <p:cNvPr id="94" name="Freeform 673"/>
              <p:cNvSpPr>
                <a:spLocks noEditPoints="1"/>
              </p:cNvSpPr>
              <p:nvPr/>
            </p:nvSpPr>
            <p:spPr bwMode="auto">
              <a:xfrm>
                <a:off x="12493626" y="5345113"/>
                <a:ext cx="268288" cy="209550"/>
              </a:xfrm>
              <a:custGeom>
                <a:avLst/>
                <a:gdLst>
                  <a:gd name="T0" fmla="*/ 5 w 121"/>
                  <a:gd name="T1" fmla="*/ 94 h 94"/>
                  <a:gd name="T2" fmla="*/ 116 w 121"/>
                  <a:gd name="T3" fmla="*/ 94 h 94"/>
                  <a:gd name="T4" fmla="*/ 121 w 121"/>
                  <a:gd name="T5" fmla="*/ 89 h 94"/>
                  <a:gd name="T6" fmla="*/ 121 w 121"/>
                  <a:gd name="T7" fmla="*/ 5 h 94"/>
                  <a:gd name="T8" fmla="*/ 116 w 121"/>
                  <a:gd name="T9" fmla="*/ 0 h 94"/>
                  <a:gd name="T10" fmla="*/ 5 w 121"/>
                  <a:gd name="T11" fmla="*/ 0 h 94"/>
                  <a:gd name="T12" fmla="*/ 0 w 121"/>
                  <a:gd name="T13" fmla="*/ 5 h 94"/>
                  <a:gd name="T14" fmla="*/ 0 w 121"/>
                  <a:gd name="T15" fmla="*/ 89 h 94"/>
                  <a:gd name="T16" fmla="*/ 5 w 121"/>
                  <a:gd name="T17" fmla="*/ 94 h 94"/>
                  <a:gd name="T18" fmla="*/ 9 w 121"/>
                  <a:gd name="T19" fmla="*/ 9 h 94"/>
                  <a:gd name="T20" fmla="*/ 111 w 121"/>
                  <a:gd name="T21" fmla="*/ 9 h 94"/>
                  <a:gd name="T22" fmla="*/ 111 w 121"/>
                  <a:gd name="T23" fmla="*/ 84 h 94"/>
                  <a:gd name="T24" fmla="*/ 9 w 121"/>
                  <a:gd name="T25" fmla="*/ 84 h 94"/>
                  <a:gd name="T26" fmla="*/ 9 w 121"/>
                  <a:gd name="T27" fmla="*/ 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 h="94">
                    <a:moveTo>
                      <a:pt x="5" y="94"/>
                    </a:moveTo>
                    <a:cubicBezTo>
                      <a:pt x="116" y="94"/>
                      <a:pt x="116" y="94"/>
                      <a:pt x="116" y="94"/>
                    </a:cubicBezTo>
                    <a:cubicBezTo>
                      <a:pt x="118" y="94"/>
                      <a:pt x="121" y="92"/>
                      <a:pt x="121" y="89"/>
                    </a:cubicBezTo>
                    <a:cubicBezTo>
                      <a:pt x="121" y="5"/>
                      <a:pt x="121" y="5"/>
                      <a:pt x="121" y="5"/>
                    </a:cubicBezTo>
                    <a:cubicBezTo>
                      <a:pt x="121" y="2"/>
                      <a:pt x="118" y="0"/>
                      <a:pt x="116" y="0"/>
                    </a:cubicBezTo>
                    <a:cubicBezTo>
                      <a:pt x="5" y="0"/>
                      <a:pt x="5" y="0"/>
                      <a:pt x="5" y="0"/>
                    </a:cubicBezTo>
                    <a:cubicBezTo>
                      <a:pt x="2" y="0"/>
                      <a:pt x="0" y="2"/>
                      <a:pt x="0" y="5"/>
                    </a:cubicBezTo>
                    <a:cubicBezTo>
                      <a:pt x="0" y="89"/>
                      <a:pt x="0" y="89"/>
                      <a:pt x="0" y="89"/>
                    </a:cubicBezTo>
                    <a:cubicBezTo>
                      <a:pt x="0" y="92"/>
                      <a:pt x="2" y="94"/>
                      <a:pt x="5" y="94"/>
                    </a:cubicBezTo>
                    <a:close/>
                    <a:moveTo>
                      <a:pt x="9" y="9"/>
                    </a:moveTo>
                    <a:cubicBezTo>
                      <a:pt x="111" y="9"/>
                      <a:pt x="111" y="9"/>
                      <a:pt x="111" y="9"/>
                    </a:cubicBezTo>
                    <a:cubicBezTo>
                      <a:pt x="111" y="84"/>
                      <a:pt x="111" y="84"/>
                      <a:pt x="111" y="84"/>
                    </a:cubicBezTo>
                    <a:cubicBezTo>
                      <a:pt x="9" y="84"/>
                      <a:pt x="9" y="84"/>
                      <a:pt x="9" y="84"/>
                    </a:cubicBezTo>
                    <a:lnTo>
                      <a:pt x="9"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175644">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5" name="Freeform 674"/>
              <p:cNvSpPr>
                <a:spLocks noEditPoints="1"/>
              </p:cNvSpPr>
              <p:nvPr/>
            </p:nvSpPr>
            <p:spPr bwMode="auto">
              <a:xfrm>
                <a:off x="12361863" y="5745163"/>
                <a:ext cx="139700" cy="114300"/>
              </a:xfrm>
              <a:custGeom>
                <a:avLst/>
                <a:gdLst>
                  <a:gd name="T0" fmla="*/ 58 w 63"/>
                  <a:gd name="T1" fmla="*/ 0 h 51"/>
                  <a:gd name="T2" fmla="*/ 5 w 63"/>
                  <a:gd name="T3" fmla="*/ 0 h 51"/>
                  <a:gd name="T4" fmla="*/ 0 w 63"/>
                  <a:gd name="T5" fmla="*/ 5 h 51"/>
                  <a:gd name="T6" fmla="*/ 0 w 63"/>
                  <a:gd name="T7" fmla="*/ 46 h 51"/>
                  <a:gd name="T8" fmla="*/ 5 w 63"/>
                  <a:gd name="T9" fmla="*/ 51 h 51"/>
                  <a:gd name="T10" fmla="*/ 58 w 63"/>
                  <a:gd name="T11" fmla="*/ 51 h 51"/>
                  <a:gd name="T12" fmla="*/ 63 w 63"/>
                  <a:gd name="T13" fmla="*/ 46 h 51"/>
                  <a:gd name="T14" fmla="*/ 63 w 63"/>
                  <a:gd name="T15" fmla="*/ 5 h 51"/>
                  <a:gd name="T16" fmla="*/ 58 w 63"/>
                  <a:gd name="T17" fmla="*/ 0 h 51"/>
                  <a:gd name="T18" fmla="*/ 53 w 63"/>
                  <a:gd name="T19" fmla="*/ 41 h 51"/>
                  <a:gd name="T20" fmla="*/ 10 w 63"/>
                  <a:gd name="T21" fmla="*/ 41 h 51"/>
                  <a:gd name="T22" fmla="*/ 10 w 63"/>
                  <a:gd name="T23" fmla="*/ 10 h 51"/>
                  <a:gd name="T24" fmla="*/ 53 w 63"/>
                  <a:gd name="T25" fmla="*/ 10 h 51"/>
                  <a:gd name="T26" fmla="*/ 53 w 63"/>
                  <a:gd name="T27" fmla="*/ 4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1">
                    <a:moveTo>
                      <a:pt x="58" y="0"/>
                    </a:moveTo>
                    <a:cubicBezTo>
                      <a:pt x="5" y="0"/>
                      <a:pt x="5" y="0"/>
                      <a:pt x="5" y="0"/>
                    </a:cubicBezTo>
                    <a:cubicBezTo>
                      <a:pt x="2" y="0"/>
                      <a:pt x="0" y="2"/>
                      <a:pt x="0" y="5"/>
                    </a:cubicBezTo>
                    <a:cubicBezTo>
                      <a:pt x="0" y="46"/>
                      <a:pt x="0" y="46"/>
                      <a:pt x="0" y="46"/>
                    </a:cubicBezTo>
                    <a:cubicBezTo>
                      <a:pt x="0" y="49"/>
                      <a:pt x="2" y="51"/>
                      <a:pt x="5" y="51"/>
                    </a:cubicBezTo>
                    <a:cubicBezTo>
                      <a:pt x="58" y="51"/>
                      <a:pt x="58" y="51"/>
                      <a:pt x="58" y="51"/>
                    </a:cubicBezTo>
                    <a:cubicBezTo>
                      <a:pt x="61" y="51"/>
                      <a:pt x="63" y="49"/>
                      <a:pt x="63" y="46"/>
                    </a:cubicBezTo>
                    <a:cubicBezTo>
                      <a:pt x="63" y="5"/>
                      <a:pt x="63" y="5"/>
                      <a:pt x="63" y="5"/>
                    </a:cubicBezTo>
                    <a:cubicBezTo>
                      <a:pt x="63" y="2"/>
                      <a:pt x="61" y="0"/>
                      <a:pt x="58" y="0"/>
                    </a:cubicBezTo>
                    <a:close/>
                    <a:moveTo>
                      <a:pt x="53" y="41"/>
                    </a:moveTo>
                    <a:cubicBezTo>
                      <a:pt x="10" y="41"/>
                      <a:pt x="10" y="41"/>
                      <a:pt x="10" y="41"/>
                    </a:cubicBezTo>
                    <a:cubicBezTo>
                      <a:pt x="10" y="10"/>
                      <a:pt x="10" y="10"/>
                      <a:pt x="10" y="10"/>
                    </a:cubicBezTo>
                    <a:cubicBezTo>
                      <a:pt x="53" y="10"/>
                      <a:pt x="53" y="10"/>
                      <a:pt x="53" y="10"/>
                    </a:cubicBezTo>
                    <a:lnTo>
                      <a:pt x="53"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175644">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6" name="Freeform 675"/>
              <p:cNvSpPr>
                <a:spLocks noEditPoints="1"/>
              </p:cNvSpPr>
              <p:nvPr/>
            </p:nvSpPr>
            <p:spPr bwMode="auto">
              <a:xfrm>
                <a:off x="12555538" y="5745163"/>
                <a:ext cx="139700" cy="114300"/>
              </a:xfrm>
              <a:custGeom>
                <a:avLst/>
                <a:gdLst>
                  <a:gd name="T0" fmla="*/ 58 w 63"/>
                  <a:gd name="T1" fmla="*/ 0 h 51"/>
                  <a:gd name="T2" fmla="*/ 5 w 63"/>
                  <a:gd name="T3" fmla="*/ 0 h 51"/>
                  <a:gd name="T4" fmla="*/ 0 w 63"/>
                  <a:gd name="T5" fmla="*/ 5 h 51"/>
                  <a:gd name="T6" fmla="*/ 0 w 63"/>
                  <a:gd name="T7" fmla="*/ 46 h 51"/>
                  <a:gd name="T8" fmla="*/ 5 w 63"/>
                  <a:gd name="T9" fmla="*/ 51 h 51"/>
                  <a:gd name="T10" fmla="*/ 58 w 63"/>
                  <a:gd name="T11" fmla="*/ 51 h 51"/>
                  <a:gd name="T12" fmla="*/ 63 w 63"/>
                  <a:gd name="T13" fmla="*/ 46 h 51"/>
                  <a:gd name="T14" fmla="*/ 63 w 63"/>
                  <a:gd name="T15" fmla="*/ 5 h 51"/>
                  <a:gd name="T16" fmla="*/ 58 w 63"/>
                  <a:gd name="T17" fmla="*/ 0 h 51"/>
                  <a:gd name="T18" fmla="*/ 54 w 63"/>
                  <a:gd name="T19" fmla="*/ 41 h 51"/>
                  <a:gd name="T20" fmla="*/ 10 w 63"/>
                  <a:gd name="T21" fmla="*/ 41 h 51"/>
                  <a:gd name="T22" fmla="*/ 10 w 63"/>
                  <a:gd name="T23" fmla="*/ 10 h 51"/>
                  <a:gd name="T24" fmla="*/ 54 w 63"/>
                  <a:gd name="T25" fmla="*/ 10 h 51"/>
                  <a:gd name="T26" fmla="*/ 54 w 63"/>
                  <a:gd name="T27" fmla="*/ 4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1">
                    <a:moveTo>
                      <a:pt x="58" y="0"/>
                    </a:moveTo>
                    <a:cubicBezTo>
                      <a:pt x="5" y="0"/>
                      <a:pt x="5" y="0"/>
                      <a:pt x="5" y="0"/>
                    </a:cubicBezTo>
                    <a:cubicBezTo>
                      <a:pt x="2" y="0"/>
                      <a:pt x="0" y="2"/>
                      <a:pt x="0" y="5"/>
                    </a:cubicBezTo>
                    <a:cubicBezTo>
                      <a:pt x="0" y="46"/>
                      <a:pt x="0" y="46"/>
                      <a:pt x="0" y="46"/>
                    </a:cubicBezTo>
                    <a:cubicBezTo>
                      <a:pt x="0" y="49"/>
                      <a:pt x="2" y="51"/>
                      <a:pt x="5" y="51"/>
                    </a:cubicBezTo>
                    <a:cubicBezTo>
                      <a:pt x="58" y="51"/>
                      <a:pt x="58" y="51"/>
                      <a:pt x="58" y="51"/>
                    </a:cubicBezTo>
                    <a:cubicBezTo>
                      <a:pt x="61" y="51"/>
                      <a:pt x="63" y="49"/>
                      <a:pt x="63" y="46"/>
                    </a:cubicBezTo>
                    <a:cubicBezTo>
                      <a:pt x="63" y="5"/>
                      <a:pt x="63" y="5"/>
                      <a:pt x="63" y="5"/>
                    </a:cubicBezTo>
                    <a:cubicBezTo>
                      <a:pt x="63" y="2"/>
                      <a:pt x="61" y="0"/>
                      <a:pt x="58" y="0"/>
                    </a:cubicBezTo>
                    <a:close/>
                    <a:moveTo>
                      <a:pt x="54" y="41"/>
                    </a:moveTo>
                    <a:cubicBezTo>
                      <a:pt x="10" y="41"/>
                      <a:pt x="10" y="41"/>
                      <a:pt x="10" y="41"/>
                    </a:cubicBezTo>
                    <a:cubicBezTo>
                      <a:pt x="10" y="10"/>
                      <a:pt x="10" y="10"/>
                      <a:pt x="10" y="10"/>
                    </a:cubicBezTo>
                    <a:cubicBezTo>
                      <a:pt x="54" y="10"/>
                      <a:pt x="54" y="10"/>
                      <a:pt x="54" y="10"/>
                    </a:cubicBezTo>
                    <a:lnTo>
                      <a:pt x="54"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175644">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7" name="Freeform 676"/>
              <p:cNvSpPr>
                <a:spLocks noEditPoints="1"/>
              </p:cNvSpPr>
              <p:nvPr/>
            </p:nvSpPr>
            <p:spPr bwMode="auto">
              <a:xfrm>
                <a:off x="12749213" y="5745163"/>
                <a:ext cx="139700" cy="114300"/>
              </a:xfrm>
              <a:custGeom>
                <a:avLst/>
                <a:gdLst>
                  <a:gd name="T0" fmla="*/ 59 w 63"/>
                  <a:gd name="T1" fmla="*/ 0 h 51"/>
                  <a:gd name="T2" fmla="*/ 5 w 63"/>
                  <a:gd name="T3" fmla="*/ 0 h 51"/>
                  <a:gd name="T4" fmla="*/ 0 w 63"/>
                  <a:gd name="T5" fmla="*/ 5 h 51"/>
                  <a:gd name="T6" fmla="*/ 0 w 63"/>
                  <a:gd name="T7" fmla="*/ 46 h 51"/>
                  <a:gd name="T8" fmla="*/ 5 w 63"/>
                  <a:gd name="T9" fmla="*/ 51 h 51"/>
                  <a:gd name="T10" fmla="*/ 59 w 63"/>
                  <a:gd name="T11" fmla="*/ 51 h 51"/>
                  <a:gd name="T12" fmla="*/ 63 w 63"/>
                  <a:gd name="T13" fmla="*/ 46 h 51"/>
                  <a:gd name="T14" fmla="*/ 63 w 63"/>
                  <a:gd name="T15" fmla="*/ 5 h 51"/>
                  <a:gd name="T16" fmla="*/ 59 w 63"/>
                  <a:gd name="T17" fmla="*/ 0 h 51"/>
                  <a:gd name="T18" fmla="*/ 54 w 63"/>
                  <a:gd name="T19" fmla="*/ 41 h 51"/>
                  <a:gd name="T20" fmla="*/ 10 w 63"/>
                  <a:gd name="T21" fmla="*/ 41 h 51"/>
                  <a:gd name="T22" fmla="*/ 10 w 63"/>
                  <a:gd name="T23" fmla="*/ 10 h 51"/>
                  <a:gd name="T24" fmla="*/ 54 w 63"/>
                  <a:gd name="T25" fmla="*/ 10 h 51"/>
                  <a:gd name="T26" fmla="*/ 54 w 63"/>
                  <a:gd name="T27" fmla="*/ 4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1">
                    <a:moveTo>
                      <a:pt x="59" y="0"/>
                    </a:moveTo>
                    <a:cubicBezTo>
                      <a:pt x="5" y="0"/>
                      <a:pt x="5" y="0"/>
                      <a:pt x="5" y="0"/>
                    </a:cubicBezTo>
                    <a:cubicBezTo>
                      <a:pt x="2" y="0"/>
                      <a:pt x="0" y="2"/>
                      <a:pt x="0" y="5"/>
                    </a:cubicBezTo>
                    <a:cubicBezTo>
                      <a:pt x="0" y="46"/>
                      <a:pt x="0" y="46"/>
                      <a:pt x="0" y="46"/>
                    </a:cubicBezTo>
                    <a:cubicBezTo>
                      <a:pt x="0" y="49"/>
                      <a:pt x="2" y="51"/>
                      <a:pt x="5" y="51"/>
                    </a:cubicBezTo>
                    <a:cubicBezTo>
                      <a:pt x="59" y="51"/>
                      <a:pt x="59" y="51"/>
                      <a:pt x="59" y="51"/>
                    </a:cubicBezTo>
                    <a:cubicBezTo>
                      <a:pt x="61" y="51"/>
                      <a:pt x="63" y="49"/>
                      <a:pt x="63" y="46"/>
                    </a:cubicBezTo>
                    <a:cubicBezTo>
                      <a:pt x="63" y="5"/>
                      <a:pt x="63" y="5"/>
                      <a:pt x="63" y="5"/>
                    </a:cubicBezTo>
                    <a:cubicBezTo>
                      <a:pt x="63" y="2"/>
                      <a:pt x="61" y="0"/>
                      <a:pt x="59" y="0"/>
                    </a:cubicBezTo>
                    <a:close/>
                    <a:moveTo>
                      <a:pt x="54" y="41"/>
                    </a:moveTo>
                    <a:cubicBezTo>
                      <a:pt x="10" y="41"/>
                      <a:pt x="10" y="41"/>
                      <a:pt x="10" y="41"/>
                    </a:cubicBezTo>
                    <a:cubicBezTo>
                      <a:pt x="10" y="10"/>
                      <a:pt x="10" y="10"/>
                      <a:pt x="10" y="10"/>
                    </a:cubicBezTo>
                    <a:cubicBezTo>
                      <a:pt x="54" y="10"/>
                      <a:pt x="54" y="10"/>
                      <a:pt x="54" y="10"/>
                    </a:cubicBezTo>
                    <a:lnTo>
                      <a:pt x="54"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175644">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8" name="Freeform 677"/>
              <p:cNvSpPr>
                <a:spLocks/>
              </p:cNvSpPr>
              <p:nvPr/>
            </p:nvSpPr>
            <p:spPr bwMode="auto">
              <a:xfrm>
                <a:off x="12415838" y="5584825"/>
                <a:ext cx="419100" cy="125413"/>
              </a:xfrm>
              <a:custGeom>
                <a:avLst/>
                <a:gdLst>
                  <a:gd name="T0" fmla="*/ 5 w 189"/>
                  <a:gd name="T1" fmla="*/ 56 h 56"/>
                  <a:gd name="T2" fmla="*/ 10 w 189"/>
                  <a:gd name="T3" fmla="*/ 51 h 56"/>
                  <a:gd name="T4" fmla="*/ 10 w 189"/>
                  <a:gd name="T5" fmla="*/ 33 h 56"/>
                  <a:gd name="T6" fmla="*/ 90 w 189"/>
                  <a:gd name="T7" fmla="*/ 33 h 56"/>
                  <a:gd name="T8" fmla="*/ 90 w 189"/>
                  <a:gd name="T9" fmla="*/ 51 h 56"/>
                  <a:gd name="T10" fmla="*/ 95 w 189"/>
                  <a:gd name="T11" fmla="*/ 56 h 56"/>
                  <a:gd name="T12" fmla="*/ 100 w 189"/>
                  <a:gd name="T13" fmla="*/ 51 h 56"/>
                  <a:gd name="T14" fmla="*/ 100 w 189"/>
                  <a:gd name="T15" fmla="*/ 33 h 56"/>
                  <a:gd name="T16" fmla="*/ 180 w 189"/>
                  <a:gd name="T17" fmla="*/ 33 h 56"/>
                  <a:gd name="T18" fmla="*/ 180 w 189"/>
                  <a:gd name="T19" fmla="*/ 51 h 56"/>
                  <a:gd name="T20" fmla="*/ 185 w 189"/>
                  <a:gd name="T21" fmla="*/ 56 h 56"/>
                  <a:gd name="T22" fmla="*/ 189 w 189"/>
                  <a:gd name="T23" fmla="*/ 51 h 56"/>
                  <a:gd name="T24" fmla="*/ 189 w 189"/>
                  <a:gd name="T25" fmla="*/ 29 h 56"/>
                  <a:gd name="T26" fmla="*/ 185 w 189"/>
                  <a:gd name="T27" fmla="*/ 24 h 56"/>
                  <a:gd name="T28" fmla="*/ 100 w 189"/>
                  <a:gd name="T29" fmla="*/ 24 h 56"/>
                  <a:gd name="T30" fmla="*/ 100 w 189"/>
                  <a:gd name="T31" fmla="*/ 5 h 56"/>
                  <a:gd name="T32" fmla="*/ 95 w 189"/>
                  <a:gd name="T33" fmla="*/ 0 h 56"/>
                  <a:gd name="T34" fmla="*/ 90 w 189"/>
                  <a:gd name="T35" fmla="*/ 5 h 56"/>
                  <a:gd name="T36" fmla="*/ 90 w 189"/>
                  <a:gd name="T37" fmla="*/ 24 h 56"/>
                  <a:gd name="T38" fmla="*/ 5 w 189"/>
                  <a:gd name="T39" fmla="*/ 24 h 56"/>
                  <a:gd name="T40" fmla="*/ 0 w 189"/>
                  <a:gd name="T41" fmla="*/ 29 h 56"/>
                  <a:gd name="T42" fmla="*/ 0 w 189"/>
                  <a:gd name="T43" fmla="*/ 51 h 56"/>
                  <a:gd name="T44" fmla="*/ 5 w 189"/>
                  <a:gd name="T4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9" h="56">
                    <a:moveTo>
                      <a:pt x="5" y="56"/>
                    </a:moveTo>
                    <a:cubicBezTo>
                      <a:pt x="8" y="56"/>
                      <a:pt x="10" y="53"/>
                      <a:pt x="10" y="51"/>
                    </a:cubicBezTo>
                    <a:cubicBezTo>
                      <a:pt x="10" y="33"/>
                      <a:pt x="10" y="33"/>
                      <a:pt x="10" y="33"/>
                    </a:cubicBezTo>
                    <a:cubicBezTo>
                      <a:pt x="90" y="33"/>
                      <a:pt x="90" y="33"/>
                      <a:pt x="90" y="33"/>
                    </a:cubicBezTo>
                    <a:cubicBezTo>
                      <a:pt x="90" y="51"/>
                      <a:pt x="90" y="51"/>
                      <a:pt x="90" y="51"/>
                    </a:cubicBezTo>
                    <a:cubicBezTo>
                      <a:pt x="90" y="53"/>
                      <a:pt x="93" y="56"/>
                      <a:pt x="95" y="56"/>
                    </a:cubicBezTo>
                    <a:cubicBezTo>
                      <a:pt x="98" y="56"/>
                      <a:pt x="100" y="53"/>
                      <a:pt x="100" y="51"/>
                    </a:cubicBezTo>
                    <a:cubicBezTo>
                      <a:pt x="100" y="33"/>
                      <a:pt x="100" y="33"/>
                      <a:pt x="100" y="33"/>
                    </a:cubicBezTo>
                    <a:cubicBezTo>
                      <a:pt x="180" y="33"/>
                      <a:pt x="180" y="33"/>
                      <a:pt x="180" y="33"/>
                    </a:cubicBezTo>
                    <a:cubicBezTo>
                      <a:pt x="180" y="51"/>
                      <a:pt x="180" y="51"/>
                      <a:pt x="180" y="51"/>
                    </a:cubicBezTo>
                    <a:cubicBezTo>
                      <a:pt x="180" y="53"/>
                      <a:pt x="182" y="56"/>
                      <a:pt x="185" y="56"/>
                    </a:cubicBezTo>
                    <a:cubicBezTo>
                      <a:pt x="187" y="56"/>
                      <a:pt x="189" y="53"/>
                      <a:pt x="189" y="51"/>
                    </a:cubicBezTo>
                    <a:cubicBezTo>
                      <a:pt x="189" y="29"/>
                      <a:pt x="189" y="29"/>
                      <a:pt x="189" y="29"/>
                    </a:cubicBezTo>
                    <a:cubicBezTo>
                      <a:pt x="189" y="26"/>
                      <a:pt x="187" y="24"/>
                      <a:pt x="185" y="24"/>
                    </a:cubicBezTo>
                    <a:cubicBezTo>
                      <a:pt x="100" y="24"/>
                      <a:pt x="100" y="24"/>
                      <a:pt x="100" y="24"/>
                    </a:cubicBezTo>
                    <a:cubicBezTo>
                      <a:pt x="100" y="5"/>
                      <a:pt x="100" y="5"/>
                      <a:pt x="100" y="5"/>
                    </a:cubicBezTo>
                    <a:cubicBezTo>
                      <a:pt x="100" y="3"/>
                      <a:pt x="98" y="0"/>
                      <a:pt x="95" y="0"/>
                    </a:cubicBezTo>
                    <a:cubicBezTo>
                      <a:pt x="93" y="0"/>
                      <a:pt x="90" y="3"/>
                      <a:pt x="90" y="5"/>
                    </a:cubicBezTo>
                    <a:cubicBezTo>
                      <a:pt x="90" y="24"/>
                      <a:pt x="90" y="24"/>
                      <a:pt x="90" y="24"/>
                    </a:cubicBezTo>
                    <a:cubicBezTo>
                      <a:pt x="5" y="24"/>
                      <a:pt x="5" y="24"/>
                      <a:pt x="5" y="24"/>
                    </a:cubicBezTo>
                    <a:cubicBezTo>
                      <a:pt x="2" y="24"/>
                      <a:pt x="0" y="26"/>
                      <a:pt x="0" y="29"/>
                    </a:cubicBezTo>
                    <a:cubicBezTo>
                      <a:pt x="0" y="51"/>
                      <a:pt x="0" y="51"/>
                      <a:pt x="0" y="51"/>
                    </a:cubicBezTo>
                    <a:cubicBezTo>
                      <a:pt x="0" y="53"/>
                      <a:pt x="2" y="56"/>
                      <a:pt x="5"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175644">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90" name="Group 89"/>
            <p:cNvGrpSpPr/>
            <p:nvPr/>
          </p:nvGrpSpPr>
          <p:grpSpPr>
            <a:xfrm>
              <a:off x="4786447" y="1801864"/>
              <a:ext cx="405551" cy="396539"/>
              <a:chOff x="8108950" y="4630738"/>
              <a:chExt cx="500062" cy="488950"/>
            </a:xfrm>
            <a:solidFill>
              <a:schemeClr val="bg1"/>
            </a:solidFill>
          </p:grpSpPr>
          <p:sp>
            <p:nvSpPr>
              <p:cNvPr id="91" name="Freeform 490"/>
              <p:cNvSpPr>
                <a:spLocks/>
              </p:cNvSpPr>
              <p:nvPr/>
            </p:nvSpPr>
            <p:spPr bwMode="auto">
              <a:xfrm>
                <a:off x="8256588" y="4630738"/>
                <a:ext cx="284162" cy="146050"/>
              </a:xfrm>
              <a:custGeom>
                <a:avLst/>
                <a:gdLst>
                  <a:gd name="T0" fmla="*/ 137 w 138"/>
                  <a:gd name="T1" fmla="*/ 54 h 71"/>
                  <a:gd name="T2" fmla="*/ 126 w 138"/>
                  <a:gd name="T3" fmla="*/ 4 h 71"/>
                  <a:gd name="T4" fmla="*/ 120 w 138"/>
                  <a:gd name="T5" fmla="*/ 0 h 71"/>
                  <a:gd name="T6" fmla="*/ 117 w 138"/>
                  <a:gd name="T7" fmla="*/ 6 h 71"/>
                  <a:gd name="T8" fmla="*/ 125 w 138"/>
                  <a:gd name="T9" fmla="*/ 45 h 71"/>
                  <a:gd name="T10" fmla="*/ 3 w 138"/>
                  <a:gd name="T11" fmla="*/ 46 h 71"/>
                  <a:gd name="T12" fmla="*/ 2 w 138"/>
                  <a:gd name="T13" fmla="*/ 52 h 71"/>
                  <a:gd name="T14" fmla="*/ 9 w 138"/>
                  <a:gd name="T15" fmla="*/ 53 h 71"/>
                  <a:gd name="T16" fmla="*/ 119 w 138"/>
                  <a:gd name="T17" fmla="*/ 53 h 71"/>
                  <a:gd name="T18" fmla="*/ 81 w 138"/>
                  <a:gd name="T19" fmla="*/ 61 h 71"/>
                  <a:gd name="T20" fmla="*/ 77 w 138"/>
                  <a:gd name="T21" fmla="*/ 67 h 71"/>
                  <a:gd name="T22" fmla="*/ 82 w 138"/>
                  <a:gd name="T23" fmla="*/ 71 h 71"/>
                  <a:gd name="T24" fmla="*/ 83 w 138"/>
                  <a:gd name="T25" fmla="*/ 71 h 71"/>
                  <a:gd name="T26" fmla="*/ 133 w 138"/>
                  <a:gd name="T27" fmla="*/ 60 h 71"/>
                  <a:gd name="T28" fmla="*/ 137 w 138"/>
                  <a:gd name="T29" fmla="*/ 54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8" h="71">
                    <a:moveTo>
                      <a:pt x="137" y="54"/>
                    </a:moveTo>
                    <a:cubicBezTo>
                      <a:pt x="126" y="4"/>
                      <a:pt x="126" y="4"/>
                      <a:pt x="126" y="4"/>
                    </a:cubicBezTo>
                    <a:cubicBezTo>
                      <a:pt x="126" y="1"/>
                      <a:pt x="123" y="0"/>
                      <a:pt x="120" y="0"/>
                    </a:cubicBezTo>
                    <a:cubicBezTo>
                      <a:pt x="118" y="1"/>
                      <a:pt x="116" y="4"/>
                      <a:pt x="117" y="6"/>
                    </a:cubicBezTo>
                    <a:cubicBezTo>
                      <a:pt x="125" y="45"/>
                      <a:pt x="125" y="45"/>
                      <a:pt x="125" y="45"/>
                    </a:cubicBezTo>
                    <a:cubicBezTo>
                      <a:pt x="89" y="18"/>
                      <a:pt x="39" y="18"/>
                      <a:pt x="3" y="46"/>
                    </a:cubicBezTo>
                    <a:cubicBezTo>
                      <a:pt x="1" y="47"/>
                      <a:pt x="0" y="50"/>
                      <a:pt x="2" y="52"/>
                    </a:cubicBezTo>
                    <a:cubicBezTo>
                      <a:pt x="4" y="55"/>
                      <a:pt x="7" y="55"/>
                      <a:pt x="9" y="53"/>
                    </a:cubicBezTo>
                    <a:cubicBezTo>
                      <a:pt x="42" y="28"/>
                      <a:pt x="87" y="28"/>
                      <a:pt x="119" y="53"/>
                    </a:cubicBezTo>
                    <a:cubicBezTo>
                      <a:pt x="81" y="61"/>
                      <a:pt x="81" y="61"/>
                      <a:pt x="81" y="61"/>
                    </a:cubicBezTo>
                    <a:cubicBezTo>
                      <a:pt x="78" y="62"/>
                      <a:pt x="77" y="65"/>
                      <a:pt x="77" y="67"/>
                    </a:cubicBezTo>
                    <a:cubicBezTo>
                      <a:pt x="78" y="70"/>
                      <a:pt x="80" y="71"/>
                      <a:pt x="82" y="71"/>
                    </a:cubicBezTo>
                    <a:cubicBezTo>
                      <a:pt x="82" y="71"/>
                      <a:pt x="83" y="71"/>
                      <a:pt x="83" y="71"/>
                    </a:cubicBezTo>
                    <a:cubicBezTo>
                      <a:pt x="133" y="60"/>
                      <a:pt x="133" y="60"/>
                      <a:pt x="133" y="60"/>
                    </a:cubicBezTo>
                    <a:cubicBezTo>
                      <a:pt x="136" y="60"/>
                      <a:pt x="138" y="57"/>
                      <a:pt x="137"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92" name="Freeform 491"/>
              <p:cNvSpPr>
                <a:spLocks/>
              </p:cNvSpPr>
              <p:nvPr/>
            </p:nvSpPr>
            <p:spPr bwMode="auto">
              <a:xfrm>
                <a:off x="8435975" y="4856163"/>
                <a:ext cx="173037" cy="263525"/>
              </a:xfrm>
              <a:custGeom>
                <a:avLst/>
                <a:gdLst>
                  <a:gd name="T0" fmla="*/ 56 w 84"/>
                  <a:gd name="T1" fmla="*/ 118 h 128"/>
                  <a:gd name="T2" fmla="*/ 19 w 84"/>
                  <a:gd name="T3" fmla="*/ 109 h 128"/>
                  <a:gd name="T4" fmla="*/ 78 w 84"/>
                  <a:gd name="T5" fmla="*/ 5 h 128"/>
                  <a:gd name="T6" fmla="*/ 73 w 84"/>
                  <a:gd name="T7" fmla="*/ 1 h 128"/>
                  <a:gd name="T8" fmla="*/ 69 w 84"/>
                  <a:gd name="T9" fmla="*/ 6 h 128"/>
                  <a:gd name="T10" fmla="*/ 13 w 84"/>
                  <a:gd name="T11" fmla="*/ 101 h 128"/>
                  <a:gd name="T12" fmla="*/ 22 w 84"/>
                  <a:gd name="T13" fmla="*/ 62 h 128"/>
                  <a:gd name="T14" fmla="*/ 19 w 84"/>
                  <a:gd name="T15" fmla="*/ 56 h 128"/>
                  <a:gd name="T16" fmla="*/ 13 w 84"/>
                  <a:gd name="T17" fmla="*/ 60 h 128"/>
                  <a:gd name="T18" fmla="*/ 0 w 84"/>
                  <a:gd name="T19" fmla="*/ 109 h 128"/>
                  <a:gd name="T20" fmla="*/ 4 w 84"/>
                  <a:gd name="T21" fmla="*/ 115 h 128"/>
                  <a:gd name="T22" fmla="*/ 54 w 84"/>
                  <a:gd name="T23" fmla="*/ 128 h 128"/>
                  <a:gd name="T24" fmla="*/ 55 w 84"/>
                  <a:gd name="T25" fmla="*/ 128 h 128"/>
                  <a:gd name="T26" fmla="*/ 60 w 84"/>
                  <a:gd name="T27" fmla="*/ 124 h 128"/>
                  <a:gd name="T28" fmla="*/ 56 w 84"/>
                  <a:gd name="T29" fmla="*/ 11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 h="128">
                    <a:moveTo>
                      <a:pt x="56" y="118"/>
                    </a:moveTo>
                    <a:cubicBezTo>
                      <a:pt x="19" y="109"/>
                      <a:pt x="19" y="109"/>
                      <a:pt x="19" y="109"/>
                    </a:cubicBezTo>
                    <a:cubicBezTo>
                      <a:pt x="59" y="91"/>
                      <a:pt x="84" y="50"/>
                      <a:pt x="78" y="5"/>
                    </a:cubicBezTo>
                    <a:cubicBezTo>
                      <a:pt x="78" y="2"/>
                      <a:pt x="76" y="0"/>
                      <a:pt x="73" y="1"/>
                    </a:cubicBezTo>
                    <a:cubicBezTo>
                      <a:pt x="70" y="1"/>
                      <a:pt x="68" y="3"/>
                      <a:pt x="69" y="6"/>
                    </a:cubicBezTo>
                    <a:cubicBezTo>
                      <a:pt x="73" y="47"/>
                      <a:pt x="50" y="85"/>
                      <a:pt x="13" y="101"/>
                    </a:cubicBezTo>
                    <a:cubicBezTo>
                      <a:pt x="22" y="62"/>
                      <a:pt x="22" y="62"/>
                      <a:pt x="22" y="62"/>
                    </a:cubicBezTo>
                    <a:cubicBezTo>
                      <a:pt x="23" y="59"/>
                      <a:pt x="22" y="57"/>
                      <a:pt x="19" y="56"/>
                    </a:cubicBezTo>
                    <a:cubicBezTo>
                      <a:pt x="16" y="55"/>
                      <a:pt x="14" y="57"/>
                      <a:pt x="13" y="60"/>
                    </a:cubicBezTo>
                    <a:cubicBezTo>
                      <a:pt x="0" y="109"/>
                      <a:pt x="0" y="109"/>
                      <a:pt x="0" y="109"/>
                    </a:cubicBezTo>
                    <a:cubicBezTo>
                      <a:pt x="0" y="112"/>
                      <a:pt x="1" y="115"/>
                      <a:pt x="4" y="115"/>
                    </a:cubicBezTo>
                    <a:cubicBezTo>
                      <a:pt x="54" y="128"/>
                      <a:pt x="54" y="128"/>
                      <a:pt x="54" y="128"/>
                    </a:cubicBezTo>
                    <a:cubicBezTo>
                      <a:pt x="54" y="128"/>
                      <a:pt x="55" y="128"/>
                      <a:pt x="55" y="128"/>
                    </a:cubicBezTo>
                    <a:cubicBezTo>
                      <a:pt x="57" y="128"/>
                      <a:pt x="59" y="127"/>
                      <a:pt x="60" y="124"/>
                    </a:cubicBezTo>
                    <a:cubicBezTo>
                      <a:pt x="60" y="122"/>
                      <a:pt x="59" y="119"/>
                      <a:pt x="56" y="1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93" name="Freeform 492"/>
              <p:cNvSpPr>
                <a:spLocks/>
              </p:cNvSpPr>
              <p:nvPr/>
            </p:nvSpPr>
            <p:spPr bwMode="auto">
              <a:xfrm>
                <a:off x="8108950" y="4829175"/>
                <a:ext cx="214312" cy="254000"/>
              </a:xfrm>
              <a:custGeom>
                <a:avLst/>
                <a:gdLst>
                  <a:gd name="T0" fmla="*/ 101 w 104"/>
                  <a:gd name="T1" fmla="*/ 113 h 123"/>
                  <a:gd name="T2" fmla="*/ 46 w 104"/>
                  <a:gd name="T3" fmla="*/ 17 h 123"/>
                  <a:gd name="T4" fmla="*/ 75 w 104"/>
                  <a:gd name="T5" fmla="*/ 46 h 123"/>
                  <a:gd name="T6" fmla="*/ 78 w 104"/>
                  <a:gd name="T7" fmla="*/ 47 h 123"/>
                  <a:gd name="T8" fmla="*/ 82 w 104"/>
                  <a:gd name="T9" fmla="*/ 46 h 123"/>
                  <a:gd name="T10" fmla="*/ 82 w 104"/>
                  <a:gd name="T11" fmla="*/ 39 h 123"/>
                  <a:gd name="T12" fmla="*/ 46 w 104"/>
                  <a:gd name="T13" fmla="*/ 2 h 123"/>
                  <a:gd name="T14" fmla="*/ 39 w 104"/>
                  <a:gd name="T15" fmla="*/ 2 h 123"/>
                  <a:gd name="T16" fmla="*/ 2 w 104"/>
                  <a:gd name="T17" fmla="*/ 38 h 123"/>
                  <a:gd name="T18" fmla="*/ 2 w 104"/>
                  <a:gd name="T19" fmla="*/ 45 h 123"/>
                  <a:gd name="T20" fmla="*/ 9 w 104"/>
                  <a:gd name="T21" fmla="*/ 45 h 123"/>
                  <a:gd name="T22" fmla="*/ 36 w 104"/>
                  <a:gd name="T23" fmla="*/ 19 h 123"/>
                  <a:gd name="T24" fmla="*/ 97 w 104"/>
                  <a:gd name="T25" fmla="*/ 122 h 123"/>
                  <a:gd name="T26" fmla="*/ 99 w 104"/>
                  <a:gd name="T27" fmla="*/ 123 h 123"/>
                  <a:gd name="T28" fmla="*/ 103 w 104"/>
                  <a:gd name="T29" fmla="*/ 120 h 123"/>
                  <a:gd name="T30" fmla="*/ 101 w 104"/>
                  <a:gd name="T31" fmla="*/ 113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4" h="123">
                    <a:moveTo>
                      <a:pt x="101" y="113"/>
                    </a:moveTo>
                    <a:cubicBezTo>
                      <a:pt x="62" y="97"/>
                      <a:pt x="40" y="58"/>
                      <a:pt x="46" y="17"/>
                    </a:cubicBezTo>
                    <a:cubicBezTo>
                      <a:pt x="75" y="46"/>
                      <a:pt x="75" y="46"/>
                      <a:pt x="75" y="46"/>
                    </a:cubicBezTo>
                    <a:cubicBezTo>
                      <a:pt x="76" y="47"/>
                      <a:pt x="77" y="47"/>
                      <a:pt x="78" y="47"/>
                    </a:cubicBezTo>
                    <a:cubicBezTo>
                      <a:pt x="80" y="47"/>
                      <a:pt x="81" y="47"/>
                      <a:pt x="82" y="46"/>
                    </a:cubicBezTo>
                    <a:cubicBezTo>
                      <a:pt x="84" y="44"/>
                      <a:pt x="84" y="41"/>
                      <a:pt x="82" y="39"/>
                    </a:cubicBezTo>
                    <a:cubicBezTo>
                      <a:pt x="46" y="2"/>
                      <a:pt x="46" y="2"/>
                      <a:pt x="46" y="2"/>
                    </a:cubicBezTo>
                    <a:cubicBezTo>
                      <a:pt x="44" y="0"/>
                      <a:pt x="41" y="0"/>
                      <a:pt x="39" y="2"/>
                    </a:cubicBezTo>
                    <a:cubicBezTo>
                      <a:pt x="2" y="38"/>
                      <a:pt x="2" y="38"/>
                      <a:pt x="2" y="38"/>
                    </a:cubicBezTo>
                    <a:cubicBezTo>
                      <a:pt x="0" y="40"/>
                      <a:pt x="0" y="43"/>
                      <a:pt x="2" y="45"/>
                    </a:cubicBezTo>
                    <a:cubicBezTo>
                      <a:pt x="4" y="47"/>
                      <a:pt x="7" y="47"/>
                      <a:pt x="9" y="45"/>
                    </a:cubicBezTo>
                    <a:cubicBezTo>
                      <a:pt x="36" y="19"/>
                      <a:pt x="36" y="19"/>
                      <a:pt x="36" y="19"/>
                    </a:cubicBezTo>
                    <a:cubicBezTo>
                      <a:pt x="31" y="63"/>
                      <a:pt x="56" y="105"/>
                      <a:pt x="97" y="122"/>
                    </a:cubicBezTo>
                    <a:cubicBezTo>
                      <a:pt x="98" y="123"/>
                      <a:pt x="98" y="123"/>
                      <a:pt x="99" y="123"/>
                    </a:cubicBezTo>
                    <a:cubicBezTo>
                      <a:pt x="101" y="123"/>
                      <a:pt x="103" y="122"/>
                      <a:pt x="103" y="120"/>
                    </a:cubicBezTo>
                    <a:cubicBezTo>
                      <a:pt x="104" y="117"/>
                      <a:pt x="103" y="114"/>
                      <a:pt x="101"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Open Sans" panose="020B0606030504020204" pitchFamily="34" charset="0"/>
                  <a:ea typeface="Open Sans" panose="020B0606030504020204" pitchFamily="34" charset="0"/>
                  <a:cs typeface="Open Sans" panose="020B0606030504020204" pitchFamily="34" charset="0"/>
                </a:endParaRPr>
              </a:p>
            </p:txBody>
          </p:sp>
        </p:grpSp>
      </p:grpSp>
      <p:grpSp>
        <p:nvGrpSpPr>
          <p:cNvPr id="99" name="Group 98"/>
          <p:cNvGrpSpPr/>
          <p:nvPr/>
        </p:nvGrpSpPr>
        <p:grpSpPr>
          <a:xfrm>
            <a:off x="1846236" y="5505163"/>
            <a:ext cx="8601329" cy="754053"/>
            <a:chOff x="398229" y="1719520"/>
            <a:chExt cx="8601329" cy="754053"/>
          </a:xfrm>
        </p:grpSpPr>
        <p:sp>
          <p:nvSpPr>
            <p:cNvPr id="100" name="Rectangle 99"/>
            <p:cNvSpPr/>
            <p:nvPr/>
          </p:nvSpPr>
          <p:spPr>
            <a:xfrm>
              <a:off x="905574" y="1719520"/>
              <a:ext cx="3571027" cy="754053"/>
            </a:xfrm>
            <a:prstGeom prst="rect">
              <a:avLst/>
            </a:prstGeom>
          </p:spPr>
          <p:txBody>
            <a:bodyPr wrap="square" lIns="0">
              <a:spAutoFit/>
            </a:bodyPr>
            <a:lstStyle/>
            <a:p>
              <a:pPr>
                <a:spcAft>
                  <a:spcPts val="600"/>
                </a:spcAft>
              </a:pPr>
              <a:r>
                <a:rPr lang="en-AU" sz="800" b="1" dirty="0">
                  <a:solidFill>
                    <a:schemeClr val="accent1">
                      <a:lumMod val="75000"/>
                    </a:schemeClr>
                  </a:solidFill>
                  <a:latin typeface="Open Sans" panose="020B0606030504020204" pitchFamily="34" charset="0"/>
                  <a:ea typeface="Open Sans" panose="020B0606030504020204" pitchFamily="34" charset="0"/>
                  <a:cs typeface="Open Sans" panose="020B0606030504020204" pitchFamily="34" charset="0"/>
                </a:rPr>
                <a:t> </a:t>
              </a:r>
              <a:r>
                <a:rPr lang="en-AU" sz="1000" b="1" dirty="0">
                  <a:solidFill>
                    <a:schemeClr val="accent1">
                      <a:lumMod val="75000"/>
                    </a:schemeClr>
                  </a:solidFill>
                  <a:ea typeface="Open Sans" panose="020B0606030504020204" pitchFamily="34" charset="0"/>
                  <a:cs typeface="Open Sans" panose="020B0606030504020204" pitchFamily="34" charset="0"/>
                </a:rPr>
                <a:t>Vendor Evaluation – </a:t>
              </a:r>
              <a:r>
                <a:rPr lang="en-AU" sz="1000" dirty="0">
                  <a:solidFill>
                    <a:schemeClr val="tx2"/>
                  </a:solidFill>
                  <a:ea typeface="Open Sans" panose="020B0606030504020204" pitchFamily="34" charset="0"/>
                  <a:cs typeface="Open Sans" panose="020B0606030504020204" pitchFamily="34" charset="0"/>
                </a:rPr>
                <a:t>Define scoring sheet and evaluate each vendor on their product offering, using cases solution and delivery capabilities.</a:t>
              </a:r>
            </a:p>
            <a:p>
              <a:pPr>
                <a:spcAft>
                  <a:spcPts val="600"/>
                </a:spcAft>
              </a:pPr>
              <a:endParaRPr lang="en-AU" sz="800" dirty="0">
                <a:solidFill>
                  <a:schemeClr val="tx2"/>
                </a:solidFill>
                <a:ea typeface="Open Sans" panose="020B0606030504020204" pitchFamily="34" charset="0"/>
                <a:cs typeface="Open Sans" panose="020B0606030504020204" pitchFamily="34" charset="0"/>
              </a:endParaRPr>
            </a:p>
          </p:txBody>
        </p:sp>
        <p:sp>
          <p:nvSpPr>
            <p:cNvPr id="101" name="Rectangle 100"/>
            <p:cNvSpPr/>
            <p:nvPr/>
          </p:nvSpPr>
          <p:spPr>
            <a:xfrm>
              <a:off x="5336897" y="1719520"/>
              <a:ext cx="3662661" cy="707886"/>
            </a:xfrm>
            <a:prstGeom prst="rect">
              <a:avLst/>
            </a:prstGeom>
          </p:spPr>
          <p:txBody>
            <a:bodyPr wrap="square" lIns="0">
              <a:spAutoFit/>
            </a:bodyPr>
            <a:lstStyle/>
            <a:p>
              <a:pPr>
                <a:spcAft>
                  <a:spcPts val="600"/>
                </a:spcAft>
              </a:pPr>
              <a:r>
                <a:rPr lang="en-AU" sz="1000" b="1" dirty="0">
                  <a:solidFill>
                    <a:schemeClr val="accent1">
                      <a:lumMod val="75000"/>
                    </a:schemeClr>
                  </a:solidFill>
                  <a:ea typeface="Open Sans" panose="020B0606030504020204" pitchFamily="34" charset="0"/>
                  <a:cs typeface="Open Sans" panose="020B0606030504020204" pitchFamily="34" charset="0"/>
                </a:rPr>
                <a:t>Commercials and Contract Negotiation –  </a:t>
              </a:r>
              <a:r>
                <a:rPr lang="en-AU" sz="1000" dirty="0">
                  <a:solidFill>
                    <a:schemeClr val="tx2"/>
                  </a:solidFill>
                  <a:ea typeface="Open Sans" panose="020B0606030504020204" pitchFamily="34" charset="0"/>
                  <a:cs typeface="Open Sans" panose="020B0606030504020204" pitchFamily="34" charset="0"/>
                </a:rPr>
                <a:t>Vendors will be requested to provide their licencing, implementation and ongoing maintenance costs for reviewed and negotiation. </a:t>
              </a:r>
            </a:p>
          </p:txBody>
        </p:sp>
        <p:grpSp>
          <p:nvGrpSpPr>
            <p:cNvPr id="110" name="Group 109"/>
            <p:cNvGrpSpPr/>
            <p:nvPr/>
          </p:nvGrpSpPr>
          <p:grpSpPr>
            <a:xfrm>
              <a:off x="398229" y="1831550"/>
              <a:ext cx="324000" cy="324000"/>
              <a:chOff x="12361863" y="5345113"/>
              <a:chExt cx="527050" cy="514350"/>
            </a:xfrm>
            <a:solidFill>
              <a:sysClr val="window" lastClr="FFFFFF"/>
            </a:solidFill>
          </p:grpSpPr>
          <p:sp>
            <p:nvSpPr>
              <p:cNvPr id="123" name="Freeform 673"/>
              <p:cNvSpPr>
                <a:spLocks noEditPoints="1"/>
              </p:cNvSpPr>
              <p:nvPr/>
            </p:nvSpPr>
            <p:spPr bwMode="auto">
              <a:xfrm>
                <a:off x="12493626" y="5345113"/>
                <a:ext cx="268288" cy="209550"/>
              </a:xfrm>
              <a:custGeom>
                <a:avLst/>
                <a:gdLst>
                  <a:gd name="T0" fmla="*/ 5 w 121"/>
                  <a:gd name="T1" fmla="*/ 94 h 94"/>
                  <a:gd name="T2" fmla="*/ 116 w 121"/>
                  <a:gd name="T3" fmla="*/ 94 h 94"/>
                  <a:gd name="T4" fmla="*/ 121 w 121"/>
                  <a:gd name="T5" fmla="*/ 89 h 94"/>
                  <a:gd name="T6" fmla="*/ 121 w 121"/>
                  <a:gd name="T7" fmla="*/ 5 h 94"/>
                  <a:gd name="T8" fmla="*/ 116 w 121"/>
                  <a:gd name="T9" fmla="*/ 0 h 94"/>
                  <a:gd name="T10" fmla="*/ 5 w 121"/>
                  <a:gd name="T11" fmla="*/ 0 h 94"/>
                  <a:gd name="T12" fmla="*/ 0 w 121"/>
                  <a:gd name="T13" fmla="*/ 5 h 94"/>
                  <a:gd name="T14" fmla="*/ 0 w 121"/>
                  <a:gd name="T15" fmla="*/ 89 h 94"/>
                  <a:gd name="T16" fmla="*/ 5 w 121"/>
                  <a:gd name="T17" fmla="*/ 94 h 94"/>
                  <a:gd name="T18" fmla="*/ 9 w 121"/>
                  <a:gd name="T19" fmla="*/ 9 h 94"/>
                  <a:gd name="T20" fmla="*/ 111 w 121"/>
                  <a:gd name="T21" fmla="*/ 9 h 94"/>
                  <a:gd name="T22" fmla="*/ 111 w 121"/>
                  <a:gd name="T23" fmla="*/ 84 h 94"/>
                  <a:gd name="T24" fmla="*/ 9 w 121"/>
                  <a:gd name="T25" fmla="*/ 84 h 94"/>
                  <a:gd name="T26" fmla="*/ 9 w 121"/>
                  <a:gd name="T27" fmla="*/ 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 h="94">
                    <a:moveTo>
                      <a:pt x="5" y="94"/>
                    </a:moveTo>
                    <a:cubicBezTo>
                      <a:pt x="116" y="94"/>
                      <a:pt x="116" y="94"/>
                      <a:pt x="116" y="94"/>
                    </a:cubicBezTo>
                    <a:cubicBezTo>
                      <a:pt x="118" y="94"/>
                      <a:pt x="121" y="92"/>
                      <a:pt x="121" y="89"/>
                    </a:cubicBezTo>
                    <a:cubicBezTo>
                      <a:pt x="121" y="5"/>
                      <a:pt x="121" y="5"/>
                      <a:pt x="121" y="5"/>
                    </a:cubicBezTo>
                    <a:cubicBezTo>
                      <a:pt x="121" y="2"/>
                      <a:pt x="118" y="0"/>
                      <a:pt x="116" y="0"/>
                    </a:cubicBezTo>
                    <a:cubicBezTo>
                      <a:pt x="5" y="0"/>
                      <a:pt x="5" y="0"/>
                      <a:pt x="5" y="0"/>
                    </a:cubicBezTo>
                    <a:cubicBezTo>
                      <a:pt x="2" y="0"/>
                      <a:pt x="0" y="2"/>
                      <a:pt x="0" y="5"/>
                    </a:cubicBezTo>
                    <a:cubicBezTo>
                      <a:pt x="0" y="89"/>
                      <a:pt x="0" y="89"/>
                      <a:pt x="0" y="89"/>
                    </a:cubicBezTo>
                    <a:cubicBezTo>
                      <a:pt x="0" y="92"/>
                      <a:pt x="2" y="94"/>
                      <a:pt x="5" y="94"/>
                    </a:cubicBezTo>
                    <a:close/>
                    <a:moveTo>
                      <a:pt x="9" y="9"/>
                    </a:moveTo>
                    <a:cubicBezTo>
                      <a:pt x="111" y="9"/>
                      <a:pt x="111" y="9"/>
                      <a:pt x="111" y="9"/>
                    </a:cubicBezTo>
                    <a:cubicBezTo>
                      <a:pt x="111" y="84"/>
                      <a:pt x="111" y="84"/>
                      <a:pt x="111" y="84"/>
                    </a:cubicBezTo>
                    <a:cubicBezTo>
                      <a:pt x="9" y="84"/>
                      <a:pt x="9" y="84"/>
                      <a:pt x="9" y="84"/>
                    </a:cubicBezTo>
                    <a:lnTo>
                      <a:pt x="9"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175644">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4" name="Freeform 674"/>
              <p:cNvSpPr>
                <a:spLocks noEditPoints="1"/>
              </p:cNvSpPr>
              <p:nvPr/>
            </p:nvSpPr>
            <p:spPr bwMode="auto">
              <a:xfrm>
                <a:off x="12361863" y="5745163"/>
                <a:ext cx="139700" cy="114300"/>
              </a:xfrm>
              <a:custGeom>
                <a:avLst/>
                <a:gdLst>
                  <a:gd name="T0" fmla="*/ 58 w 63"/>
                  <a:gd name="T1" fmla="*/ 0 h 51"/>
                  <a:gd name="T2" fmla="*/ 5 w 63"/>
                  <a:gd name="T3" fmla="*/ 0 h 51"/>
                  <a:gd name="T4" fmla="*/ 0 w 63"/>
                  <a:gd name="T5" fmla="*/ 5 h 51"/>
                  <a:gd name="T6" fmla="*/ 0 w 63"/>
                  <a:gd name="T7" fmla="*/ 46 h 51"/>
                  <a:gd name="T8" fmla="*/ 5 w 63"/>
                  <a:gd name="T9" fmla="*/ 51 h 51"/>
                  <a:gd name="T10" fmla="*/ 58 w 63"/>
                  <a:gd name="T11" fmla="*/ 51 h 51"/>
                  <a:gd name="T12" fmla="*/ 63 w 63"/>
                  <a:gd name="T13" fmla="*/ 46 h 51"/>
                  <a:gd name="T14" fmla="*/ 63 w 63"/>
                  <a:gd name="T15" fmla="*/ 5 h 51"/>
                  <a:gd name="T16" fmla="*/ 58 w 63"/>
                  <a:gd name="T17" fmla="*/ 0 h 51"/>
                  <a:gd name="T18" fmla="*/ 53 w 63"/>
                  <a:gd name="T19" fmla="*/ 41 h 51"/>
                  <a:gd name="T20" fmla="*/ 10 w 63"/>
                  <a:gd name="T21" fmla="*/ 41 h 51"/>
                  <a:gd name="T22" fmla="*/ 10 w 63"/>
                  <a:gd name="T23" fmla="*/ 10 h 51"/>
                  <a:gd name="T24" fmla="*/ 53 w 63"/>
                  <a:gd name="T25" fmla="*/ 10 h 51"/>
                  <a:gd name="T26" fmla="*/ 53 w 63"/>
                  <a:gd name="T27" fmla="*/ 4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1">
                    <a:moveTo>
                      <a:pt x="58" y="0"/>
                    </a:moveTo>
                    <a:cubicBezTo>
                      <a:pt x="5" y="0"/>
                      <a:pt x="5" y="0"/>
                      <a:pt x="5" y="0"/>
                    </a:cubicBezTo>
                    <a:cubicBezTo>
                      <a:pt x="2" y="0"/>
                      <a:pt x="0" y="2"/>
                      <a:pt x="0" y="5"/>
                    </a:cubicBezTo>
                    <a:cubicBezTo>
                      <a:pt x="0" y="46"/>
                      <a:pt x="0" y="46"/>
                      <a:pt x="0" y="46"/>
                    </a:cubicBezTo>
                    <a:cubicBezTo>
                      <a:pt x="0" y="49"/>
                      <a:pt x="2" y="51"/>
                      <a:pt x="5" y="51"/>
                    </a:cubicBezTo>
                    <a:cubicBezTo>
                      <a:pt x="58" y="51"/>
                      <a:pt x="58" y="51"/>
                      <a:pt x="58" y="51"/>
                    </a:cubicBezTo>
                    <a:cubicBezTo>
                      <a:pt x="61" y="51"/>
                      <a:pt x="63" y="49"/>
                      <a:pt x="63" y="46"/>
                    </a:cubicBezTo>
                    <a:cubicBezTo>
                      <a:pt x="63" y="5"/>
                      <a:pt x="63" y="5"/>
                      <a:pt x="63" y="5"/>
                    </a:cubicBezTo>
                    <a:cubicBezTo>
                      <a:pt x="63" y="2"/>
                      <a:pt x="61" y="0"/>
                      <a:pt x="58" y="0"/>
                    </a:cubicBezTo>
                    <a:close/>
                    <a:moveTo>
                      <a:pt x="53" y="41"/>
                    </a:moveTo>
                    <a:cubicBezTo>
                      <a:pt x="10" y="41"/>
                      <a:pt x="10" y="41"/>
                      <a:pt x="10" y="41"/>
                    </a:cubicBezTo>
                    <a:cubicBezTo>
                      <a:pt x="10" y="10"/>
                      <a:pt x="10" y="10"/>
                      <a:pt x="10" y="10"/>
                    </a:cubicBezTo>
                    <a:cubicBezTo>
                      <a:pt x="53" y="10"/>
                      <a:pt x="53" y="10"/>
                      <a:pt x="53" y="10"/>
                    </a:cubicBezTo>
                    <a:lnTo>
                      <a:pt x="53"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175644">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5" name="Freeform 675"/>
              <p:cNvSpPr>
                <a:spLocks noEditPoints="1"/>
              </p:cNvSpPr>
              <p:nvPr/>
            </p:nvSpPr>
            <p:spPr bwMode="auto">
              <a:xfrm>
                <a:off x="12555538" y="5745163"/>
                <a:ext cx="139700" cy="114300"/>
              </a:xfrm>
              <a:custGeom>
                <a:avLst/>
                <a:gdLst>
                  <a:gd name="T0" fmla="*/ 58 w 63"/>
                  <a:gd name="T1" fmla="*/ 0 h 51"/>
                  <a:gd name="T2" fmla="*/ 5 w 63"/>
                  <a:gd name="T3" fmla="*/ 0 h 51"/>
                  <a:gd name="T4" fmla="*/ 0 w 63"/>
                  <a:gd name="T5" fmla="*/ 5 h 51"/>
                  <a:gd name="T6" fmla="*/ 0 w 63"/>
                  <a:gd name="T7" fmla="*/ 46 h 51"/>
                  <a:gd name="T8" fmla="*/ 5 w 63"/>
                  <a:gd name="T9" fmla="*/ 51 h 51"/>
                  <a:gd name="T10" fmla="*/ 58 w 63"/>
                  <a:gd name="T11" fmla="*/ 51 h 51"/>
                  <a:gd name="T12" fmla="*/ 63 w 63"/>
                  <a:gd name="T13" fmla="*/ 46 h 51"/>
                  <a:gd name="T14" fmla="*/ 63 w 63"/>
                  <a:gd name="T15" fmla="*/ 5 h 51"/>
                  <a:gd name="T16" fmla="*/ 58 w 63"/>
                  <a:gd name="T17" fmla="*/ 0 h 51"/>
                  <a:gd name="T18" fmla="*/ 54 w 63"/>
                  <a:gd name="T19" fmla="*/ 41 h 51"/>
                  <a:gd name="T20" fmla="*/ 10 w 63"/>
                  <a:gd name="T21" fmla="*/ 41 h 51"/>
                  <a:gd name="T22" fmla="*/ 10 w 63"/>
                  <a:gd name="T23" fmla="*/ 10 h 51"/>
                  <a:gd name="T24" fmla="*/ 54 w 63"/>
                  <a:gd name="T25" fmla="*/ 10 h 51"/>
                  <a:gd name="T26" fmla="*/ 54 w 63"/>
                  <a:gd name="T27" fmla="*/ 4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1">
                    <a:moveTo>
                      <a:pt x="58" y="0"/>
                    </a:moveTo>
                    <a:cubicBezTo>
                      <a:pt x="5" y="0"/>
                      <a:pt x="5" y="0"/>
                      <a:pt x="5" y="0"/>
                    </a:cubicBezTo>
                    <a:cubicBezTo>
                      <a:pt x="2" y="0"/>
                      <a:pt x="0" y="2"/>
                      <a:pt x="0" y="5"/>
                    </a:cubicBezTo>
                    <a:cubicBezTo>
                      <a:pt x="0" y="46"/>
                      <a:pt x="0" y="46"/>
                      <a:pt x="0" y="46"/>
                    </a:cubicBezTo>
                    <a:cubicBezTo>
                      <a:pt x="0" y="49"/>
                      <a:pt x="2" y="51"/>
                      <a:pt x="5" y="51"/>
                    </a:cubicBezTo>
                    <a:cubicBezTo>
                      <a:pt x="58" y="51"/>
                      <a:pt x="58" y="51"/>
                      <a:pt x="58" y="51"/>
                    </a:cubicBezTo>
                    <a:cubicBezTo>
                      <a:pt x="61" y="51"/>
                      <a:pt x="63" y="49"/>
                      <a:pt x="63" y="46"/>
                    </a:cubicBezTo>
                    <a:cubicBezTo>
                      <a:pt x="63" y="5"/>
                      <a:pt x="63" y="5"/>
                      <a:pt x="63" y="5"/>
                    </a:cubicBezTo>
                    <a:cubicBezTo>
                      <a:pt x="63" y="2"/>
                      <a:pt x="61" y="0"/>
                      <a:pt x="58" y="0"/>
                    </a:cubicBezTo>
                    <a:close/>
                    <a:moveTo>
                      <a:pt x="54" y="41"/>
                    </a:moveTo>
                    <a:cubicBezTo>
                      <a:pt x="10" y="41"/>
                      <a:pt x="10" y="41"/>
                      <a:pt x="10" y="41"/>
                    </a:cubicBezTo>
                    <a:cubicBezTo>
                      <a:pt x="10" y="10"/>
                      <a:pt x="10" y="10"/>
                      <a:pt x="10" y="10"/>
                    </a:cubicBezTo>
                    <a:cubicBezTo>
                      <a:pt x="54" y="10"/>
                      <a:pt x="54" y="10"/>
                      <a:pt x="54" y="10"/>
                    </a:cubicBezTo>
                    <a:lnTo>
                      <a:pt x="54"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175644">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6" name="Freeform 676"/>
              <p:cNvSpPr>
                <a:spLocks noEditPoints="1"/>
              </p:cNvSpPr>
              <p:nvPr/>
            </p:nvSpPr>
            <p:spPr bwMode="auto">
              <a:xfrm>
                <a:off x="12749213" y="5745163"/>
                <a:ext cx="139700" cy="114300"/>
              </a:xfrm>
              <a:custGeom>
                <a:avLst/>
                <a:gdLst>
                  <a:gd name="T0" fmla="*/ 59 w 63"/>
                  <a:gd name="T1" fmla="*/ 0 h 51"/>
                  <a:gd name="T2" fmla="*/ 5 w 63"/>
                  <a:gd name="T3" fmla="*/ 0 h 51"/>
                  <a:gd name="T4" fmla="*/ 0 w 63"/>
                  <a:gd name="T5" fmla="*/ 5 h 51"/>
                  <a:gd name="T6" fmla="*/ 0 w 63"/>
                  <a:gd name="T7" fmla="*/ 46 h 51"/>
                  <a:gd name="T8" fmla="*/ 5 w 63"/>
                  <a:gd name="T9" fmla="*/ 51 h 51"/>
                  <a:gd name="T10" fmla="*/ 59 w 63"/>
                  <a:gd name="T11" fmla="*/ 51 h 51"/>
                  <a:gd name="T12" fmla="*/ 63 w 63"/>
                  <a:gd name="T13" fmla="*/ 46 h 51"/>
                  <a:gd name="T14" fmla="*/ 63 w 63"/>
                  <a:gd name="T15" fmla="*/ 5 h 51"/>
                  <a:gd name="T16" fmla="*/ 59 w 63"/>
                  <a:gd name="T17" fmla="*/ 0 h 51"/>
                  <a:gd name="T18" fmla="*/ 54 w 63"/>
                  <a:gd name="T19" fmla="*/ 41 h 51"/>
                  <a:gd name="T20" fmla="*/ 10 w 63"/>
                  <a:gd name="T21" fmla="*/ 41 h 51"/>
                  <a:gd name="T22" fmla="*/ 10 w 63"/>
                  <a:gd name="T23" fmla="*/ 10 h 51"/>
                  <a:gd name="T24" fmla="*/ 54 w 63"/>
                  <a:gd name="T25" fmla="*/ 10 h 51"/>
                  <a:gd name="T26" fmla="*/ 54 w 63"/>
                  <a:gd name="T27" fmla="*/ 4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1">
                    <a:moveTo>
                      <a:pt x="59" y="0"/>
                    </a:moveTo>
                    <a:cubicBezTo>
                      <a:pt x="5" y="0"/>
                      <a:pt x="5" y="0"/>
                      <a:pt x="5" y="0"/>
                    </a:cubicBezTo>
                    <a:cubicBezTo>
                      <a:pt x="2" y="0"/>
                      <a:pt x="0" y="2"/>
                      <a:pt x="0" y="5"/>
                    </a:cubicBezTo>
                    <a:cubicBezTo>
                      <a:pt x="0" y="46"/>
                      <a:pt x="0" y="46"/>
                      <a:pt x="0" y="46"/>
                    </a:cubicBezTo>
                    <a:cubicBezTo>
                      <a:pt x="0" y="49"/>
                      <a:pt x="2" y="51"/>
                      <a:pt x="5" y="51"/>
                    </a:cubicBezTo>
                    <a:cubicBezTo>
                      <a:pt x="59" y="51"/>
                      <a:pt x="59" y="51"/>
                      <a:pt x="59" y="51"/>
                    </a:cubicBezTo>
                    <a:cubicBezTo>
                      <a:pt x="61" y="51"/>
                      <a:pt x="63" y="49"/>
                      <a:pt x="63" y="46"/>
                    </a:cubicBezTo>
                    <a:cubicBezTo>
                      <a:pt x="63" y="5"/>
                      <a:pt x="63" y="5"/>
                      <a:pt x="63" y="5"/>
                    </a:cubicBezTo>
                    <a:cubicBezTo>
                      <a:pt x="63" y="2"/>
                      <a:pt x="61" y="0"/>
                      <a:pt x="59" y="0"/>
                    </a:cubicBezTo>
                    <a:close/>
                    <a:moveTo>
                      <a:pt x="54" y="41"/>
                    </a:moveTo>
                    <a:cubicBezTo>
                      <a:pt x="10" y="41"/>
                      <a:pt x="10" y="41"/>
                      <a:pt x="10" y="41"/>
                    </a:cubicBezTo>
                    <a:cubicBezTo>
                      <a:pt x="10" y="10"/>
                      <a:pt x="10" y="10"/>
                      <a:pt x="10" y="10"/>
                    </a:cubicBezTo>
                    <a:cubicBezTo>
                      <a:pt x="54" y="10"/>
                      <a:pt x="54" y="10"/>
                      <a:pt x="54" y="10"/>
                    </a:cubicBezTo>
                    <a:lnTo>
                      <a:pt x="54"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175644">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7" name="Freeform 677"/>
              <p:cNvSpPr>
                <a:spLocks/>
              </p:cNvSpPr>
              <p:nvPr/>
            </p:nvSpPr>
            <p:spPr bwMode="auto">
              <a:xfrm>
                <a:off x="12415838" y="5584825"/>
                <a:ext cx="419100" cy="125413"/>
              </a:xfrm>
              <a:custGeom>
                <a:avLst/>
                <a:gdLst>
                  <a:gd name="T0" fmla="*/ 5 w 189"/>
                  <a:gd name="T1" fmla="*/ 56 h 56"/>
                  <a:gd name="T2" fmla="*/ 10 w 189"/>
                  <a:gd name="T3" fmla="*/ 51 h 56"/>
                  <a:gd name="T4" fmla="*/ 10 w 189"/>
                  <a:gd name="T5" fmla="*/ 33 h 56"/>
                  <a:gd name="T6" fmla="*/ 90 w 189"/>
                  <a:gd name="T7" fmla="*/ 33 h 56"/>
                  <a:gd name="T8" fmla="*/ 90 w 189"/>
                  <a:gd name="T9" fmla="*/ 51 h 56"/>
                  <a:gd name="T10" fmla="*/ 95 w 189"/>
                  <a:gd name="T11" fmla="*/ 56 h 56"/>
                  <a:gd name="T12" fmla="*/ 100 w 189"/>
                  <a:gd name="T13" fmla="*/ 51 h 56"/>
                  <a:gd name="T14" fmla="*/ 100 w 189"/>
                  <a:gd name="T15" fmla="*/ 33 h 56"/>
                  <a:gd name="T16" fmla="*/ 180 w 189"/>
                  <a:gd name="T17" fmla="*/ 33 h 56"/>
                  <a:gd name="T18" fmla="*/ 180 w 189"/>
                  <a:gd name="T19" fmla="*/ 51 h 56"/>
                  <a:gd name="T20" fmla="*/ 185 w 189"/>
                  <a:gd name="T21" fmla="*/ 56 h 56"/>
                  <a:gd name="T22" fmla="*/ 189 w 189"/>
                  <a:gd name="T23" fmla="*/ 51 h 56"/>
                  <a:gd name="T24" fmla="*/ 189 w 189"/>
                  <a:gd name="T25" fmla="*/ 29 h 56"/>
                  <a:gd name="T26" fmla="*/ 185 w 189"/>
                  <a:gd name="T27" fmla="*/ 24 h 56"/>
                  <a:gd name="T28" fmla="*/ 100 w 189"/>
                  <a:gd name="T29" fmla="*/ 24 h 56"/>
                  <a:gd name="T30" fmla="*/ 100 w 189"/>
                  <a:gd name="T31" fmla="*/ 5 h 56"/>
                  <a:gd name="T32" fmla="*/ 95 w 189"/>
                  <a:gd name="T33" fmla="*/ 0 h 56"/>
                  <a:gd name="T34" fmla="*/ 90 w 189"/>
                  <a:gd name="T35" fmla="*/ 5 h 56"/>
                  <a:gd name="T36" fmla="*/ 90 w 189"/>
                  <a:gd name="T37" fmla="*/ 24 h 56"/>
                  <a:gd name="T38" fmla="*/ 5 w 189"/>
                  <a:gd name="T39" fmla="*/ 24 h 56"/>
                  <a:gd name="T40" fmla="*/ 0 w 189"/>
                  <a:gd name="T41" fmla="*/ 29 h 56"/>
                  <a:gd name="T42" fmla="*/ 0 w 189"/>
                  <a:gd name="T43" fmla="*/ 51 h 56"/>
                  <a:gd name="T44" fmla="*/ 5 w 189"/>
                  <a:gd name="T4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9" h="56">
                    <a:moveTo>
                      <a:pt x="5" y="56"/>
                    </a:moveTo>
                    <a:cubicBezTo>
                      <a:pt x="8" y="56"/>
                      <a:pt x="10" y="53"/>
                      <a:pt x="10" y="51"/>
                    </a:cubicBezTo>
                    <a:cubicBezTo>
                      <a:pt x="10" y="33"/>
                      <a:pt x="10" y="33"/>
                      <a:pt x="10" y="33"/>
                    </a:cubicBezTo>
                    <a:cubicBezTo>
                      <a:pt x="90" y="33"/>
                      <a:pt x="90" y="33"/>
                      <a:pt x="90" y="33"/>
                    </a:cubicBezTo>
                    <a:cubicBezTo>
                      <a:pt x="90" y="51"/>
                      <a:pt x="90" y="51"/>
                      <a:pt x="90" y="51"/>
                    </a:cubicBezTo>
                    <a:cubicBezTo>
                      <a:pt x="90" y="53"/>
                      <a:pt x="93" y="56"/>
                      <a:pt x="95" y="56"/>
                    </a:cubicBezTo>
                    <a:cubicBezTo>
                      <a:pt x="98" y="56"/>
                      <a:pt x="100" y="53"/>
                      <a:pt x="100" y="51"/>
                    </a:cubicBezTo>
                    <a:cubicBezTo>
                      <a:pt x="100" y="33"/>
                      <a:pt x="100" y="33"/>
                      <a:pt x="100" y="33"/>
                    </a:cubicBezTo>
                    <a:cubicBezTo>
                      <a:pt x="180" y="33"/>
                      <a:pt x="180" y="33"/>
                      <a:pt x="180" y="33"/>
                    </a:cubicBezTo>
                    <a:cubicBezTo>
                      <a:pt x="180" y="51"/>
                      <a:pt x="180" y="51"/>
                      <a:pt x="180" y="51"/>
                    </a:cubicBezTo>
                    <a:cubicBezTo>
                      <a:pt x="180" y="53"/>
                      <a:pt x="182" y="56"/>
                      <a:pt x="185" y="56"/>
                    </a:cubicBezTo>
                    <a:cubicBezTo>
                      <a:pt x="187" y="56"/>
                      <a:pt x="189" y="53"/>
                      <a:pt x="189" y="51"/>
                    </a:cubicBezTo>
                    <a:cubicBezTo>
                      <a:pt x="189" y="29"/>
                      <a:pt x="189" y="29"/>
                      <a:pt x="189" y="29"/>
                    </a:cubicBezTo>
                    <a:cubicBezTo>
                      <a:pt x="189" y="26"/>
                      <a:pt x="187" y="24"/>
                      <a:pt x="185" y="24"/>
                    </a:cubicBezTo>
                    <a:cubicBezTo>
                      <a:pt x="100" y="24"/>
                      <a:pt x="100" y="24"/>
                      <a:pt x="100" y="24"/>
                    </a:cubicBezTo>
                    <a:cubicBezTo>
                      <a:pt x="100" y="5"/>
                      <a:pt x="100" y="5"/>
                      <a:pt x="100" y="5"/>
                    </a:cubicBezTo>
                    <a:cubicBezTo>
                      <a:pt x="100" y="3"/>
                      <a:pt x="98" y="0"/>
                      <a:pt x="95" y="0"/>
                    </a:cubicBezTo>
                    <a:cubicBezTo>
                      <a:pt x="93" y="0"/>
                      <a:pt x="90" y="3"/>
                      <a:pt x="90" y="5"/>
                    </a:cubicBezTo>
                    <a:cubicBezTo>
                      <a:pt x="90" y="24"/>
                      <a:pt x="90" y="24"/>
                      <a:pt x="90" y="24"/>
                    </a:cubicBezTo>
                    <a:cubicBezTo>
                      <a:pt x="5" y="24"/>
                      <a:pt x="5" y="24"/>
                      <a:pt x="5" y="24"/>
                    </a:cubicBezTo>
                    <a:cubicBezTo>
                      <a:pt x="2" y="24"/>
                      <a:pt x="0" y="26"/>
                      <a:pt x="0" y="29"/>
                    </a:cubicBezTo>
                    <a:cubicBezTo>
                      <a:pt x="0" y="51"/>
                      <a:pt x="0" y="51"/>
                      <a:pt x="0" y="51"/>
                    </a:cubicBezTo>
                    <a:cubicBezTo>
                      <a:pt x="0" y="53"/>
                      <a:pt x="2" y="56"/>
                      <a:pt x="5"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175644">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111" name="Group 110"/>
            <p:cNvGrpSpPr/>
            <p:nvPr/>
          </p:nvGrpSpPr>
          <p:grpSpPr>
            <a:xfrm>
              <a:off x="4786447" y="1801864"/>
              <a:ext cx="405551" cy="396539"/>
              <a:chOff x="8108950" y="4630738"/>
              <a:chExt cx="500062" cy="488950"/>
            </a:xfrm>
            <a:solidFill>
              <a:schemeClr val="bg1"/>
            </a:solidFill>
          </p:grpSpPr>
          <p:sp>
            <p:nvSpPr>
              <p:cNvPr id="112" name="Freeform 490"/>
              <p:cNvSpPr>
                <a:spLocks/>
              </p:cNvSpPr>
              <p:nvPr/>
            </p:nvSpPr>
            <p:spPr bwMode="auto">
              <a:xfrm>
                <a:off x="8256588" y="4630738"/>
                <a:ext cx="284162" cy="146050"/>
              </a:xfrm>
              <a:custGeom>
                <a:avLst/>
                <a:gdLst>
                  <a:gd name="T0" fmla="*/ 137 w 138"/>
                  <a:gd name="T1" fmla="*/ 54 h 71"/>
                  <a:gd name="T2" fmla="*/ 126 w 138"/>
                  <a:gd name="T3" fmla="*/ 4 h 71"/>
                  <a:gd name="T4" fmla="*/ 120 w 138"/>
                  <a:gd name="T5" fmla="*/ 0 h 71"/>
                  <a:gd name="T6" fmla="*/ 117 w 138"/>
                  <a:gd name="T7" fmla="*/ 6 h 71"/>
                  <a:gd name="T8" fmla="*/ 125 w 138"/>
                  <a:gd name="T9" fmla="*/ 45 h 71"/>
                  <a:gd name="T10" fmla="*/ 3 w 138"/>
                  <a:gd name="T11" fmla="*/ 46 h 71"/>
                  <a:gd name="T12" fmla="*/ 2 w 138"/>
                  <a:gd name="T13" fmla="*/ 52 h 71"/>
                  <a:gd name="T14" fmla="*/ 9 w 138"/>
                  <a:gd name="T15" fmla="*/ 53 h 71"/>
                  <a:gd name="T16" fmla="*/ 119 w 138"/>
                  <a:gd name="T17" fmla="*/ 53 h 71"/>
                  <a:gd name="T18" fmla="*/ 81 w 138"/>
                  <a:gd name="T19" fmla="*/ 61 h 71"/>
                  <a:gd name="T20" fmla="*/ 77 w 138"/>
                  <a:gd name="T21" fmla="*/ 67 h 71"/>
                  <a:gd name="T22" fmla="*/ 82 w 138"/>
                  <a:gd name="T23" fmla="*/ 71 h 71"/>
                  <a:gd name="T24" fmla="*/ 83 w 138"/>
                  <a:gd name="T25" fmla="*/ 71 h 71"/>
                  <a:gd name="T26" fmla="*/ 133 w 138"/>
                  <a:gd name="T27" fmla="*/ 60 h 71"/>
                  <a:gd name="T28" fmla="*/ 137 w 138"/>
                  <a:gd name="T29" fmla="*/ 54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8" h="71">
                    <a:moveTo>
                      <a:pt x="137" y="54"/>
                    </a:moveTo>
                    <a:cubicBezTo>
                      <a:pt x="126" y="4"/>
                      <a:pt x="126" y="4"/>
                      <a:pt x="126" y="4"/>
                    </a:cubicBezTo>
                    <a:cubicBezTo>
                      <a:pt x="126" y="1"/>
                      <a:pt x="123" y="0"/>
                      <a:pt x="120" y="0"/>
                    </a:cubicBezTo>
                    <a:cubicBezTo>
                      <a:pt x="118" y="1"/>
                      <a:pt x="116" y="4"/>
                      <a:pt x="117" y="6"/>
                    </a:cubicBezTo>
                    <a:cubicBezTo>
                      <a:pt x="125" y="45"/>
                      <a:pt x="125" y="45"/>
                      <a:pt x="125" y="45"/>
                    </a:cubicBezTo>
                    <a:cubicBezTo>
                      <a:pt x="89" y="18"/>
                      <a:pt x="39" y="18"/>
                      <a:pt x="3" y="46"/>
                    </a:cubicBezTo>
                    <a:cubicBezTo>
                      <a:pt x="1" y="47"/>
                      <a:pt x="0" y="50"/>
                      <a:pt x="2" y="52"/>
                    </a:cubicBezTo>
                    <a:cubicBezTo>
                      <a:pt x="4" y="55"/>
                      <a:pt x="7" y="55"/>
                      <a:pt x="9" y="53"/>
                    </a:cubicBezTo>
                    <a:cubicBezTo>
                      <a:pt x="42" y="28"/>
                      <a:pt x="87" y="28"/>
                      <a:pt x="119" y="53"/>
                    </a:cubicBezTo>
                    <a:cubicBezTo>
                      <a:pt x="81" y="61"/>
                      <a:pt x="81" y="61"/>
                      <a:pt x="81" y="61"/>
                    </a:cubicBezTo>
                    <a:cubicBezTo>
                      <a:pt x="78" y="62"/>
                      <a:pt x="77" y="65"/>
                      <a:pt x="77" y="67"/>
                    </a:cubicBezTo>
                    <a:cubicBezTo>
                      <a:pt x="78" y="70"/>
                      <a:pt x="80" y="71"/>
                      <a:pt x="82" y="71"/>
                    </a:cubicBezTo>
                    <a:cubicBezTo>
                      <a:pt x="82" y="71"/>
                      <a:pt x="83" y="71"/>
                      <a:pt x="83" y="71"/>
                    </a:cubicBezTo>
                    <a:cubicBezTo>
                      <a:pt x="133" y="60"/>
                      <a:pt x="133" y="60"/>
                      <a:pt x="133" y="60"/>
                    </a:cubicBezTo>
                    <a:cubicBezTo>
                      <a:pt x="136" y="60"/>
                      <a:pt x="138" y="57"/>
                      <a:pt x="137"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113" name="Freeform 491"/>
              <p:cNvSpPr>
                <a:spLocks/>
              </p:cNvSpPr>
              <p:nvPr/>
            </p:nvSpPr>
            <p:spPr bwMode="auto">
              <a:xfrm>
                <a:off x="8435975" y="4856163"/>
                <a:ext cx="173037" cy="263525"/>
              </a:xfrm>
              <a:custGeom>
                <a:avLst/>
                <a:gdLst>
                  <a:gd name="T0" fmla="*/ 56 w 84"/>
                  <a:gd name="T1" fmla="*/ 118 h 128"/>
                  <a:gd name="T2" fmla="*/ 19 w 84"/>
                  <a:gd name="T3" fmla="*/ 109 h 128"/>
                  <a:gd name="T4" fmla="*/ 78 w 84"/>
                  <a:gd name="T5" fmla="*/ 5 h 128"/>
                  <a:gd name="T6" fmla="*/ 73 w 84"/>
                  <a:gd name="T7" fmla="*/ 1 h 128"/>
                  <a:gd name="T8" fmla="*/ 69 w 84"/>
                  <a:gd name="T9" fmla="*/ 6 h 128"/>
                  <a:gd name="T10" fmla="*/ 13 w 84"/>
                  <a:gd name="T11" fmla="*/ 101 h 128"/>
                  <a:gd name="T12" fmla="*/ 22 w 84"/>
                  <a:gd name="T13" fmla="*/ 62 h 128"/>
                  <a:gd name="T14" fmla="*/ 19 w 84"/>
                  <a:gd name="T15" fmla="*/ 56 h 128"/>
                  <a:gd name="T16" fmla="*/ 13 w 84"/>
                  <a:gd name="T17" fmla="*/ 60 h 128"/>
                  <a:gd name="T18" fmla="*/ 0 w 84"/>
                  <a:gd name="T19" fmla="*/ 109 h 128"/>
                  <a:gd name="T20" fmla="*/ 4 w 84"/>
                  <a:gd name="T21" fmla="*/ 115 h 128"/>
                  <a:gd name="T22" fmla="*/ 54 w 84"/>
                  <a:gd name="T23" fmla="*/ 128 h 128"/>
                  <a:gd name="T24" fmla="*/ 55 w 84"/>
                  <a:gd name="T25" fmla="*/ 128 h 128"/>
                  <a:gd name="T26" fmla="*/ 60 w 84"/>
                  <a:gd name="T27" fmla="*/ 124 h 128"/>
                  <a:gd name="T28" fmla="*/ 56 w 84"/>
                  <a:gd name="T29" fmla="*/ 11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 h="128">
                    <a:moveTo>
                      <a:pt x="56" y="118"/>
                    </a:moveTo>
                    <a:cubicBezTo>
                      <a:pt x="19" y="109"/>
                      <a:pt x="19" y="109"/>
                      <a:pt x="19" y="109"/>
                    </a:cubicBezTo>
                    <a:cubicBezTo>
                      <a:pt x="59" y="91"/>
                      <a:pt x="84" y="50"/>
                      <a:pt x="78" y="5"/>
                    </a:cubicBezTo>
                    <a:cubicBezTo>
                      <a:pt x="78" y="2"/>
                      <a:pt x="76" y="0"/>
                      <a:pt x="73" y="1"/>
                    </a:cubicBezTo>
                    <a:cubicBezTo>
                      <a:pt x="70" y="1"/>
                      <a:pt x="68" y="3"/>
                      <a:pt x="69" y="6"/>
                    </a:cubicBezTo>
                    <a:cubicBezTo>
                      <a:pt x="73" y="47"/>
                      <a:pt x="50" y="85"/>
                      <a:pt x="13" y="101"/>
                    </a:cubicBezTo>
                    <a:cubicBezTo>
                      <a:pt x="22" y="62"/>
                      <a:pt x="22" y="62"/>
                      <a:pt x="22" y="62"/>
                    </a:cubicBezTo>
                    <a:cubicBezTo>
                      <a:pt x="23" y="59"/>
                      <a:pt x="22" y="57"/>
                      <a:pt x="19" y="56"/>
                    </a:cubicBezTo>
                    <a:cubicBezTo>
                      <a:pt x="16" y="55"/>
                      <a:pt x="14" y="57"/>
                      <a:pt x="13" y="60"/>
                    </a:cubicBezTo>
                    <a:cubicBezTo>
                      <a:pt x="0" y="109"/>
                      <a:pt x="0" y="109"/>
                      <a:pt x="0" y="109"/>
                    </a:cubicBezTo>
                    <a:cubicBezTo>
                      <a:pt x="0" y="112"/>
                      <a:pt x="1" y="115"/>
                      <a:pt x="4" y="115"/>
                    </a:cubicBezTo>
                    <a:cubicBezTo>
                      <a:pt x="54" y="128"/>
                      <a:pt x="54" y="128"/>
                      <a:pt x="54" y="128"/>
                    </a:cubicBezTo>
                    <a:cubicBezTo>
                      <a:pt x="54" y="128"/>
                      <a:pt x="55" y="128"/>
                      <a:pt x="55" y="128"/>
                    </a:cubicBezTo>
                    <a:cubicBezTo>
                      <a:pt x="57" y="128"/>
                      <a:pt x="59" y="127"/>
                      <a:pt x="60" y="124"/>
                    </a:cubicBezTo>
                    <a:cubicBezTo>
                      <a:pt x="60" y="122"/>
                      <a:pt x="59" y="119"/>
                      <a:pt x="56" y="1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114" name="Freeform 492"/>
              <p:cNvSpPr>
                <a:spLocks/>
              </p:cNvSpPr>
              <p:nvPr/>
            </p:nvSpPr>
            <p:spPr bwMode="auto">
              <a:xfrm>
                <a:off x="8108950" y="4829175"/>
                <a:ext cx="214312" cy="254000"/>
              </a:xfrm>
              <a:custGeom>
                <a:avLst/>
                <a:gdLst>
                  <a:gd name="T0" fmla="*/ 101 w 104"/>
                  <a:gd name="T1" fmla="*/ 113 h 123"/>
                  <a:gd name="T2" fmla="*/ 46 w 104"/>
                  <a:gd name="T3" fmla="*/ 17 h 123"/>
                  <a:gd name="T4" fmla="*/ 75 w 104"/>
                  <a:gd name="T5" fmla="*/ 46 h 123"/>
                  <a:gd name="T6" fmla="*/ 78 w 104"/>
                  <a:gd name="T7" fmla="*/ 47 h 123"/>
                  <a:gd name="T8" fmla="*/ 82 w 104"/>
                  <a:gd name="T9" fmla="*/ 46 h 123"/>
                  <a:gd name="T10" fmla="*/ 82 w 104"/>
                  <a:gd name="T11" fmla="*/ 39 h 123"/>
                  <a:gd name="T12" fmla="*/ 46 w 104"/>
                  <a:gd name="T13" fmla="*/ 2 h 123"/>
                  <a:gd name="T14" fmla="*/ 39 w 104"/>
                  <a:gd name="T15" fmla="*/ 2 h 123"/>
                  <a:gd name="T16" fmla="*/ 2 w 104"/>
                  <a:gd name="T17" fmla="*/ 38 h 123"/>
                  <a:gd name="T18" fmla="*/ 2 w 104"/>
                  <a:gd name="T19" fmla="*/ 45 h 123"/>
                  <a:gd name="T20" fmla="*/ 9 w 104"/>
                  <a:gd name="T21" fmla="*/ 45 h 123"/>
                  <a:gd name="T22" fmla="*/ 36 w 104"/>
                  <a:gd name="T23" fmla="*/ 19 h 123"/>
                  <a:gd name="T24" fmla="*/ 97 w 104"/>
                  <a:gd name="T25" fmla="*/ 122 h 123"/>
                  <a:gd name="T26" fmla="*/ 99 w 104"/>
                  <a:gd name="T27" fmla="*/ 123 h 123"/>
                  <a:gd name="T28" fmla="*/ 103 w 104"/>
                  <a:gd name="T29" fmla="*/ 120 h 123"/>
                  <a:gd name="T30" fmla="*/ 101 w 104"/>
                  <a:gd name="T31" fmla="*/ 113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4" h="123">
                    <a:moveTo>
                      <a:pt x="101" y="113"/>
                    </a:moveTo>
                    <a:cubicBezTo>
                      <a:pt x="62" y="97"/>
                      <a:pt x="40" y="58"/>
                      <a:pt x="46" y="17"/>
                    </a:cubicBezTo>
                    <a:cubicBezTo>
                      <a:pt x="75" y="46"/>
                      <a:pt x="75" y="46"/>
                      <a:pt x="75" y="46"/>
                    </a:cubicBezTo>
                    <a:cubicBezTo>
                      <a:pt x="76" y="47"/>
                      <a:pt x="77" y="47"/>
                      <a:pt x="78" y="47"/>
                    </a:cubicBezTo>
                    <a:cubicBezTo>
                      <a:pt x="80" y="47"/>
                      <a:pt x="81" y="47"/>
                      <a:pt x="82" y="46"/>
                    </a:cubicBezTo>
                    <a:cubicBezTo>
                      <a:pt x="84" y="44"/>
                      <a:pt x="84" y="41"/>
                      <a:pt x="82" y="39"/>
                    </a:cubicBezTo>
                    <a:cubicBezTo>
                      <a:pt x="46" y="2"/>
                      <a:pt x="46" y="2"/>
                      <a:pt x="46" y="2"/>
                    </a:cubicBezTo>
                    <a:cubicBezTo>
                      <a:pt x="44" y="0"/>
                      <a:pt x="41" y="0"/>
                      <a:pt x="39" y="2"/>
                    </a:cubicBezTo>
                    <a:cubicBezTo>
                      <a:pt x="2" y="38"/>
                      <a:pt x="2" y="38"/>
                      <a:pt x="2" y="38"/>
                    </a:cubicBezTo>
                    <a:cubicBezTo>
                      <a:pt x="0" y="40"/>
                      <a:pt x="0" y="43"/>
                      <a:pt x="2" y="45"/>
                    </a:cubicBezTo>
                    <a:cubicBezTo>
                      <a:pt x="4" y="47"/>
                      <a:pt x="7" y="47"/>
                      <a:pt x="9" y="45"/>
                    </a:cubicBezTo>
                    <a:cubicBezTo>
                      <a:pt x="36" y="19"/>
                      <a:pt x="36" y="19"/>
                      <a:pt x="36" y="19"/>
                    </a:cubicBezTo>
                    <a:cubicBezTo>
                      <a:pt x="31" y="63"/>
                      <a:pt x="56" y="105"/>
                      <a:pt x="97" y="122"/>
                    </a:cubicBezTo>
                    <a:cubicBezTo>
                      <a:pt x="98" y="123"/>
                      <a:pt x="98" y="123"/>
                      <a:pt x="99" y="123"/>
                    </a:cubicBezTo>
                    <a:cubicBezTo>
                      <a:pt x="101" y="123"/>
                      <a:pt x="103" y="122"/>
                      <a:pt x="103" y="120"/>
                    </a:cubicBezTo>
                    <a:cubicBezTo>
                      <a:pt x="104" y="117"/>
                      <a:pt x="103" y="114"/>
                      <a:pt x="101"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Open Sans" panose="020B0606030504020204" pitchFamily="34" charset="0"/>
                  <a:ea typeface="Open Sans" panose="020B0606030504020204" pitchFamily="34" charset="0"/>
                  <a:cs typeface="Open Sans" panose="020B0606030504020204" pitchFamily="34" charset="0"/>
                </a:endParaRPr>
              </a:p>
            </p:txBody>
          </p:sp>
        </p:grpSp>
      </p:grpSp>
      <p:sp>
        <p:nvSpPr>
          <p:cNvPr id="129" name="Freeform 189"/>
          <p:cNvSpPr>
            <a:spLocks noChangeAspect="1" noEditPoints="1"/>
          </p:cNvSpPr>
          <p:nvPr/>
        </p:nvSpPr>
        <p:spPr bwMode="auto">
          <a:xfrm>
            <a:off x="6166157" y="5470889"/>
            <a:ext cx="504000" cy="504000"/>
          </a:xfrm>
          <a:custGeom>
            <a:avLst/>
            <a:gdLst>
              <a:gd name="T0" fmla="*/ 0 w 512"/>
              <a:gd name="T1" fmla="*/ 256 h 512"/>
              <a:gd name="T2" fmla="*/ 512 w 512"/>
              <a:gd name="T3" fmla="*/ 256 h 512"/>
              <a:gd name="T4" fmla="*/ 416 w 512"/>
              <a:gd name="T5" fmla="*/ 330 h 512"/>
              <a:gd name="T6" fmla="*/ 394 w 512"/>
              <a:gd name="T7" fmla="*/ 341 h 512"/>
              <a:gd name="T8" fmla="*/ 384 w 512"/>
              <a:gd name="T9" fmla="*/ 320 h 512"/>
              <a:gd name="T10" fmla="*/ 371 w 512"/>
              <a:gd name="T11" fmla="*/ 334 h 512"/>
              <a:gd name="T12" fmla="*/ 338 w 512"/>
              <a:gd name="T13" fmla="*/ 359 h 512"/>
              <a:gd name="T14" fmla="*/ 318 w 512"/>
              <a:gd name="T15" fmla="*/ 376 h 512"/>
              <a:gd name="T16" fmla="*/ 277 w 512"/>
              <a:gd name="T17" fmla="*/ 370 h 512"/>
              <a:gd name="T18" fmla="*/ 250 w 512"/>
              <a:gd name="T19" fmla="*/ 384 h 512"/>
              <a:gd name="T20" fmla="*/ 217 w 512"/>
              <a:gd name="T21" fmla="*/ 381 h 512"/>
              <a:gd name="T22" fmla="*/ 172 w 512"/>
              <a:gd name="T23" fmla="*/ 368 h 512"/>
              <a:gd name="T24" fmla="*/ 128 w 512"/>
              <a:gd name="T25" fmla="*/ 320 h 512"/>
              <a:gd name="T26" fmla="*/ 117 w 512"/>
              <a:gd name="T27" fmla="*/ 341 h 512"/>
              <a:gd name="T28" fmla="*/ 96 w 512"/>
              <a:gd name="T29" fmla="*/ 330 h 512"/>
              <a:gd name="T30" fmla="*/ 106 w 512"/>
              <a:gd name="T31" fmla="*/ 170 h 512"/>
              <a:gd name="T32" fmla="*/ 106 w 512"/>
              <a:gd name="T33" fmla="*/ 149 h 512"/>
              <a:gd name="T34" fmla="*/ 128 w 512"/>
              <a:gd name="T35" fmla="*/ 160 h 512"/>
              <a:gd name="T36" fmla="*/ 224 w 512"/>
              <a:gd name="T37" fmla="*/ 181 h 512"/>
              <a:gd name="T38" fmla="*/ 261 w 512"/>
              <a:gd name="T39" fmla="*/ 161 h 512"/>
              <a:gd name="T40" fmla="*/ 343 w 512"/>
              <a:gd name="T41" fmla="*/ 181 h 512"/>
              <a:gd name="T42" fmla="*/ 384 w 512"/>
              <a:gd name="T43" fmla="*/ 160 h 512"/>
              <a:gd name="T44" fmla="*/ 405 w 512"/>
              <a:gd name="T45" fmla="*/ 149 h 512"/>
              <a:gd name="T46" fmla="*/ 405 w 512"/>
              <a:gd name="T47" fmla="*/ 170 h 512"/>
              <a:gd name="T48" fmla="*/ 416 w 512"/>
              <a:gd name="T49" fmla="*/ 330 h 512"/>
              <a:gd name="T50" fmla="*/ 350 w 512"/>
              <a:gd name="T51" fmla="*/ 328 h 512"/>
              <a:gd name="T52" fmla="*/ 335 w 512"/>
              <a:gd name="T53" fmla="*/ 337 h 512"/>
              <a:gd name="T54" fmla="*/ 328 w 512"/>
              <a:gd name="T55" fmla="*/ 332 h 512"/>
              <a:gd name="T56" fmla="*/ 294 w 512"/>
              <a:gd name="T57" fmla="*/ 274 h 512"/>
              <a:gd name="T58" fmla="*/ 275 w 512"/>
              <a:gd name="T59" fmla="*/ 284 h 512"/>
              <a:gd name="T60" fmla="*/ 310 w 512"/>
              <a:gd name="T61" fmla="*/ 343 h 512"/>
              <a:gd name="T62" fmla="*/ 290 w 512"/>
              <a:gd name="T63" fmla="*/ 353 h 512"/>
              <a:gd name="T64" fmla="*/ 243 w 512"/>
              <a:gd name="T65" fmla="*/ 296 h 512"/>
              <a:gd name="T66" fmla="*/ 260 w 512"/>
              <a:gd name="T67" fmla="*/ 345 h 512"/>
              <a:gd name="T68" fmla="*/ 256 w 512"/>
              <a:gd name="T69" fmla="*/ 361 h 512"/>
              <a:gd name="T70" fmla="*/ 239 w 512"/>
              <a:gd name="T71" fmla="*/ 357 h 512"/>
              <a:gd name="T72" fmla="*/ 228 w 512"/>
              <a:gd name="T73" fmla="*/ 337 h 512"/>
              <a:gd name="T74" fmla="*/ 220 w 512"/>
              <a:gd name="T75" fmla="*/ 325 h 512"/>
              <a:gd name="T76" fmla="*/ 202 w 512"/>
              <a:gd name="T77" fmla="*/ 337 h 512"/>
              <a:gd name="T78" fmla="*/ 207 w 512"/>
              <a:gd name="T79" fmla="*/ 363 h 512"/>
              <a:gd name="T80" fmla="*/ 158 w 512"/>
              <a:gd name="T81" fmla="*/ 304 h 512"/>
              <a:gd name="T82" fmla="*/ 128 w 512"/>
              <a:gd name="T83" fmla="*/ 298 h 512"/>
              <a:gd name="T84" fmla="*/ 184 w 512"/>
              <a:gd name="T85" fmla="*/ 202 h 512"/>
              <a:gd name="T86" fmla="*/ 160 w 512"/>
              <a:gd name="T87" fmla="*/ 234 h 512"/>
              <a:gd name="T88" fmla="*/ 193 w 512"/>
              <a:gd name="T89" fmla="*/ 266 h 512"/>
              <a:gd name="T90" fmla="*/ 349 w 512"/>
              <a:gd name="T91" fmla="*/ 319 h 512"/>
              <a:gd name="T92" fmla="*/ 384 w 512"/>
              <a:gd name="T93" fmla="*/ 202 h 512"/>
              <a:gd name="T94" fmla="*/ 362 w 512"/>
              <a:gd name="T95" fmla="*/ 298 h 512"/>
              <a:gd name="T96" fmla="*/ 322 w 512"/>
              <a:gd name="T97" fmla="*/ 230 h 512"/>
              <a:gd name="T98" fmla="*/ 190 w 512"/>
              <a:gd name="T99" fmla="*/ 245 h 512"/>
              <a:gd name="T100" fmla="*/ 181 w 512"/>
              <a:gd name="T101" fmla="*/ 234 h 512"/>
              <a:gd name="T102" fmla="*/ 268 w 512"/>
              <a:gd name="T103" fmla="*/ 182 h 512"/>
              <a:gd name="T104" fmla="*/ 341 w 512"/>
              <a:gd name="T105" fmla="*/ 20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416" y="330"/>
                </a:moveTo>
                <a:cubicBezTo>
                  <a:pt x="416" y="336"/>
                  <a:pt x="411" y="341"/>
                  <a:pt x="405" y="341"/>
                </a:cubicBezTo>
                <a:cubicBezTo>
                  <a:pt x="394" y="341"/>
                  <a:pt x="394" y="341"/>
                  <a:pt x="394" y="341"/>
                </a:cubicBezTo>
                <a:cubicBezTo>
                  <a:pt x="388" y="341"/>
                  <a:pt x="384" y="336"/>
                  <a:pt x="384" y="330"/>
                </a:cubicBezTo>
                <a:cubicBezTo>
                  <a:pt x="384" y="320"/>
                  <a:pt x="384" y="320"/>
                  <a:pt x="384" y="320"/>
                </a:cubicBezTo>
                <a:cubicBezTo>
                  <a:pt x="371" y="320"/>
                  <a:pt x="371" y="320"/>
                  <a:pt x="371" y="320"/>
                </a:cubicBezTo>
                <a:cubicBezTo>
                  <a:pt x="372" y="324"/>
                  <a:pt x="372" y="329"/>
                  <a:pt x="371" y="334"/>
                </a:cubicBezTo>
                <a:cubicBezTo>
                  <a:pt x="368" y="342"/>
                  <a:pt x="363" y="350"/>
                  <a:pt x="355" y="354"/>
                </a:cubicBezTo>
                <a:cubicBezTo>
                  <a:pt x="350" y="357"/>
                  <a:pt x="344" y="359"/>
                  <a:pt x="338" y="359"/>
                </a:cubicBezTo>
                <a:cubicBezTo>
                  <a:pt x="336" y="359"/>
                  <a:pt x="334" y="358"/>
                  <a:pt x="332" y="358"/>
                </a:cubicBezTo>
                <a:cubicBezTo>
                  <a:pt x="330" y="365"/>
                  <a:pt x="325" y="372"/>
                  <a:pt x="318" y="376"/>
                </a:cubicBezTo>
                <a:cubicBezTo>
                  <a:pt x="313" y="380"/>
                  <a:pt x="307" y="381"/>
                  <a:pt x="301" y="381"/>
                </a:cubicBezTo>
                <a:cubicBezTo>
                  <a:pt x="292" y="381"/>
                  <a:pt x="283" y="377"/>
                  <a:pt x="277" y="370"/>
                </a:cubicBezTo>
                <a:cubicBezTo>
                  <a:pt x="274" y="374"/>
                  <a:pt x="271" y="377"/>
                  <a:pt x="267" y="379"/>
                </a:cubicBezTo>
                <a:cubicBezTo>
                  <a:pt x="261" y="382"/>
                  <a:pt x="256" y="384"/>
                  <a:pt x="250" y="384"/>
                </a:cubicBezTo>
                <a:cubicBezTo>
                  <a:pt x="241" y="384"/>
                  <a:pt x="232" y="380"/>
                  <a:pt x="226" y="374"/>
                </a:cubicBezTo>
                <a:cubicBezTo>
                  <a:pt x="224" y="376"/>
                  <a:pt x="221" y="379"/>
                  <a:pt x="217" y="381"/>
                </a:cubicBezTo>
                <a:cubicBezTo>
                  <a:pt x="212" y="384"/>
                  <a:pt x="207" y="385"/>
                  <a:pt x="202" y="385"/>
                </a:cubicBezTo>
                <a:cubicBezTo>
                  <a:pt x="190" y="385"/>
                  <a:pt x="178" y="379"/>
                  <a:pt x="172" y="368"/>
                </a:cubicBezTo>
                <a:cubicBezTo>
                  <a:pt x="143" y="320"/>
                  <a:pt x="143" y="320"/>
                  <a:pt x="143" y="320"/>
                </a:cubicBezTo>
                <a:cubicBezTo>
                  <a:pt x="128" y="320"/>
                  <a:pt x="128" y="320"/>
                  <a:pt x="128" y="320"/>
                </a:cubicBezTo>
                <a:cubicBezTo>
                  <a:pt x="128" y="330"/>
                  <a:pt x="128" y="330"/>
                  <a:pt x="128" y="330"/>
                </a:cubicBezTo>
                <a:cubicBezTo>
                  <a:pt x="128" y="336"/>
                  <a:pt x="123" y="341"/>
                  <a:pt x="117" y="341"/>
                </a:cubicBezTo>
                <a:cubicBezTo>
                  <a:pt x="106" y="341"/>
                  <a:pt x="106" y="341"/>
                  <a:pt x="106" y="341"/>
                </a:cubicBezTo>
                <a:cubicBezTo>
                  <a:pt x="100" y="341"/>
                  <a:pt x="96" y="336"/>
                  <a:pt x="96" y="330"/>
                </a:cubicBezTo>
                <a:cubicBezTo>
                  <a:pt x="96" y="324"/>
                  <a:pt x="100" y="320"/>
                  <a:pt x="106" y="320"/>
                </a:cubicBezTo>
                <a:cubicBezTo>
                  <a:pt x="106" y="170"/>
                  <a:pt x="106" y="170"/>
                  <a:pt x="106" y="170"/>
                </a:cubicBezTo>
                <a:cubicBezTo>
                  <a:pt x="100" y="170"/>
                  <a:pt x="96" y="166"/>
                  <a:pt x="96" y="160"/>
                </a:cubicBezTo>
                <a:cubicBezTo>
                  <a:pt x="96" y="154"/>
                  <a:pt x="100" y="149"/>
                  <a:pt x="106" y="149"/>
                </a:cubicBezTo>
                <a:cubicBezTo>
                  <a:pt x="117" y="149"/>
                  <a:pt x="117" y="149"/>
                  <a:pt x="117" y="149"/>
                </a:cubicBezTo>
                <a:cubicBezTo>
                  <a:pt x="123" y="149"/>
                  <a:pt x="128" y="154"/>
                  <a:pt x="128" y="160"/>
                </a:cubicBezTo>
                <a:cubicBezTo>
                  <a:pt x="128" y="181"/>
                  <a:pt x="128" y="181"/>
                  <a:pt x="128" y="181"/>
                </a:cubicBezTo>
                <a:cubicBezTo>
                  <a:pt x="224" y="181"/>
                  <a:pt x="224" y="181"/>
                  <a:pt x="224" y="181"/>
                </a:cubicBezTo>
                <a:cubicBezTo>
                  <a:pt x="224" y="181"/>
                  <a:pt x="224" y="181"/>
                  <a:pt x="224" y="181"/>
                </a:cubicBezTo>
                <a:cubicBezTo>
                  <a:pt x="261" y="161"/>
                  <a:pt x="261" y="161"/>
                  <a:pt x="261" y="161"/>
                </a:cubicBezTo>
                <a:cubicBezTo>
                  <a:pt x="264" y="160"/>
                  <a:pt x="267" y="159"/>
                  <a:pt x="269" y="160"/>
                </a:cubicBezTo>
                <a:cubicBezTo>
                  <a:pt x="343" y="181"/>
                  <a:pt x="343" y="181"/>
                  <a:pt x="343" y="181"/>
                </a:cubicBezTo>
                <a:cubicBezTo>
                  <a:pt x="384" y="181"/>
                  <a:pt x="384" y="181"/>
                  <a:pt x="384" y="181"/>
                </a:cubicBezTo>
                <a:cubicBezTo>
                  <a:pt x="384" y="160"/>
                  <a:pt x="384" y="160"/>
                  <a:pt x="384" y="160"/>
                </a:cubicBezTo>
                <a:cubicBezTo>
                  <a:pt x="384" y="154"/>
                  <a:pt x="388" y="149"/>
                  <a:pt x="394" y="149"/>
                </a:cubicBezTo>
                <a:cubicBezTo>
                  <a:pt x="405" y="149"/>
                  <a:pt x="405" y="149"/>
                  <a:pt x="405" y="149"/>
                </a:cubicBezTo>
                <a:cubicBezTo>
                  <a:pt x="411" y="149"/>
                  <a:pt x="416" y="154"/>
                  <a:pt x="416" y="160"/>
                </a:cubicBezTo>
                <a:cubicBezTo>
                  <a:pt x="416" y="166"/>
                  <a:pt x="411" y="170"/>
                  <a:pt x="405" y="170"/>
                </a:cubicBezTo>
                <a:cubicBezTo>
                  <a:pt x="405" y="320"/>
                  <a:pt x="405" y="320"/>
                  <a:pt x="405" y="320"/>
                </a:cubicBezTo>
                <a:cubicBezTo>
                  <a:pt x="411" y="320"/>
                  <a:pt x="416" y="324"/>
                  <a:pt x="416" y="330"/>
                </a:cubicBezTo>
                <a:close/>
                <a:moveTo>
                  <a:pt x="349" y="319"/>
                </a:moveTo>
                <a:cubicBezTo>
                  <a:pt x="350" y="322"/>
                  <a:pt x="351" y="325"/>
                  <a:pt x="350" y="328"/>
                </a:cubicBezTo>
                <a:cubicBezTo>
                  <a:pt x="349" y="332"/>
                  <a:pt x="347" y="334"/>
                  <a:pt x="344" y="336"/>
                </a:cubicBezTo>
                <a:cubicBezTo>
                  <a:pt x="342" y="337"/>
                  <a:pt x="338" y="338"/>
                  <a:pt x="335" y="337"/>
                </a:cubicBezTo>
                <a:cubicBezTo>
                  <a:pt x="332" y="336"/>
                  <a:pt x="330" y="334"/>
                  <a:pt x="328" y="332"/>
                </a:cubicBezTo>
                <a:cubicBezTo>
                  <a:pt x="328" y="332"/>
                  <a:pt x="328" y="332"/>
                  <a:pt x="328" y="332"/>
                </a:cubicBezTo>
                <a:cubicBezTo>
                  <a:pt x="328" y="332"/>
                  <a:pt x="328" y="332"/>
                  <a:pt x="328" y="331"/>
                </a:cubicBezTo>
                <a:cubicBezTo>
                  <a:pt x="294" y="274"/>
                  <a:pt x="294" y="274"/>
                  <a:pt x="294" y="274"/>
                </a:cubicBezTo>
                <a:cubicBezTo>
                  <a:pt x="291" y="268"/>
                  <a:pt x="284" y="267"/>
                  <a:pt x="279" y="270"/>
                </a:cubicBezTo>
                <a:cubicBezTo>
                  <a:pt x="274" y="273"/>
                  <a:pt x="272" y="279"/>
                  <a:pt x="275" y="284"/>
                </a:cubicBezTo>
                <a:cubicBezTo>
                  <a:pt x="310" y="343"/>
                  <a:pt x="310" y="343"/>
                  <a:pt x="310" y="343"/>
                </a:cubicBezTo>
                <a:cubicBezTo>
                  <a:pt x="310" y="343"/>
                  <a:pt x="310" y="343"/>
                  <a:pt x="310" y="343"/>
                </a:cubicBezTo>
                <a:cubicBezTo>
                  <a:pt x="313" y="348"/>
                  <a:pt x="313" y="355"/>
                  <a:pt x="307" y="358"/>
                </a:cubicBezTo>
                <a:cubicBezTo>
                  <a:pt x="301" y="361"/>
                  <a:pt x="294" y="359"/>
                  <a:pt x="290" y="353"/>
                </a:cubicBezTo>
                <a:cubicBezTo>
                  <a:pt x="258" y="300"/>
                  <a:pt x="258" y="300"/>
                  <a:pt x="258" y="300"/>
                </a:cubicBezTo>
                <a:cubicBezTo>
                  <a:pt x="255" y="295"/>
                  <a:pt x="249" y="293"/>
                  <a:pt x="243" y="296"/>
                </a:cubicBezTo>
                <a:cubicBezTo>
                  <a:pt x="238" y="299"/>
                  <a:pt x="237" y="306"/>
                  <a:pt x="240" y="311"/>
                </a:cubicBezTo>
                <a:cubicBezTo>
                  <a:pt x="260" y="345"/>
                  <a:pt x="260" y="345"/>
                  <a:pt x="260" y="345"/>
                </a:cubicBezTo>
                <a:cubicBezTo>
                  <a:pt x="262" y="347"/>
                  <a:pt x="262" y="350"/>
                  <a:pt x="261" y="353"/>
                </a:cubicBezTo>
                <a:cubicBezTo>
                  <a:pt x="261" y="356"/>
                  <a:pt x="259" y="359"/>
                  <a:pt x="256" y="361"/>
                </a:cubicBezTo>
                <a:cubicBezTo>
                  <a:pt x="250" y="364"/>
                  <a:pt x="243" y="362"/>
                  <a:pt x="239" y="357"/>
                </a:cubicBezTo>
                <a:cubicBezTo>
                  <a:pt x="239" y="357"/>
                  <a:pt x="239" y="357"/>
                  <a:pt x="239" y="357"/>
                </a:cubicBezTo>
                <a:cubicBezTo>
                  <a:pt x="228" y="337"/>
                  <a:pt x="228" y="337"/>
                  <a:pt x="228" y="337"/>
                </a:cubicBezTo>
                <a:cubicBezTo>
                  <a:pt x="228" y="337"/>
                  <a:pt x="228" y="337"/>
                  <a:pt x="228" y="337"/>
                </a:cubicBezTo>
                <a:cubicBezTo>
                  <a:pt x="228" y="337"/>
                  <a:pt x="228" y="337"/>
                  <a:pt x="228" y="337"/>
                </a:cubicBezTo>
                <a:cubicBezTo>
                  <a:pt x="220" y="325"/>
                  <a:pt x="220" y="325"/>
                  <a:pt x="220" y="325"/>
                </a:cubicBezTo>
                <a:cubicBezTo>
                  <a:pt x="217" y="320"/>
                  <a:pt x="210" y="319"/>
                  <a:pt x="206" y="322"/>
                </a:cubicBezTo>
                <a:cubicBezTo>
                  <a:pt x="201" y="325"/>
                  <a:pt x="199" y="332"/>
                  <a:pt x="202" y="337"/>
                </a:cubicBezTo>
                <a:cubicBezTo>
                  <a:pt x="210" y="348"/>
                  <a:pt x="210" y="348"/>
                  <a:pt x="210" y="348"/>
                </a:cubicBezTo>
                <a:cubicBezTo>
                  <a:pt x="211" y="350"/>
                  <a:pt x="214" y="358"/>
                  <a:pt x="207" y="363"/>
                </a:cubicBezTo>
                <a:cubicBezTo>
                  <a:pt x="201" y="366"/>
                  <a:pt x="193" y="362"/>
                  <a:pt x="190" y="357"/>
                </a:cubicBezTo>
                <a:cubicBezTo>
                  <a:pt x="158" y="304"/>
                  <a:pt x="158" y="304"/>
                  <a:pt x="158" y="304"/>
                </a:cubicBezTo>
                <a:cubicBezTo>
                  <a:pt x="156" y="300"/>
                  <a:pt x="153" y="298"/>
                  <a:pt x="149" y="298"/>
                </a:cubicBezTo>
                <a:cubicBezTo>
                  <a:pt x="128" y="298"/>
                  <a:pt x="128" y="298"/>
                  <a:pt x="128" y="298"/>
                </a:cubicBezTo>
                <a:cubicBezTo>
                  <a:pt x="128" y="202"/>
                  <a:pt x="128" y="202"/>
                  <a:pt x="128" y="202"/>
                </a:cubicBezTo>
                <a:cubicBezTo>
                  <a:pt x="184" y="202"/>
                  <a:pt x="184" y="202"/>
                  <a:pt x="184" y="202"/>
                </a:cubicBezTo>
                <a:cubicBezTo>
                  <a:pt x="176" y="207"/>
                  <a:pt x="176" y="207"/>
                  <a:pt x="176" y="207"/>
                </a:cubicBezTo>
                <a:cubicBezTo>
                  <a:pt x="166" y="213"/>
                  <a:pt x="160" y="223"/>
                  <a:pt x="160" y="234"/>
                </a:cubicBezTo>
                <a:cubicBezTo>
                  <a:pt x="160" y="244"/>
                  <a:pt x="164" y="254"/>
                  <a:pt x="170" y="260"/>
                </a:cubicBezTo>
                <a:cubicBezTo>
                  <a:pt x="177" y="265"/>
                  <a:pt x="185" y="267"/>
                  <a:pt x="193" y="266"/>
                </a:cubicBezTo>
                <a:cubicBezTo>
                  <a:pt x="307" y="247"/>
                  <a:pt x="307" y="247"/>
                  <a:pt x="307" y="247"/>
                </a:cubicBezTo>
                <a:lnTo>
                  <a:pt x="349" y="319"/>
                </a:lnTo>
                <a:close/>
                <a:moveTo>
                  <a:pt x="341" y="202"/>
                </a:moveTo>
                <a:cubicBezTo>
                  <a:pt x="384" y="202"/>
                  <a:pt x="384" y="202"/>
                  <a:pt x="384" y="202"/>
                </a:cubicBezTo>
                <a:cubicBezTo>
                  <a:pt x="384" y="298"/>
                  <a:pt x="384" y="298"/>
                  <a:pt x="384" y="298"/>
                </a:cubicBezTo>
                <a:cubicBezTo>
                  <a:pt x="362" y="298"/>
                  <a:pt x="362" y="298"/>
                  <a:pt x="362" y="298"/>
                </a:cubicBezTo>
                <a:cubicBezTo>
                  <a:pt x="362" y="298"/>
                  <a:pt x="362" y="299"/>
                  <a:pt x="361" y="299"/>
                </a:cubicBezTo>
                <a:cubicBezTo>
                  <a:pt x="322" y="230"/>
                  <a:pt x="322" y="230"/>
                  <a:pt x="322" y="230"/>
                </a:cubicBezTo>
                <a:cubicBezTo>
                  <a:pt x="320" y="226"/>
                  <a:pt x="316" y="224"/>
                  <a:pt x="311" y="225"/>
                </a:cubicBezTo>
                <a:cubicBezTo>
                  <a:pt x="190" y="245"/>
                  <a:pt x="190" y="245"/>
                  <a:pt x="190" y="245"/>
                </a:cubicBezTo>
                <a:cubicBezTo>
                  <a:pt x="187" y="246"/>
                  <a:pt x="185" y="245"/>
                  <a:pt x="184" y="244"/>
                </a:cubicBezTo>
                <a:cubicBezTo>
                  <a:pt x="182" y="242"/>
                  <a:pt x="181" y="238"/>
                  <a:pt x="181" y="234"/>
                </a:cubicBezTo>
                <a:cubicBezTo>
                  <a:pt x="181" y="229"/>
                  <a:pt x="184" y="227"/>
                  <a:pt x="186" y="226"/>
                </a:cubicBezTo>
                <a:cubicBezTo>
                  <a:pt x="268" y="182"/>
                  <a:pt x="268" y="182"/>
                  <a:pt x="268" y="182"/>
                </a:cubicBezTo>
                <a:cubicBezTo>
                  <a:pt x="338" y="202"/>
                  <a:pt x="338" y="202"/>
                  <a:pt x="338" y="202"/>
                </a:cubicBezTo>
                <a:cubicBezTo>
                  <a:pt x="339" y="202"/>
                  <a:pt x="340" y="202"/>
                  <a:pt x="341" y="202"/>
                </a:cubicBezTo>
                <a:close/>
              </a:path>
            </a:pathLst>
          </a:custGeom>
          <a:solidFill>
            <a:srgbClr val="648D1C"/>
          </a:solidFill>
          <a:ln>
            <a:noFill/>
          </a:ln>
        </p:spPr>
        <p:txBody>
          <a:bodyPr vert="horz" wrap="square" lIns="91440" tIns="45720" rIns="91440" bIns="45720" numCol="1" anchor="t" anchorCtr="0" compatLnSpc="1">
            <a:prstTxWarp prst="textNoShape">
              <a:avLst/>
            </a:prstTxWarp>
          </a:bodyPr>
          <a:lstStyle/>
          <a:p>
            <a:endParaRPr lang="en-GB" sz="750" dirty="0"/>
          </a:p>
        </p:txBody>
      </p:sp>
      <p:sp>
        <p:nvSpPr>
          <p:cNvPr id="132" name="Freeform 333"/>
          <p:cNvSpPr>
            <a:spLocks noEditPoints="1"/>
          </p:cNvSpPr>
          <p:nvPr/>
        </p:nvSpPr>
        <p:spPr bwMode="auto">
          <a:xfrm>
            <a:off x="1713362" y="4543152"/>
            <a:ext cx="503867" cy="503866"/>
          </a:xfrm>
          <a:custGeom>
            <a:avLst/>
            <a:gdLst>
              <a:gd name="T0" fmla="*/ 337 w 512"/>
              <a:gd name="T1" fmla="*/ 171 h 512"/>
              <a:gd name="T2" fmla="*/ 299 w 512"/>
              <a:gd name="T3" fmla="*/ 171 h 512"/>
              <a:gd name="T4" fmla="*/ 299 w 512"/>
              <a:gd name="T5" fmla="*/ 133 h 512"/>
              <a:gd name="T6" fmla="*/ 337 w 512"/>
              <a:gd name="T7" fmla="*/ 171 h 512"/>
              <a:gd name="T8" fmla="*/ 288 w 512"/>
              <a:gd name="T9" fmla="*/ 192 h 512"/>
              <a:gd name="T10" fmla="*/ 352 w 512"/>
              <a:gd name="T11" fmla="*/ 192 h 512"/>
              <a:gd name="T12" fmla="*/ 352 w 512"/>
              <a:gd name="T13" fmla="*/ 395 h 512"/>
              <a:gd name="T14" fmla="*/ 160 w 512"/>
              <a:gd name="T15" fmla="*/ 395 h 512"/>
              <a:gd name="T16" fmla="*/ 160 w 512"/>
              <a:gd name="T17" fmla="*/ 118 h 512"/>
              <a:gd name="T18" fmla="*/ 277 w 512"/>
              <a:gd name="T19" fmla="*/ 118 h 512"/>
              <a:gd name="T20" fmla="*/ 277 w 512"/>
              <a:gd name="T21" fmla="*/ 182 h 512"/>
              <a:gd name="T22" fmla="*/ 288 w 512"/>
              <a:gd name="T23" fmla="*/ 192 h 512"/>
              <a:gd name="T24" fmla="*/ 331 w 512"/>
              <a:gd name="T25" fmla="*/ 363 h 512"/>
              <a:gd name="T26" fmla="*/ 320 w 512"/>
              <a:gd name="T27" fmla="*/ 352 h 512"/>
              <a:gd name="T28" fmla="*/ 192 w 512"/>
              <a:gd name="T29" fmla="*/ 352 h 512"/>
              <a:gd name="T30" fmla="*/ 181 w 512"/>
              <a:gd name="T31" fmla="*/ 363 h 512"/>
              <a:gd name="T32" fmla="*/ 192 w 512"/>
              <a:gd name="T33" fmla="*/ 374 h 512"/>
              <a:gd name="T34" fmla="*/ 320 w 512"/>
              <a:gd name="T35" fmla="*/ 374 h 512"/>
              <a:gd name="T36" fmla="*/ 331 w 512"/>
              <a:gd name="T37" fmla="*/ 363 h 512"/>
              <a:gd name="T38" fmla="*/ 331 w 512"/>
              <a:gd name="T39" fmla="*/ 320 h 512"/>
              <a:gd name="T40" fmla="*/ 320 w 512"/>
              <a:gd name="T41" fmla="*/ 310 h 512"/>
              <a:gd name="T42" fmla="*/ 192 w 512"/>
              <a:gd name="T43" fmla="*/ 310 h 512"/>
              <a:gd name="T44" fmla="*/ 181 w 512"/>
              <a:gd name="T45" fmla="*/ 320 h 512"/>
              <a:gd name="T46" fmla="*/ 192 w 512"/>
              <a:gd name="T47" fmla="*/ 331 h 512"/>
              <a:gd name="T48" fmla="*/ 320 w 512"/>
              <a:gd name="T49" fmla="*/ 331 h 512"/>
              <a:gd name="T50" fmla="*/ 331 w 512"/>
              <a:gd name="T51" fmla="*/ 320 h 512"/>
              <a:gd name="T52" fmla="*/ 331 w 512"/>
              <a:gd name="T53" fmla="*/ 278 h 512"/>
              <a:gd name="T54" fmla="*/ 320 w 512"/>
              <a:gd name="T55" fmla="*/ 267 h 512"/>
              <a:gd name="T56" fmla="*/ 192 w 512"/>
              <a:gd name="T57" fmla="*/ 267 h 512"/>
              <a:gd name="T58" fmla="*/ 181 w 512"/>
              <a:gd name="T59" fmla="*/ 278 h 512"/>
              <a:gd name="T60" fmla="*/ 192 w 512"/>
              <a:gd name="T61" fmla="*/ 288 h 512"/>
              <a:gd name="T62" fmla="*/ 320 w 512"/>
              <a:gd name="T63" fmla="*/ 288 h 512"/>
              <a:gd name="T64" fmla="*/ 331 w 512"/>
              <a:gd name="T65" fmla="*/ 278 h 512"/>
              <a:gd name="T66" fmla="*/ 320 w 512"/>
              <a:gd name="T67" fmla="*/ 224 h 512"/>
              <a:gd name="T68" fmla="*/ 192 w 512"/>
              <a:gd name="T69" fmla="*/ 224 h 512"/>
              <a:gd name="T70" fmla="*/ 181 w 512"/>
              <a:gd name="T71" fmla="*/ 235 h 512"/>
              <a:gd name="T72" fmla="*/ 192 w 512"/>
              <a:gd name="T73" fmla="*/ 246 h 512"/>
              <a:gd name="T74" fmla="*/ 320 w 512"/>
              <a:gd name="T75" fmla="*/ 246 h 512"/>
              <a:gd name="T76" fmla="*/ 331 w 512"/>
              <a:gd name="T77" fmla="*/ 235 h 512"/>
              <a:gd name="T78" fmla="*/ 320 w 512"/>
              <a:gd name="T79" fmla="*/ 224 h 512"/>
              <a:gd name="T80" fmla="*/ 512 w 512"/>
              <a:gd name="T81" fmla="*/ 256 h 512"/>
              <a:gd name="T82" fmla="*/ 256 w 512"/>
              <a:gd name="T83" fmla="*/ 512 h 512"/>
              <a:gd name="T84" fmla="*/ 0 w 512"/>
              <a:gd name="T85" fmla="*/ 256 h 512"/>
              <a:gd name="T86" fmla="*/ 256 w 512"/>
              <a:gd name="T87" fmla="*/ 0 h 512"/>
              <a:gd name="T88" fmla="*/ 512 w 512"/>
              <a:gd name="T89" fmla="*/ 256 h 512"/>
              <a:gd name="T90" fmla="*/ 373 w 512"/>
              <a:gd name="T91" fmla="*/ 182 h 512"/>
              <a:gd name="T92" fmla="*/ 373 w 512"/>
              <a:gd name="T93" fmla="*/ 178 h 512"/>
              <a:gd name="T94" fmla="*/ 370 w 512"/>
              <a:gd name="T95" fmla="*/ 174 h 512"/>
              <a:gd name="T96" fmla="*/ 296 w 512"/>
              <a:gd name="T97" fmla="*/ 99 h 512"/>
              <a:gd name="T98" fmla="*/ 292 w 512"/>
              <a:gd name="T99" fmla="*/ 97 h 512"/>
              <a:gd name="T100" fmla="*/ 288 w 512"/>
              <a:gd name="T101" fmla="*/ 96 h 512"/>
              <a:gd name="T102" fmla="*/ 149 w 512"/>
              <a:gd name="T103" fmla="*/ 96 h 512"/>
              <a:gd name="T104" fmla="*/ 139 w 512"/>
              <a:gd name="T105" fmla="*/ 107 h 512"/>
              <a:gd name="T106" fmla="*/ 139 w 512"/>
              <a:gd name="T107" fmla="*/ 406 h 512"/>
              <a:gd name="T108" fmla="*/ 149 w 512"/>
              <a:gd name="T109" fmla="*/ 416 h 512"/>
              <a:gd name="T110" fmla="*/ 363 w 512"/>
              <a:gd name="T111" fmla="*/ 416 h 512"/>
              <a:gd name="T112" fmla="*/ 373 w 512"/>
              <a:gd name="T113" fmla="*/ 406 h 512"/>
              <a:gd name="T114" fmla="*/ 373 w 512"/>
              <a:gd name="T115" fmla="*/ 18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12" h="512">
                <a:moveTo>
                  <a:pt x="337" y="171"/>
                </a:moveTo>
                <a:cubicBezTo>
                  <a:pt x="299" y="171"/>
                  <a:pt x="299" y="171"/>
                  <a:pt x="299" y="171"/>
                </a:cubicBezTo>
                <a:cubicBezTo>
                  <a:pt x="299" y="133"/>
                  <a:pt x="299" y="133"/>
                  <a:pt x="299" y="133"/>
                </a:cubicBezTo>
                <a:lnTo>
                  <a:pt x="337" y="171"/>
                </a:lnTo>
                <a:close/>
                <a:moveTo>
                  <a:pt x="288" y="192"/>
                </a:moveTo>
                <a:cubicBezTo>
                  <a:pt x="352" y="192"/>
                  <a:pt x="352" y="192"/>
                  <a:pt x="352" y="192"/>
                </a:cubicBezTo>
                <a:cubicBezTo>
                  <a:pt x="352" y="395"/>
                  <a:pt x="352" y="395"/>
                  <a:pt x="352" y="395"/>
                </a:cubicBezTo>
                <a:cubicBezTo>
                  <a:pt x="160" y="395"/>
                  <a:pt x="160" y="395"/>
                  <a:pt x="160" y="395"/>
                </a:cubicBezTo>
                <a:cubicBezTo>
                  <a:pt x="160" y="118"/>
                  <a:pt x="160" y="118"/>
                  <a:pt x="160" y="118"/>
                </a:cubicBezTo>
                <a:cubicBezTo>
                  <a:pt x="277" y="118"/>
                  <a:pt x="277" y="118"/>
                  <a:pt x="277" y="118"/>
                </a:cubicBezTo>
                <a:cubicBezTo>
                  <a:pt x="277" y="182"/>
                  <a:pt x="277" y="182"/>
                  <a:pt x="277" y="182"/>
                </a:cubicBezTo>
                <a:cubicBezTo>
                  <a:pt x="277" y="188"/>
                  <a:pt x="282" y="192"/>
                  <a:pt x="288" y="192"/>
                </a:cubicBezTo>
                <a:close/>
                <a:moveTo>
                  <a:pt x="331" y="363"/>
                </a:moveTo>
                <a:cubicBezTo>
                  <a:pt x="331" y="357"/>
                  <a:pt x="326" y="352"/>
                  <a:pt x="320" y="352"/>
                </a:cubicBezTo>
                <a:cubicBezTo>
                  <a:pt x="192" y="352"/>
                  <a:pt x="192" y="352"/>
                  <a:pt x="192" y="352"/>
                </a:cubicBezTo>
                <a:cubicBezTo>
                  <a:pt x="186" y="352"/>
                  <a:pt x="181" y="357"/>
                  <a:pt x="181" y="363"/>
                </a:cubicBezTo>
                <a:cubicBezTo>
                  <a:pt x="181" y="369"/>
                  <a:pt x="186" y="374"/>
                  <a:pt x="192" y="374"/>
                </a:cubicBezTo>
                <a:cubicBezTo>
                  <a:pt x="320" y="374"/>
                  <a:pt x="320" y="374"/>
                  <a:pt x="320" y="374"/>
                </a:cubicBezTo>
                <a:cubicBezTo>
                  <a:pt x="326" y="374"/>
                  <a:pt x="331" y="369"/>
                  <a:pt x="331" y="363"/>
                </a:cubicBezTo>
                <a:close/>
                <a:moveTo>
                  <a:pt x="331" y="320"/>
                </a:moveTo>
                <a:cubicBezTo>
                  <a:pt x="331" y="314"/>
                  <a:pt x="326" y="310"/>
                  <a:pt x="320" y="310"/>
                </a:cubicBezTo>
                <a:cubicBezTo>
                  <a:pt x="192" y="310"/>
                  <a:pt x="192" y="310"/>
                  <a:pt x="192" y="310"/>
                </a:cubicBezTo>
                <a:cubicBezTo>
                  <a:pt x="186" y="310"/>
                  <a:pt x="181" y="314"/>
                  <a:pt x="181" y="320"/>
                </a:cubicBezTo>
                <a:cubicBezTo>
                  <a:pt x="181" y="326"/>
                  <a:pt x="186" y="331"/>
                  <a:pt x="192" y="331"/>
                </a:cubicBezTo>
                <a:cubicBezTo>
                  <a:pt x="320" y="331"/>
                  <a:pt x="320" y="331"/>
                  <a:pt x="320" y="331"/>
                </a:cubicBezTo>
                <a:cubicBezTo>
                  <a:pt x="326" y="331"/>
                  <a:pt x="331" y="326"/>
                  <a:pt x="331" y="320"/>
                </a:cubicBezTo>
                <a:close/>
                <a:moveTo>
                  <a:pt x="331" y="278"/>
                </a:moveTo>
                <a:cubicBezTo>
                  <a:pt x="331" y="272"/>
                  <a:pt x="326" y="267"/>
                  <a:pt x="320" y="267"/>
                </a:cubicBezTo>
                <a:cubicBezTo>
                  <a:pt x="192" y="267"/>
                  <a:pt x="192" y="267"/>
                  <a:pt x="192" y="267"/>
                </a:cubicBezTo>
                <a:cubicBezTo>
                  <a:pt x="186" y="267"/>
                  <a:pt x="181" y="272"/>
                  <a:pt x="181" y="278"/>
                </a:cubicBezTo>
                <a:cubicBezTo>
                  <a:pt x="181" y="284"/>
                  <a:pt x="186" y="288"/>
                  <a:pt x="192" y="288"/>
                </a:cubicBezTo>
                <a:cubicBezTo>
                  <a:pt x="320" y="288"/>
                  <a:pt x="320" y="288"/>
                  <a:pt x="320" y="288"/>
                </a:cubicBezTo>
                <a:cubicBezTo>
                  <a:pt x="326" y="288"/>
                  <a:pt x="331" y="284"/>
                  <a:pt x="331" y="278"/>
                </a:cubicBezTo>
                <a:close/>
                <a:moveTo>
                  <a:pt x="320" y="224"/>
                </a:moveTo>
                <a:cubicBezTo>
                  <a:pt x="192" y="224"/>
                  <a:pt x="192" y="224"/>
                  <a:pt x="192" y="224"/>
                </a:cubicBezTo>
                <a:cubicBezTo>
                  <a:pt x="186" y="224"/>
                  <a:pt x="181" y="229"/>
                  <a:pt x="181" y="235"/>
                </a:cubicBezTo>
                <a:cubicBezTo>
                  <a:pt x="181" y="241"/>
                  <a:pt x="186" y="246"/>
                  <a:pt x="192" y="246"/>
                </a:cubicBezTo>
                <a:cubicBezTo>
                  <a:pt x="320" y="246"/>
                  <a:pt x="320" y="246"/>
                  <a:pt x="320" y="246"/>
                </a:cubicBezTo>
                <a:cubicBezTo>
                  <a:pt x="326" y="246"/>
                  <a:pt x="331" y="241"/>
                  <a:pt x="331" y="235"/>
                </a:cubicBezTo>
                <a:cubicBezTo>
                  <a:pt x="331" y="229"/>
                  <a:pt x="326" y="224"/>
                  <a:pt x="320" y="224"/>
                </a:cubicBezTo>
                <a:close/>
                <a:moveTo>
                  <a:pt x="512" y="256"/>
                </a:moveTo>
                <a:cubicBezTo>
                  <a:pt x="512" y="398"/>
                  <a:pt x="397" y="512"/>
                  <a:pt x="256" y="512"/>
                </a:cubicBezTo>
                <a:cubicBezTo>
                  <a:pt x="115" y="512"/>
                  <a:pt x="0" y="398"/>
                  <a:pt x="0" y="256"/>
                </a:cubicBezTo>
                <a:cubicBezTo>
                  <a:pt x="0" y="115"/>
                  <a:pt x="115" y="0"/>
                  <a:pt x="256" y="0"/>
                </a:cubicBezTo>
                <a:cubicBezTo>
                  <a:pt x="397" y="0"/>
                  <a:pt x="512" y="115"/>
                  <a:pt x="512" y="256"/>
                </a:cubicBezTo>
                <a:close/>
                <a:moveTo>
                  <a:pt x="373" y="182"/>
                </a:moveTo>
                <a:cubicBezTo>
                  <a:pt x="373" y="180"/>
                  <a:pt x="373" y="179"/>
                  <a:pt x="373" y="178"/>
                </a:cubicBezTo>
                <a:cubicBezTo>
                  <a:pt x="372" y="176"/>
                  <a:pt x="371" y="175"/>
                  <a:pt x="370" y="174"/>
                </a:cubicBezTo>
                <a:cubicBezTo>
                  <a:pt x="296" y="99"/>
                  <a:pt x="296" y="99"/>
                  <a:pt x="296" y="99"/>
                </a:cubicBezTo>
                <a:cubicBezTo>
                  <a:pt x="295" y="98"/>
                  <a:pt x="293" y="98"/>
                  <a:pt x="292" y="97"/>
                </a:cubicBezTo>
                <a:cubicBezTo>
                  <a:pt x="291" y="97"/>
                  <a:pt x="289" y="96"/>
                  <a:pt x="288" y="96"/>
                </a:cubicBezTo>
                <a:cubicBezTo>
                  <a:pt x="149" y="96"/>
                  <a:pt x="149" y="96"/>
                  <a:pt x="149" y="96"/>
                </a:cubicBezTo>
                <a:cubicBezTo>
                  <a:pt x="143" y="96"/>
                  <a:pt x="139" y="101"/>
                  <a:pt x="139" y="107"/>
                </a:cubicBezTo>
                <a:cubicBezTo>
                  <a:pt x="139" y="406"/>
                  <a:pt x="139" y="406"/>
                  <a:pt x="139" y="406"/>
                </a:cubicBezTo>
                <a:cubicBezTo>
                  <a:pt x="139" y="412"/>
                  <a:pt x="143" y="416"/>
                  <a:pt x="149" y="416"/>
                </a:cubicBezTo>
                <a:cubicBezTo>
                  <a:pt x="363" y="416"/>
                  <a:pt x="363" y="416"/>
                  <a:pt x="363" y="416"/>
                </a:cubicBezTo>
                <a:cubicBezTo>
                  <a:pt x="369" y="416"/>
                  <a:pt x="373" y="412"/>
                  <a:pt x="373" y="406"/>
                </a:cubicBezTo>
                <a:lnTo>
                  <a:pt x="373" y="182"/>
                </a:lnTo>
                <a:close/>
              </a:path>
            </a:pathLst>
          </a:custGeom>
          <a:solidFill>
            <a:srgbClr val="648D1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750" dirty="0"/>
          </a:p>
        </p:txBody>
      </p:sp>
      <p:sp>
        <p:nvSpPr>
          <p:cNvPr id="133" name="Freeform 36"/>
          <p:cNvSpPr>
            <a:spLocks noChangeAspect="1" noEditPoints="1"/>
          </p:cNvSpPr>
          <p:nvPr/>
        </p:nvSpPr>
        <p:spPr bwMode="auto">
          <a:xfrm>
            <a:off x="6157432" y="4566746"/>
            <a:ext cx="504000" cy="504000"/>
          </a:xfrm>
          <a:custGeom>
            <a:avLst/>
            <a:gdLst>
              <a:gd name="T0" fmla="*/ 324 w 512"/>
              <a:gd name="T1" fmla="*/ 194 h 512"/>
              <a:gd name="T2" fmla="*/ 330 w 512"/>
              <a:gd name="T3" fmla="*/ 167 h 512"/>
              <a:gd name="T4" fmla="*/ 400 w 512"/>
              <a:gd name="T5" fmla="*/ 182 h 512"/>
              <a:gd name="T6" fmla="*/ 386 w 512"/>
              <a:gd name="T7" fmla="*/ 223 h 512"/>
              <a:gd name="T8" fmla="*/ 351 w 512"/>
              <a:gd name="T9" fmla="*/ 247 h 512"/>
              <a:gd name="T10" fmla="*/ 312 w 512"/>
              <a:gd name="T11" fmla="*/ 243 h 512"/>
              <a:gd name="T12" fmla="*/ 278 w 512"/>
              <a:gd name="T13" fmla="*/ 222 h 512"/>
              <a:gd name="T14" fmla="*/ 264 w 512"/>
              <a:gd name="T15" fmla="*/ 183 h 512"/>
              <a:gd name="T16" fmla="*/ 275 w 512"/>
              <a:gd name="T17" fmla="*/ 144 h 512"/>
              <a:gd name="T18" fmla="*/ 308 w 512"/>
              <a:gd name="T19" fmla="*/ 119 h 512"/>
              <a:gd name="T20" fmla="*/ 331 w 512"/>
              <a:gd name="T21" fmla="*/ 128 h 512"/>
              <a:gd name="T22" fmla="*/ 364 w 512"/>
              <a:gd name="T23" fmla="*/ 136 h 512"/>
              <a:gd name="T24" fmla="*/ 384 w 512"/>
              <a:gd name="T25" fmla="*/ 164 h 512"/>
              <a:gd name="T26" fmla="*/ 320 w 512"/>
              <a:gd name="T27" fmla="*/ 147 h 512"/>
              <a:gd name="T28" fmla="*/ 330 w 512"/>
              <a:gd name="T29" fmla="*/ 217 h 512"/>
              <a:gd name="T30" fmla="*/ 512 w 512"/>
              <a:gd name="T31" fmla="*/ 256 h 512"/>
              <a:gd name="T32" fmla="*/ 512 w 512"/>
              <a:gd name="T33" fmla="*/ 256 h 512"/>
              <a:gd name="T34" fmla="*/ 268 w 512"/>
              <a:gd name="T35" fmla="*/ 290 h 512"/>
              <a:gd name="T36" fmla="*/ 236 w 512"/>
              <a:gd name="T37" fmla="*/ 251 h 512"/>
              <a:gd name="T38" fmla="*/ 187 w 512"/>
              <a:gd name="T39" fmla="*/ 238 h 512"/>
              <a:gd name="T40" fmla="*/ 140 w 512"/>
              <a:gd name="T41" fmla="*/ 256 h 512"/>
              <a:gd name="T42" fmla="*/ 113 w 512"/>
              <a:gd name="T43" fmla="*/ 299 h 512"/>
              <a:gd name="T44" fmla="*/ 115 w 512"/>
              <a:gd name="T45" fmla="*/ 350 h 512"/>
              <a:gd name="T46" fmla="*/ 147 w 512"/>
              <a:gd name="T47" fmla="*/ 388 h 512"/>
              <a:gd name="T48" fmla="*/ 196 w 512"/>
              <a:gd name="T49" fmla="*/ 401 h 512"/>
              <a:gd name="T50" fmla="*/ 237 w 512"/>
              <a:gd name="T51" fmla="*/ 383 h 512"/>
              <a:gd name="T52" fmla="*/ 266 w 512"/>
              <a:gd name="T53" fmla="*/ 345 h 512"/>
              <a:gd name="T54" fmla="*/ 410 w 512"/>
              <a:gd name="T55" fmla="*/ 163 h 512"/>
              <a:gd name="T56" fmla="*/ 384 w 512"/>
              <a:gd name="T57" fmla="*/ 119 h 512"/>
              <a:gd name="T58" fmla="*/ 337 w 512"/>
              <a:gd name="T59" fmla="*/ 99 h 512"/>
              <a:gd name="T60" fmla="*/ 288 w 512"/>
              <a:gd name="T61" fmla="*/ 111 h 512"/>
              <a:gd name="T62" fmla="*/ 255 w 512"/>
              <a:gd name="T63" fmla="*/ 149 h 512"/>
              <a:gd name="T64" fmla="*/ 251 w 512"/>
              <a:gd name="T65" fmla="*/ 199 h 512"/>
              <a:gd name="T66" fmla="*/ 277 w 512"/>
              <a:gd name="T67" fmla="*/ 243 h 512"/>
              <a:gd name="T68" fmla="*/ 323 w 512"/>
              <a:gd name="T69" fmla="*/ 263 h 512"/>
              <a:gd name="T70" fmla="*/ 358 w 512"/>
              <a:gd name="T71" fmla="*/ 270 h 512"/>
              <a:gd name="T72" fmla="*/ 405 w 512"/>
              <a:gd name="T73" fmla="*/ 237 h 512"/>
              <a:gd name="T74" fmla="*/ 423 w 512"/>
              <a:gd name="T75" fmla="*/ 182 h 512"/>
              <a:gd name="T76" fmla="*/ 179 w 512"/>
              <a:gd name="T77" fmla="*/ 313 h 512"/>
              <a:gd name="T78" fmla="*/ 204 w 512"/>
              <a:gd name="T79" fmla="*/ 326 h 512"/>
              <a:gd name="T80" fmla="*/ 262 w 512"/>
              <a:gd name="T81" fmla="*/ 321 h 512"/>
              <a:gd name="T82" fmla="*/ 248 w 512"/>
              <a:gd name="T83" fmla="*/ 361 h 512"/>
              <a:gd name="T84" fmla="*/ 212 w 512"/>
              <a:gd name="T85" fmla="*/ 386 h 512"/>
              <a:gd name="T86" fmla="*/ 173 w 512"/>
              <a:gd name="T87" fmla="*/ 382 h 512"/>
              <a:gd name="T88" fmla="*/ 139 w 512"/>
              <a:gd name="T89" fmla="*/ 360 h 512"/>
              <a:gd name="T90" fmla="*/ 125 w 512"/>
              <a:gd name="T91" fmla="*/ 321 h 512"/>
              <a:gd name="T92" fmla="*/ 137 w 512"/>
              <a:gd name="T93" fmla="*/ 282 h 512"/>
              <a:gd name="T94" fmla="*/ 169 w 512"/>
              <a:gd name="T95" fmla="*/ 258 h 512"/>
              <a:gd name="T96" fmla="*/ 193 w 512"/>
              <a:gd name="T97" fmla="*/ 266 h 512"/>
              <a:gd name="T98" fmla="*/ 226 w 512"/>
              <a:gd name="T99" fmla="*/ 274 h 512"/>
              <a:gd name="T100" fmla="*/ 246 w 512"/>
              <a:gd name="T101" fmla="*/ 303 h 512"/>
              <a:gd name="T102" fmla="*/ 181 w 512"/>
              <a:gd name="T103" fmla="*/ 286 h 512"/>
              <a:gd name="T104" fmla="*/ 192 w 512"/>
              <a:gd name="T105" fmla="*/ 355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12" h="512">
                <a:moveTo>
                  <a:pt x="344" y="177"/>
                </a:moveTo>
                <a:cubicBezTo>
                  <a:pt x="345" y="180"/>
                  <a:pt x="345" y="184"/>
                  <a:pt x="343" y="188"/>
                </a:cubicBezTo>
                <a:cubicBezTo>
                  <a:pt x="341" y="191"/>
                  <a:pt x="338" y="193"/>
                  <a:pt x="335" y="195"/>
                </a:cubicBezTo>
                <a:cubicBezTo>
                  <a:pt x="331" y="196"/>
                  <a:pt x="327" y="195"/>
                  <a:pt x="324" y="194"/>
                </a:cubicBezTo>
                <a:cubicBezTo>
                  <a:pt x="320" y="192"/>
                  <a:pt x="318" y="189"/>
                  <a:pt x="317" y="185"/>
                </a:cubicBezTo>
                <a:cubicBezTo>
                  <a:pt x="316" y="182"/>
                  <a:pt x="316" y="178"/>
                  <a:pt x="318" y="174"/>
                </a:cubicBezTo>
                <a:cubicBezTo>
                  <a:pt x="320" y="171"/>
                  <a:pt x="322" y="169"/>
                  <a:pt x="326" y="167"/>
                </a:cubicBezTo>
                <a:cubicBezTo>
                  <a:pt x="328" y="167"/>
                  <a:pt x="329" y="167"/>
                  <a:pt x="330" y="167"/>
                </a:cubicBezTo>
                <a:cubicBezTo>
                  <a:pt x="333" y="167"/>
                  <a:pt x="335" y="167"/>
                  <a:pt x="337" y="168"/>
                </a:cubicBezTo>
                <a:cubicBezTo>
                  <a:pt x="340" y="170"/>
                  <a:pt x="343" y="173"/>
                  <a:pt x="344" y="177"/>
                </a:cubicBezTo>
                <a:close/>
                <a:moveTo>
                  <a:pt x="397" y="179"/>
                </a:moveTo>
                <a:cubicBezTo>
                  <a:pt x="398" y="180"/>
                  <a:pt x="399" y="181"/>
                  <a:pt x="400" y="182"/>
                </a:cubicBezTo>
                <a:cubicBezTo>
                  <a:pt x="399" y="183"/>
                  <a:pt x="398" y="184"/>
                  <a:pt x="397" y="185"/>
                </a:cubicBezTo>
                <a:cubicBezTo>
                  <a:pt x="392" y="189"/>
                  <a:pt x="386" y="193"/>
                  <a:pt x="384" y="199"/>
                </a:cubicBezTo>
                <a:cubicBezTo>
                  <a:pt x="382" y="206"/>
                  <a:pt x="384" y="212"/>
                  <a:pt x="385" y="218"/>
                </a:cubicBezTo>
                <a:cubicBezTo>
                  <a:pt x="386" y="220"/>
                  <a:pt x="386" y="221"/>
                  <a:pt x="386" y="223"/>
                </a:cubicBezTo>
                <a:cubicBezTo>
                  <a:pt x="385" y="223"/>
                  <a:pt x="383" y="223"/>
                  <a:pt x="382" y="223"/>
                </a:cubicBezTo>
                <a:cubicBezTo>
                  <a:pt x="376" y="223"/>
                  <a:pt x="369" y="223"/>
                  <a:pt x="363" y="227"/>
                </a:cubicBezTo>
                <a:cubicBezTo>
                  <a:pt x="357" y="231"/>
                  <a:pt x="355" y="237"/>
                  <a:pt x="353" y="243"/>
                </a:cubicBezTo>
                <a:cubicBezTo>
                  <a:pt x="352" y="244"/>
                  <a:pt x="352" y="246"/>
                  <a:pt x="351" y="247"/>
                </a:cubicBezTo>
                <a:cubicBezTo>
                  <a:pt x="350" y="246"/>
                  <a:pt x="348" y="244"/>
                  <a:pt x="347" y="244"/>
                </a:cubicBezTo>
                <a:cubicBezTo>
                  <a:pt x="342" y="240"/>
                  <a:pt x="336" y="234"/>
                  <a:pt x="330" y="234"/>
                </a:cubicBezTo>
                <a:cubicBezTo>
                  <a:pt x="329" y="234"/>
                  <a:pt x="329" y="234"/>
                  <a:pt x="329" y="234"/>
                </a:cubicBezTo>
                <a:cubicBezTo>
                  <a:pt x="322" y="234"/>
                  <a:pt x="317" y="240"/>
                  <a:pt x="312" y="243"/>
                </a:cubicBezTo>
                <a:cubicBezTo>
                  <a:pt x="311" y="244"/>
                  <a:pt x="309" y="246"/>
                  <a:pt x="308" y="247"/>
                </a:cubicBezTo>
                <a:cubicBezTo>
                  <a:pt x="307" y="246"/>
                  <a:pt x="307" y="244"/>
                  <a:pt x="306" y="243"/>
                </a:cubicBezTo>
                <a:cubicBezTo>
                  <a:pt x="304" y="237"/>
                  <a:pt x="302" y="230"/>
                  <a:pt x="296" y="226"/>
                </a:cubicBezTo>
                <a:cubicBezTo>
                  <a:pt x="291" y="222"/>
                  <a:pt x="284" y="222"/>
                  <a:pt x="278" y="222"/>
                </a:cubicBezTo>
                <a:cubicBezTo>
                  <a:pt x="277" y="222"/>
                  <a:pt x="275" y="222"/>
                  <a:pt x="273" y="221"/>
                </a:cubicBezTo>
                <a:cubicBezTo>
                  <a:pt x="274" y="220"/>
                  <a:pt x="274" y="218"/>
                  <a:pt x="274" y="217"/>
                </a:cubicBezTo>
                <a:cubicBezTo>
                  <a:pt x="276" y="211"/>
                  <a:pt x="278" y="204"/>
                  <a:pt x="276" y="198"/>
                </a:cubicBezTo>
                <a:cubicBezTo>
                  <a:pt x="274" y="191"/>
                  <a:pt x="269" y="187"/>
                  <a:pt x="264" y="183"/>
                </a:cubicBezTo>
                <a:cubicBezTo>
                  <a:pt x="263" y="182"/>
                  <a:pt x="261" y="181"/>
                  <a:pt x="260" y="180"/>
                </a:cubicBezTo>
                <a:cubicBezTo>
                  <a:pt x="262" y="179"/>
                  <a:pt x="263" y="178"/>
                  <a:pt x="264" y="177"/>
                </a:cubicBezTo>
                <a:cubicBezTo>
                  <a:pt x="269" y="173"/>
                  <a:pt x="275" y="169"/>
                  <a:pt x="277" y="163"/>
                </a:cubicBezTo>
                <a:cubicBezTo>
                  <a:pt x="279" y="156"/>
                  <a:pt x="277" y="150"/>
                  <a:pt x="275" y="144"/>
                </a:cubicBezTo>
                <a:cubicBezTo>
                  <a:pt x="275" y="142"/>
                  <a:pt x="275" y="141"/>
                  <a:pt x="274" y="139"/>
                </a:cubicBezTo>
                <a:cubicBezTo>
                  <a:pt x="276" y="139"/>
                  <a:pt x="278" y="139"/>
                  <a:pt x="279" y="139"/>
                </a:cubicBezTo>
                <a:cubicBezTo>
                  <a:pt x="285" y="139"/>
                  <a:pt x="292" y="139"/>
                  <a:pt x="298" y="135"/>
                </a:cubicBezTo>
                <a:cubicBezTo>
                  <a:pt x="303" y="131"/>
                  <a:pt x="306" y="125"/>
                  <a:pt x="308" y="119"/>
                </a:cubicBezTo>
                <a:cubicBezTo>
                  <a:pt x="308" y="118"/>
                  <a:pt x="309" y="116"/>
                  <a:pt x="310" y="115"/>
                </a:cubicBezTo>
                <a:cubicBezTo>
                  <a:pt x="311" y="116"/>
                  <a:pt x="313" y="118"/>
                  <a:pt x="314" y="118"/>
                </a:cubicBezTo>
                <a:cubicBezTo>
                  <a:pt x="319" y="122"/>
                  <a:pt x="324" y="128"/>
                  <a:pt x="331" y="128"/>
                </a:cubicBezTo>
                <a:cubicBezTo>
                  <a:pt x="331" y="128"/>
                  <a:pt x="331" y="128"/>
                  <a:pt x="331" y="128"/>
                </a:cubicBezTo>
                <a:cubicBezTo>
                  <a:pt x="338" y="128"/>
                  <a:pt x="344" y="122"/>
                  <a:pt x="349" y="119"/>
                </a:cubicBezTo>
                <a:cubicBezTo>
                  <a:pt x="350" y="118"/>
                  <a:pt x="352" y="116"/>
                  <a:pt x="353" y="115"/>
                </a:cubicBezTo>
                <a:cubicBezTo>
                  <a:pt x="353" y="116"/>
                  <a:pt x="354" y="118"/>
                  <a:pt x="354" y="119"/>
                </a:cubicBezTo>
                <a:cubicBezTo>
                  <a:pt x="356" y="125"/>
                  <a:pt x="359" y="132"/>
                  <a:pt x="364" y="136"/>
                </a:cubicBezTo>
                <a:cubicBezTo>
                  <a:pt x="370" y="140"/>
                  <a:pt x="377" y="140"/>
                  <a:pt x="383" y="140"/>
                </a:cubicBezTo>
                <a:cubicBezTo>
                  <a:pt x="384" y="140"/>
                  <a:pt x="386" y="140"/>
                  <a:pt x="387" y="141"/>
                </a:cubicBezTo>
                <a:cubicBezTo>
                  <a:pt x="387" y="142"/>
                  <a:pt x="387" y="144"/>
                  <a:pt x="386" y="145"/>
                </a:cubicBezTo>
                <a:cubicBezTo>
                  <a:pt x="384" y="151"/>
                  <a:pt x="382" y="158"/>
                  <a:pt x="384" y="164"/>
                </a:cubicBezTo>
                <a:cubicBezTo>
                  <a:pt x="386" y="171"/>
                  <a:pt x="392" y="175"/>
                  <a:pt x="397" y="179"/>
                </a:cubicBezTo>
                <a:close/>
                <a:moveTo>
                  <a:pt x="364" y="170"/>
                </a:moveTo>
                <a:cubicBezTo>
                  <a:pt x="361" y="161"/>
                  <a:pt x="355" y="154"/>
                  <a:pt x="347" y="150"/>
                </a:cubicBezTo>
                <a:cubicBezTo>
                  <a:pt x="338" y="145"/>
                  <a:pt x="329" y="144"/>
                  <a:pt x="320" y="147"/>
                </a:cubicBezTo>
                <a:cubicBezTo>
                  <a:pt x="311" y="150"/>
                  <a:pt x="303" y="156"/>
                  <a:pt x="299" y="164"/>
                </a:cubicBezTo>
                <a:cubicBezTo>
                  <a:pt x="294" y="173"/>
                  <a:pt x="294" y="182"/>
                  <a:pt x="296" y="192"/>
                </a:cubicBezTo>
                <a:cubicBezTo>
                  <a:pt x="299" y="201"/>
                  <a:pt x="305" y="208"/>
                  <a:pt x="314" y="212"/>
                </a:cubicBezTo>
                <a:cubicBezTo>
                  <a:pt x="319" y="215"/>
                  <a:pt x="325" y="217"/>
                  <a:pt x="330" y="217"/>
                </a:cubicBezTo>
                <a:cubicBezTo>
                  <a:pt x="334" y="217"/>
                  <a:pt x="337" y="216"/>
                  <a:pt x="341" y="215"/>
                </a:cubicBezTo>
                <a:cubicBezTo>
                  <a:pt x="350" y="212"/>
                  <a:pt x="357" y="206"/>
                  <a:pt x="362" y="198"/>
                </a:cubicBezTo>
                <a:cubicBezTo>
                  <a:pt x="366" y="189"/>
                  <a:pt x="367" y="180"/>
                  <a:pt x="364" y="170"/>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284" y="321"/>
                </a:moveTo>
                <a:cubicBezTo>
                  <a:pt x="285" y="312"/>
                  <a:pt x="277" y="306"/>
                  <a:pt x="271" y="301"/>
                </a:cubicBezTo>
                <a:cubicBezTo>
                  <a:pt x="270" y="300"/>
                  <a:pt x="267" y="298"/>
                  <a:pt x="266" y="297"/>
                </a:cubicBezTo>
                <a:cubicBezTo>
                  <a:pt x="266" y="295"/>
                  <a:pt x="267" y="292"/>
                  <a:pt x="268" y="290"/>
                </a:cubicBezTo>
                <a:cubicBezTo>
                  <a:pt x="270" y="283"/>
                  <a:pt x="273" y="274"/>
                  <a:pt x="267" y="266"/>
                </a:cubicBezTo>
                <a:cubicBezTo>
                  <a:pt x="262" y="258"/>
                  <a:pt x="252" y="258"/>
                  <a:pt x="245" y="258"/>
                </a:cubicBezTo>
                <a:cubicBezTo>
                  <a:pt x="243" y="258"/>
                  <a:pt x="240" y="257"/>
                  <a:pt x="238" y="257"/>
                </a:cubicBezTo>
                <a:cubicBezTo>
                  <a:pt x="238" y="256"/>
                  <a:pt x="237" y="253"/>
                  <a:pt x="236" y="251"/>
                </a:cubicBezTo>
                <a:cubicBezTo>
                  <a:pt x="234" y="244"/>
                  <a:pt x="231" y="235"/>
                  <a:pt x="222" y="232"/>
                </a:cubicBezTo>
                <a:cubicBezTo>
                  <a:pt x="213" y="229"/>
                  <a:pt x="204" y="234"/>
                  <a:pt x="199" y="238"/>
                </a:cubicBezTo>
                <a:cubicBezTo>
                  <a:pt x="197" y="239"/>
                  <a:pt x="194" y="241"/>
                  <a:pt x="193" y="242"/>
                </a:cubicBezTo>
                <a:cubicBezTo>
                  <a:pt x="191" y="241"/>
                  <a:pt x="189" y="239"/>
                  <a:pt x="187" y="238"/>
                </a:cubicBezTo>
                <a:cubicBezTo>
                  <a:pt x="182" y="234"/>
                  <a:pt x="173" y="228"/>
                  <a:pt x="164" y="231"/>
                </a:cubicBezTo>
                <a:cubicBezTo>
                  <a:pt x="155" y="234"/>
                  <a:pt x="152" y="243"/>
                  <a:pt x="149" y="250"/>
                </a:cubicBezTo>
                <a:cubicBezTo>
                  <a:pt x="148" y="252"/>
                  <a:pt x="147" y="255"/>
                  <a:pt x="147" y="256"/>
                </a:cubicBezTo>
                <a:cubicBezTo>
                  <a:pt x="145" y="256"/>
                  <a:pt x="142" y="256"/>
                  <a:pt x="140" y="256"/>
                </a:cubicBezTo>
                <a:cubicBezTo>
                  <a:pt x="133" y="256"/>
                  <a:pt x="123" y="257"/>
                  <a:pt x="117" y="264"/>
                </a:cubicBezTo>
                <a:cubicBezTo>
                  <a:pt x="112" y="272"/>
                  <a:pt x="114" y="281"/>
                  <a:pt x="116" y="288"/>
                </a:cubicBezTo>
                <a:cubicBezTo>
                  <a:pt x="117" y="290"/>
                  <a:pt x="118" y="293"/>
                  <a:pt x="118" y="295"/>
                </a:cubicBezTo>
                <a:cubicBezTo>
                  <a:pt x="117" y="296"/>
                  <a:pt x="114" y="298"/>
                  <a:pt x="113" y="299"/>
                </a:cubicBezTo>
                <a:cubicBezTo>
                  <a:pt x="107" y="303"/>
                  <a:pt x="99" y="309"/>
                  <a:pt x="99" y="318"/>
                </a:cubicBezTo>
                <a:cubicBezTo>
                  <a:pt x="99" y="328"/>
                  <a:pt x="106" y="334"/>
                  <a:pt x="112" y="338"/>
                </a:cubicBezTo>
                <a:cubicBezTo>
                  <a:pt x="114" y="340"/>
                  <a:pt x="117" y="342"/>
                  <a:pt x="117" y="342"/>
                </a:cubicBezTo>
                <a:cubicBezTo>
                  <a:pt x="117" y="344"/>
                  <a:pt x="116" y="347"/>
                  <a:pt x="115" y="350"/>
                </a:cubicBezTo>
                <a:cubicBezTo>
                  <a:pt x="113" y="357"/>
                  <a:pt x="110" y="366"/>
                  <a:pt x="116" y="373"/>
                </a:cubicBezTo>
                <a:cubicBezTo>
                  <a:pt x="121" y="381"/>
                  <a:pt x="131" y="381"/>
                  <a:pt x="138" y="382"/>
                </a:cubicBezTo>
                <a:cubicBezTo>
                  <a:pt x="140" y="382"/>
                  <a:pt x="143" y="382"/>
                  <a:pt x="145" y="382"/>
                </a:cubicBezTo>
                <a:cubicBezTo>
                  <a:pt x="146" y="384"/>
                  <a:pt x="147" y="387"/>
                  <a:pt x="147" y="388"/>
                </a:cubicBezTo>
                <a:cubicBezTo>
                  <a:pt x="150" y="395"/>
                  <a:pt x="153" y="404"/>
                  <a:pt x="162" y="408"/>
                </a:cubicBezTo>
                <a:cubicBezTo>
                  <a:pt x="171" y="411"/>
                  <a:pt x="179" y="405"/>
                  <a:pt x="185" y="401"/>
                </a:cubicBezTo>
                <a:cubicBezTo>
                  <a:pt x="186" y="400"/>
                  <a:pt x="189" y="398"/>
                  <a:pt x="191" y="398"/>
                </a:cubicBezTo>
                <a:cubicBezTo>
                  <a:pt x="192" y="398"/>
                  <a:pt x="194" y="400"/>
                  <a:pt x="196" y="401"/>
                </a:cubicBezTo>
                <a:cubicBezTo>
                  <a:pt x="201" y="405"/>
                  <a:pt x="207" y="409"/>
                  <a:pt x="214" y="409"/>
                </a:cubicBezTo>
                <a:cubicBezTo>
                  <a:pt x="216" y="409"/>
                  <a:pt x="217" y="409"/>
                  <a:pt x="219" y="408"/>
                </a:cubicBezTo>
                <a:cubicBezTo>
                  <a:pt x="228" y="405"/>
                  <a:pt x="232" y="396"/>
                  <a:pt x="234" y="389"/>
                </a:cubicBezTo>
                <a:cubicBezTo>
                  <a:pt x="235" y="387"/>
                  <a:pt x="236" y="385"/>
                  <a:pt x="237" y="383"/>
                </a:cubicBezTo>
                <a:cubicBezTo>
                  <a:pt x="238" y="383"/>
                  <a:pt x="241" y="383"/>
                  <a:pt x="244" y="383"/>
                </a:cubicBezTo>
                <a:cubicBezTo>
                  <a:pt x="251" y="383"/>
                  <a:pt x="260" y="383"/>
                  <a:pt x="266" y="375"/>
                </a:cubicBezTo>
                <a:cubicBezTo>
                  <a:pt x="272" y="368"/>
                  <a:pt x="269" y="358"/>
                  <a:pt x="267" y="351"/>
                </a:cubicBezTo>
                <a:cubicBezTo>
                  <a:pt x="267" y="349"/>
                  <a:pt x="266" y="346"/>
                  <a:pt x="266" y="345"/>
                </a:cubicBezTo>
                <a:cubicBezTo>
                  <a:pt x="267" y="344"/>
                  <a:pt x="269" y="342"/>
                  <a:pt x="271" y="341"/>
                </a:cubicBezTo>
                <a:cubicBezTo>
                  <a:pt x="276" y="336"/>
                  <a:pt x="284" y="331"/>
                  <a:pt x="284" y="321"/>
                </a:cubicBezTo>
                <a:close/>
                <a:moveTo>
                  <a:pt x="423" y="182"/>
                </a:moveTo>
                <a:cubicBezTo>
                  <a:pt x="423" y="173"/>
                  <a:pt x="416" y="167"/>
                  <a:pt x="410" y="163"/>
                </a:cubicBezTo>
                <a:cubicBezTo>
                  <a:pt x="408" y="161"/>
                  <a:pt x="406" y="159"/>
                  <a:pt x="405" y="158"/>
                </a:cubicBezTo>
                <a:cubicBezTo>
                  <a:pt x="405" y="156"/>
                  <a:pt x="406" y="153"/>
                  <a:pt x="407" y="151"/>
                </a:cubicBezTo>
                <a:cubicBezTo>
                  <a:pt x="409" y="144"/>
                  <a:pt x="412" y="135"/>
                  <a:pt x="406" y="127"/>
                </a:cubicBezTo>
                <a:cubicBezTo>
                  <a:pt x="401" y="120"/>
                  <a:pt x="391" y="119"/>
                  <a:pt x="384" y="119"/>
                </a:cubicBezTo>
                <a:cubicBezTo>
                  <a:pt x="382" y="119"/>
                  <a:pt x="379" y="119"/>
                  <a:pt x="377" y="118"/>
                </a:cubicBezTo>
                <a:cubicBezTo>
                  <a:pt x="376" y="117"/>
                  <a:pt x="375" y="114"/>
                  <a:pt x="375" y="112"/>
                </a:cubicBezTo>
                <a:cubicBezTo>
                  <a:pt x="372" y="105"/>
                  <a:pt x="369" y="96"/>
                  <a:pt x="360" y="93"/>
                </a:cubicBezTo>
                <a:cubicBezTo>
                  <a:pt x="351" y="90"/>
                  <a:pt x="343" y="95"/>
                  <a:pt x="337" y="99"/>
                </a:cubicBezTo>
                <a:cubicBezTo>
                  <a:pt x="336" y="101"/>
                  <a:pt x="333" y="102"/>
                  <a:pt x="331" y="103"/>
                </a:cubicBezTo>
                <a:cubicBezTo>
                  <a:pt x="330" y="102"/>
                  <a:pt x="328" y="101"/>
                  <a:pt x="326" y="99"/>
                </a:cubicBezTo>
                <a:cubicBezTo>
                  <a:pt x="320" y="95"/>
                  <a:pt x="312" y="89"/>
                  <a:pt x="303" y="92"/>
                </a:cubicBezTo>
                <a:cubicBezTo>
                  <a:pt x="294" y="95"/>
                  <a:pt x="290" y="105"/>
                  <a:pt x="288" y="111"/>
                </a:cubicBezTo>
                <a:cubicBezTo>
                  <a:pt x="287" y="113"/>
                  <a:pt x="286" y="116"/>
                  <a:pt x="285" y="117"/>
                </a:cubicBezTo>
                <a:cubicBezTo>
                  <a:pt x="284" y="118"/>
                  <a:pt x="281" y="118"/>
                  <a:pt x="279" y="118"/>
                </a:cubicBezTo>
                <a:cubicBezTo>
                  <a:pt x="271" y="118"/>
                  <a:pt x="262" y="118"/>
                  <a:pt x="256" y="125"/>
                </a:cubicBezTo>
                <a:cubicBezTo>
                  <a:pt x="250" y="133"/>
                  <a:pt x="253" y="142"/>
                  <a:pt x="255" y="149"/>
                </a:cubicBezTo>
                <a:cubicBezTo>
                  <a:pt x="255" y="151"/>
                  <a:pt x="256" y="154"/>
                  <a:pt x="256" y="156"/>
                </a:cubicBezTo>
                <a:cubicBezTo>
                  <a:pt x="255" y="157"/>
                  <a:pt x="253" y="159"/>
                  <a:pt x="251" y="160"/>
                </a:cubicBezTo>
                <a:cubicBezTo>
                  <a:pt x="246" y="164"/>
                  <a:pt x="238" y="170"/>
                  <a:pt x="238" y="180"/>
                </a:cubicBezTo>
                <a:cubicBezTo>
                  <a:pt x="237" y="189"/>
                  <a:pt x="245" y="195"/>
                  <a:pt x="251" y="199"/>
                </a:cubicBezTo>
                <a:cubicBezTo>
                  <a:pt x="252" y="201"/>
                  <a:pt x="255" y="203"/>
                  <a:pt x="256" y="204"/>
                </a:cubicBezTo>
                <a:cubicBezTo>
                  <a:pt x="256" y="205"/>
                  <a:pt x="255" y="209"/>
                  <a:pt x="254" y="211"/>
                </a:cubicBezTo>
                <a:cubicBezTo>
                  <a:pt x="252" y="218"/>
                  <a:pt x="249" y="227"/>
                  <a:pt x="255" y="235"/>
                </a:cubicBezTo>
                <a:cubicBezTo>
                  <a:pt x="260" y="242"/>
                  <a:pt x="270" y="243"/>
                  <a:pt x="277" y="243"/>
                </a:cubicBezTo>
                <a:cubicBezTo>
                  <a:pt x="279" y="243"/>
                  <a:pt x="282" y="243"/>
                  <a:pt x="284" y="244"/>
                </a:cubicBezTo>
                <a:cubicBezTo>
                  <a:pt x="284" y="245"/>
                  <a:pt x="285" y="248"/>
                  <a:pt x="286" y="250"/>
                </a:cubicBezTo>
                <a:cubicBezTo>
                  <a:pt x="288" y="257"/>
                  <a:pt x="291" y="266"/>
                  <a:pt x="300" y="269"/>
                </a:cubicBezTo>
                <a:cubicBezTo>
                  <a:pt x="309" y="272"/>
                  <a:pt x="317" y="267"/>
                  <a:pt x="323" y="263"/>
                </a:cubicBezTo>
                <a:cubicBezTo>
                  <a:pt x="325" y="261"/>
                  <a:pt x="328" y="260"/>
                  <a:pt x="329" y="259"/>
                </a:cubicBezTo>
                <a:cubicBezTo>
                  <a:pt x="331" y="260"/>
                  <a:pt x="333" y="261"/>
                  <a:pt x="335" y="263"/>
                </a:cubicBezTo>
                <a:cubicBezTo>
                  <a:pt x="339" y="266"/>
                  <a:pt x="346" y="270"/>
                  <a:pt x="353" y="270"/>
                </a:cubicBezTo>
                <a:cubicBezTo>
                  <a:pt x="354" y="270"/>
                  <a:pt x="356" y="270"/>
                  <a:pt x="358" y="270"/>
                </a:cubicBezTo>
                <a:cubicBezTo>
                  <a:pt x="367" y="267"/>
                  <a:pt x="370" y="257"/>
                  <a:pt x="373" y="251"/>
                </a:cubicBezTo>
                <a:cubicBezTo>
                  <a:pt x="374" y="249"/>
                  <a:pt x="375" y="246"/>
                  <a:pt x="375" y="245"/>
                </a:cubicBezTo>
                <a:cubicBezTo>
                  <a:pt x="377" y="244"/>
                  <a:pt x="380" y="244"/>
                  <a:pt x="382" y="244"/>
                </a:cubicBezTo>
                <a:cubicBezTo>
                  <a:pt x="389" y="244"/>
                  <a:pt x="399" y="244"/>
                  <a:pt x="405" y="237"/>
                </a:cubicBezTo>
                <a:cubicBezTo>
                  <a:pt x="410" y="229"/>
                  <a:pt x="408" y="220"/>
                  <a:pt x="406" y="213"/>
                </a:cubicBezTo>
                <a:cubicBezTo>
                  <a:pt x="405" y="211"/>
                  <a:pt x="404" y="208"/>
                  <a:pt x="404" y="206"/>
                </a:cubicBezTo>
                <a:cubicBezTo>
                  <a:pt x="405" y="205"/>
                  <a:pt x="408" y="203"/>
                  <a:pt x="409" y="202"/>
                </a:cubicBezTo>
                <a:cubicBezTo>
                  <a:pt x="415" y="198"/>
                  <a:pt x="423" y="192"/>
                  <a:pt x="423" y="182"/>
                </a:cubicBezTo>
                <a:close/>
                <a:moveTo>
                  <a:pt x="198" y="307"/>
                </a:moveTo>
                <a:cubicBezTo>
                  <a:pt x="196" y="306"/>
                  <a:pt x="194" y="305"/>
                  <a:pt x="192" y="305"/>
                </a:cubicBezTo>
                <a:cubicBezTo>
                  <a:pt x="190" y="305"/>
                  <a:pt x="189" y="306"/>
                  <a:pt x="187" y="306"/>
                </a:cubicBezTo>
                <a:cubicBezTo>
                  <a:pt x="184" y="307"/>
                  <a:pt x="181" y="310"/>
                  <a:pt x="179" y="313"/>
                </a:cubicBezTo>
                <a:cubicBezTo>
                  <a:pt x="177" y="316"/>
                  <a:pt x="177" y="320"/>
                  <a:pt x="178" y="324"/>
                </a:cubicBezTo>
                <a:cubicBezTo>
                  <a:pt x="179" y="328"/>
                  <a:pt x="182" y="330"/>
                  <a:pt x="185" y="332"/>
                </a:cubicBezTo>
                <a:cubicBezTo>
                  <a:pt x="188" y="334"/>
                  <a:pt x="192" y="334"/>
                  <a:pt x="196" y="333"/>
                </a:cubicBezTo>
                <a:cubicBezTo>
                  <a:pt x="200" y="332"/>
                  <a:pt x="202" y="330"/>
                  <a:pt x="204" y="326"/>
                </a:cubicBezTo>
                <a:cubicBezTo>
                  <a:pt x="206" y="323"/>
                  <a:pt x="206" y="319"/>
                  <a:pt x="205" y="315"/>
                </a:cubicBezTo>
                <a:cubicBezTo>
                  <a:pt x="204" y="312"/>
                  <a:pt x="202" y="309"/>
                  <a:pt x="198" y="307"/>
                </a:cubicBezTo>
                <a:close/>
                <a:moveTo>
                  <a:pt x="258" y="318"/>
                </a:moveTo>
                <a:cubicBezTo>
                  <a:pt x="259" y="319"/>
                  <a:pt x="261" y="320"/>
                  <a:pt x="262" y="321"/>
                </a:cubicBezTo>
                <a:cubicBezTo>
                  <a:pt x="260" y="322"/>
                  <a:pt x="259" y="323"/>
                  <a:pt x="258" y="324"/>
                </a:cubicBezTo>
                <a:cubicBezTo>
                  <a:pt x="253" y="327"/>
                  <a:pt x="247" y="331"/>
                  <a:pt x="245" y="338"/>
                </a:cubicBezTo>
                <a:cubicBezTo>
                  <a:pt x="243" y="344"/>
                  <a:pt x="245" y="351"/>
                  <a:pt x="247" y="357"/>
                </a:cubicBezTo>
                <a:cubicBezTo>
                  <a:pt x="247" y="358"/>
                  <a:pt x="247" y="360"/>
                  <a:pt x="248" y="361"/>
                </a:cubicBezTo>
                <a:cubicBezTo>
                  <a:pt x="246" y="362"/>
                  <a:pt x="244" y="362"/>
                  <a:pt x="243" y="362"/>
                </a:cubicBezTo>
                <a:cubicBezTo>
                  <a:pt x="237" y="362"/>
                  <a:pt x="230" y="362"/>
                  <a:pt x="224" y="366"/>
                </a:cubicBezTo>
                <a:cubicBezTo>
                  <a:pt x="219" y="370"/>
                  <a:pt x="216" y="376"/>
                  <a:pt x="214" y="382"/>
                </a:cubicBezTo>
                <a:cubicBezTo>
                  <a:pt x="214" y="383"/>
                  <a:pt x="213" y="384"/>
                  <a:pt x="212" y="386"/>
                </a:cubicBezTo>
                <a:cubicBezTo>
                  <a:pt x="211" y="385"/>
                  <a:pt x="209" y="383"/>
                  <a:pt x="208" y="382"/>
                </a:cubicBezTo>
                <a:cubicBezTo>
                  <a:pt x="203" y="379"/>
                  <a:pt x="198" y="373"/>
                  <a:pt x="191" y="373"/>
                </a:cubicBezTo>
                <a:cubicBezTo>
                  <a:pt x="191" y="373"/>
                  <a:pt x="191" y="373"/>
                  <a:pt x="191" y="373"/>
                </a:cubicBezTo>
                <a:cubicBezTo>
                  <a:pt x="184" y="373"/>
                  <a:pt x="178" y="378"/>
                  <a:pt x="173" y="382"/>
                </a:cubicBezTo>
                <a:cubicBezTo>
                  <a:pt x="172" y="383"/>
                  <a:pt x="170" y="385"/>
                  <a:pt x="169" y="386"/>
                </a:cubicBezTo>
                <a:cubicBezTo>
                  <a:pt x="169" y="385"/>
                  <a:pt x="168" y="383"/>
                  <a:pt x="168" y="382"/>
                </a:cubicBezTo>
                <a:cubicBezTo>
                  <a:pt x="166" y="376"/>
                  <a:pt x="163" y="369"/>
                  <a:pt x="158" y="365"/>
                </a:cubicBezTo>
                <a:cubicBezTo>
                  <a:pt x="152" y="361"/>
                  <a:pt x="145" y="361"/>
                  <a:pt x="139" y="360"/>
                </a:cubicBezTo>
                <a:cubicBezTo>
                  <a:pt x="138" y="360"/>
                  <a:pt x="136" y="360"/>
                  <a:pt x="135" y="360"/>
                </a:cubicBezTo>
                <a:cubicBezTo>
                  <a:pt x="135" y="359"/>
                  <a:pt x="135" y="357"/>
                  <a:pt x="136" y="356"/>
                </a:cubicBezTo>
                <a:cubicBezTo>
                  <a:pt x="138" y="350"/>
                  <a:pt x="140" y="343"/>
                  <a:pt x="138" y="336"/>
                </a:cubicBezTo>
                <a:cubicBezTo>
                  <a:pt x="136" y="330"/>
                  <a:pt x="130" y="325"/>
                  <a:pt x="125" y="321"/>
                </a:cubicBezTo>
                <a:cubicBezTo>
                  <a:pt x="124" y="321"/>
                  <a:pt x="123" y="320"/>
                  <a:pt x="122" y="319"/>
                </a:cubicBezTo>
                <a:cubicBezTo>
                  <a:pt x="123" y="318"/>
                  <a:pt x="124" y="317"/>
                  <a:pt x="125" y="316"/>
                </a:cubicBezTo>
                <a:cubicBezTo>
                  <a:pt x="130" y="312"/>
                  <a:pt x="136" y="308"/>
                  <a:pt x="138" y="302"/>
                </a:cubicBezTo>
                <a:cubicBezTo>
                  <a:pt x="140" y="295"/>
                  <a:pt x="138" y="288"/>
                  <a:pt x="137" y="282"/>
                </a:cubicBezTo>
                <a:cubicBezTo>
                  <a:pt x="136" y="281"/>
                  <a:pt x="136" y="279"/>
                  <a:pt x="136" y="278"/>
                </a:cubicBezTo>
                <a:cubicBezTo>
                  <a:pt x="137" y="278"/>
                  <a:pt x="139" y="278"/>
                  <a:pt x="140" y="278"/>
                </a:cubicBezTo>
                <a:cubicBezTo>
                  <a:pt x="146" y="278"/>
                  <a:pt x="153" y="278"/>
                  <a:pt x="159" y="274"/>
                </a:cubicBezTo>
                <a:cubicBezTo>
                  <a:pt x="165" y="270"/>
                  <a:pt x="167" y="263"/>
                  <a:pt x="169" y="258"/>
                </a:cubicBezTo>
                <a:cubicBezTo>
                  <a:pt x="170" y="256"/>
                  <a:pt x="170" y="255"/>
                  <a:pt x="171" y="253"/>
                </a:cubicBezTo>
                <a:cubicBezTo>
                  <a:pt x="172" y="254"/>
                  <a:pt x="174" y="256"/>
                  <a:pt x="175" y="257"/>
                </a:cubicBezTo>
                <a:cubicBezTo>
                  <a:pt x="180" y="261"/>
                  <a:pt x="186" y="266"/>
                  <a:pt x="192" y="266"/>
                </a:cubicBezTo>
                <a:cubicBezTo>
                  <a:pt x="193" y="266"/>
                  <a:pt x="193" y="266"/>
                  <a:pt x="193" y="266"/>
                </a:cubicBezTo>
                <a:cubicBezTo>
                  <a:pt x="200" y="266"/>
                  <a:pt x="205" y="261"/>
                  <a:pt x="210" y="257"/>
                </a:cubicBezTo>
                <a:cubicBezTo>
                  <a:pt x="211" y="257"/>
                  <a:pt x="213" y="254"/>
                  <a:pt x="214" y="253"/>
                </a:cubicBezTo>
                <a:cubicBezTo>
                  <a:pt x="215" y="255"/>
                  <a:pt x="215" y="257"/>
                  <a:pt x="216" y="258"/>
                </a:cubicBezTo>
                <a:cubicBezTo>
                  <a:pt x="218" y="264"/>
                  <a:pt x="220" y="270"/>
                  <a:pt x="226" y="274"/>
                </a:cubicBezTo>
                <a:cubicBezTo>
                  <a:pt x="231" y="278"/>
                  <a:pt x="238" y="279"/>
                  <a:pt x="244" y="279"/>
                </a:cubicBezTo>
                <a:cubicBezTo>
                  <a:pt x="245" y="279"/>
                  <a:pt x="247" y="279"/>
                  <a:pt x="249" y="279"/>
                </a:cubicBezTo>
                <a:cubicBezTo>
                  <a:pt x="248" y="281"/>
                  <a:pt x="248" y="282"/>
                  <a:pt x="248" y="283"/>
                </a:cubicBezTo>
                <a:cubicBezTo>
                  <a:pt x="246" y="289"/>
                  <a:pt x="244" y="296"/>
                  <a:pt x="246" y="303"/>
                </a:cubicBezTo>
                <a:cubicBezTo>
                  <a:pt x="248" y="310"/>
                  <a:pt x="253" y="314"/>
                  <a:pt x="258" y="318"/>
                </a:cubicBezTo>
                <a:close/>
                <a:moveTo>
                  <a:pt x="226" y="309"/>
                </a:moveTo>
                <a:cubicBezTo>
                  <a:pt x="223" y="300"/>
                  <a:pt x="217" y="293"/>
                  <a:pt x="208" y="288"/>
                </a:cubicBezTo>
                <a:cubicBezTo>
                  <a:pt x="200" y="284"/>
                  <a:pt x="190" y="283"/>
                  <a:pt x="181" y="286"/>
                </a:cubicBezTo>
                <a:cubicBezTo>
                  <a:pt x="172" y="289"/>
                  <a:pt x="165" y="295"/>
                  <a:pt x="160" y="303"/>
                </a:cubicBezTo>
                <a:cubicBezTo>
                  <a:pt x="156" y="312"/>
                  <a:pt x="155" y="321"/>
                  <a:pt x="158" y="330"/>
                </a:cubicBezTo>
                <a:cubicBezTo>
                  <a:pt x="161" y="339"/>
                  <a:pt x="167" y="347"/>
                  <a:pt x="175" y="351"/>
                </a:cubicBezTo>
                <a:cubicBezTo>
                  <a:pt x="180" y="354"/>
                  <a:pt x="186" y="355"/>
                  <a:pt x="192" y="355"/>
                </a:cubicBezTo>
                <a:cubicBezTo>
                  <a:pt x="195" y="355"/>
                  <a:pt x="199" y="355"/>
                  <a:pt x="202" y="354"/>
                </a:cubicBezTo>
                <a:cubicBezTo>
                  <a:pt x="211" y="351"/>
                  <a:pt x="219" y="345"/>
                  <a:pt x="223" y="336"/>
                </a:cubicBezTo>
                <a:cubicBezTo>
                  <a:pt x="228" y="328"/>
                  <a:pt x="228" y="318"/>
                  <a:pt x="226" y="309"/>
                </a:cubicBezTo>
                <a:close/>
              </a:path>
            </a:pathLst>
          </a:custGeom>
          <a:solidFill>
            <a:srgbClr val="648D1C"/>
          </a:solidFill>
          <a:ln>
            <a:noFill/>
          </a:ln>
        </p:spPr>
        <p:txBody>
          <a:bodyPr vert="horz" wrap="square" lIns="91440" tIns="45720" rIns="91440" bIns="45720" numCol="1" anchor="t" anchorCtr="0" compatLnSpc="1">
            <a:prstTxWarp prst="textNoShape">
              <a:avLst/>
            </a:prstTxWarp>
          </a:bodyPr>
          <a:lstStyle/>
          <a:p>
            <a:endParaRPr lang="en-GB" sz="750" dirty="0"/>
          </a:p>
        </p:txBody>
      </p:sp>
      <p:sp>
        <p:nvSpPr>
          <p:cNvPr id="134" name="Freeform 249"/>
          <p:cNvSpPr>
            <a:spLocks noChangeAspect="1" noEditPoints="1"/>
          </p:cNvSpPr>
          <p:nvPr/>
        </p:nvSpPr>
        <p:spPr bwMode="auto">
          <a:xfrm>
            <a:off x="1756235" y="5533424"/>
            <a:ext cx="504000" cy="504000"/>
          </a:xfrm>
          <a:custGeom>
            <a:avLst/>
            <a:gdLst>
              <a:gd name="T0" fmla="*/ 359 w 512"/>
              <a:gd name="T1" fmla="*/ 182 h 512"/>
              <a:gd name="T2" fmla="*/ 374 w 512"/>
              <a:gd name="T3" fmla="*/ 197 h 512"/>
              <a:gd name="T4" fmla="*/ 329 w 512"/>
              <a:gd name="T5" fmla="*/ 242 h 512"/>
              <a:gd name="T6" fmla="*/ 313 w 512"/>
              <a:gd name="T7" fmla="*/ 227 h 512"/>
              <a:gd name="T8" fmla="*/ 359 w 512"/>
              <a:gd name="T9" fmla="*/ 182 h 512"/>
              <a:gd name="T10" fmla="*/ 217 w 512"/>
              <a:gd name="T11" fmla="*/ 324 h 512"/>
              <a:gd name="T12" fmla="*/ 210 w 512"/>
              <a:gd name="T13" fmla="*/ 346 h 512"/>
              <a:gd name="T14" fmla="*/ 232 w 512"/>
              <a:gd name="T15" fmla="*/ 339 h 512"/>
              <a:gd name="T16" fmla="*/ 313 w 512"/>
              <a:gd name="T17" fmla="*/ 257 h 512"/>
              <a:gd name="T18" fmla="*/ 298 w 512"/>
              <a:gd name="T19" fmla="*/ 242 h 512"/>
              <a:gd name="T20" fmla="*/ 217 w 512"/>
              <a:gd name="T21" fmla="*/ 324 h 512"/>
              <a:gd name="T22" fmla="*/ 512 w 512"/>
              <a:gd name="T23" fmla="*/ 256 h 512"/>
              <a:gd name="T24" fmla="*/ 256 w 512"/>
              <a:gd name="T25" fmla="*/ 512 h 512"/>
              <a:gd name="T26" fmla="*/ 0 w 512"/>
              <a:gd name="T27" fmla="*/ 256 h 512"/>
              <a:gd name="T28" fmla="*/ 256 w 512"/>
              <a:gd name="T29" fmla="*/ 0 h 512"/>
              <a:gd name="T30" fmla="*/ 512 w 512"/>
              <a:gd name="T31" fmla="*/ 256 h 512"/>
              <a:gd name="T32" fmla="*/ 143 w 512"/>
              <a:gd name="T33" fmla="*/ 327 h 512"/>
              <a:gd name="T34" fmla="*/ 153 w 512"/>
              <a:gd name="T35" fmla="*/ 319 h 512"/>
              <a:gd name="T36" fmla="*/ 194 w 512"/>
              <a:gd name="T37" fmla="*/ 263 h 512"/>
              <a:gd name="T38" fmla="*/ 105 w 512"/>
              <a:gd name="T39" fmla="*/ 234 h 512"/>
              <a:gd name="T40" fmla="*/ 96 w 512"/>
              <a:gd name="T41" fmla="*/ 246 h 512"/>
              <a:gd name="T42" fmla="*/ 107 w 512"/>
              <a:gd name="T43" fmla="*/ 256 h 512"/>
              <a:gd name="T44" fmla="*/ 174 w 512"/>
              <a:gd name="T45" fmla="*/ 269 h 512"/>
              <a:gd name="T46" fmla="*/ 145 w 512"/>
              <a:gd name="T47" fmla="*/ 299 h 512"/>
              <a:gd name="T48" fmla="*/ 122 w 512"/>
              <a:gd name="T49" fmla="*/ 326 h 512"/>
              <a:gd name="T50" fmla="*/ 143 w 512"/>
              <a:gd name="T51" fmla="*/ 360 h 512"/>
              <a:gd name="T52" fmla="*/ 149 w 512"/>
              <a:gd name="T53" fmla="*/ 362 h 512"/>
              <a:gd name="T54" fmla="*/ 158 w 512"/>
              <a:gd name="T55" fmla="*/ 358 h 512"/>
              <a:gd name="T56" fmla="*/ 155 w 512"/>
              <a:gd name="T57" fmla="*/ 343 h 512"/>
              <a:gd name="T58" fmla="*/ 143 w 512"/>
              <a:gd name="T59" fmla="*/ 327 h 512"/>
              <a:gd name="T60" fmla="*/ 400 w 512"/>
              <a:gd name="T61" fmla="*/ 197 h 512"/>
              <a:gd name="T62" fmla="*/ 396 w 512"/>
              <a:gd name="T63" fmla="*/ 190 h 512"/>
              <a:gd name="T64" fmla="*/ 366 w 512"/>
              <a:gd name="T65" fmla="*/ 159 h 512"/>
              <a:gd name="T66" fmla="*/ 351 w 512"/>
              <a:gd name="T67" fmla="*/ 159 h 512"/>
              <a:gd name="T68" fmla="*/ 291 w 512"/>
              <a:gd name="T69" fmla="*/ 220 h 512"/>
              <a:gd name="T70" fmla="*/ 200 w 512"/>
              <a:gd name="T71" fmla="*/ 310 h 512"/>
              <a:gd name="T72" fmla="*/ 198 w 512"/>
              <a:gd name="T73" fmla="*/ 314 h 512"/>
              <a:gd name="T74" fmla="*/ 183 w 512"/>
              <a:gd name="T75" fmla="*/ 360 h 512"/>
              <a:gd name="T76" fmla="*/ 185 w 512"/>
              <a:gd name="T77" fmla="*/ 371 h 512"/>
              <a:gd name="T78" fmla="*/ 193 w 512"/>
              <a:gd name="T79" fmla="*/ 374 h 512"/>
              <a:gd name="T80" fmla="*/ 196 w 512"/>
              <a:gd name="T81" fmla="*/ 373 h 512"/>
              <a:gd name="T82" fmla="*/ 241 w 512"/>
              <a:gd name="T83" fmla="*/ 358 h 512"/>
              <a:gd name="T84" fmla="*/ 246 w 512"/>
              <a:gd name="T85" fmla="*/ 356 h 512"/>
              <a:gd name="T86" fmla="*/ 336 w 512"/>
              <a:gd name="T87" fmla="*/ 265 h 512"/>
              <a:gd name="T88" fmla="*/ 396 w 512"/>
              <a:gd name="T89" fmla="*/ 205 h 512"/>
              <a:gd name="T90" fmla="*/ 400 w 512"/>
              <a:gd name="T91" fmla="*/ 19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12" h="512">
                <a:moveTo>
                  <a:pt x="359" y="182"/>
                </a:moveTo>
                <a:cubicBezTo>
                  <a:pt x="374" y="197"/>
                  <a:pt x="374" y="197"/>
                  <a:pt x="374" y="197"/>
                </a:cubicBezTo>
                <a:cubicBezTo>
                  <a:pt x="329" y="242"/>
                  <a:pt x="329" y="242"/>
                  <a:pt x="329" y="242"/>
                </a:cubicBezTo>
                <a:cubicBezTo>
                  <a:pt x="313" y="227"/>
                  <a:pt x="313" y="227"/>
                  <a:pt x="313" y="227"/>
                </a:cubicBezTo>
                <a:lnTo>
                  <a:pt x="359" y="182"/>
                </a:lnTo>
                <a:close/>
                <a:moveTo>
                  <a:pt x="217" y="324"/>
                </a:moveTo>
                <a:cubicBezTo>
                  <a:pt x="210" y="346"/>
                  <a:pt x="210" y="346"/>
                  <a:pt x="210" y="346"/>
                </a:cubicBezTo>
                <a:cubicBezTo>
                  <a:pt x="232" y="339"/>
                  <a:pt x="232" y="339"/>
                  <a:pt x="232" y="339"/>
                </a:cubicBezTo>
                <a:cubicBezTo>
                  <a:pt x="313" y="257"/>
                  <a:pt x="313" y="257"/>
                  <a:pt x="313" y="257"/>
                </a:cubicBezTo>
                <a:cubicBezTo>
                  <a:pt x="298" y="242"/>
                  <a:pt x="298" y="242"/>
                  <a:pt x="298" y="242"/>
                </a:cubicBezTo>
                <a:lnTo>
                  <a:pt x="217" y="324"/>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143" y="327"/>
                </a:moveTo>
                <a:cubicBezTo>
                  <a:pt x="143" y="325"/>
                  <a:pt x="147" y="322"/>
                  <a:pt x="153" y="319"/>
                </a:cubicBezTo>
                <a:cubicBezTo>
                  <a:pt x="183" y="305"/>
                  <a:pt x="200" y="283"/>
                  <a:pt x="194" y="263"/>
                </a:cubicBezTo>
                <a:cubicBezTo>
                  <a:pt x="191" y="250"/>
                  <a:pt x="175" y="228"/>
                  <a:pt x="105" y="234"/>
                </a:cubicBezTo>
                <a:cubicBezTo>
                  <a:pt x="100" y="235"/>
                  <a:pt x="95" y="240"/>
                  <a:pt x="96" y="246"/>
                </a:cubicBezTo>
                <a:cubicBezTo>
                  <a:pt x="96" y="252"/>
                  <a:pt x="101" y="256"/>
                  <a:pt x="107" y="256"/>
                </a:cubicBezTo>
                <a:cubicBezTo>
                  <a:pt x="156" y="251"/>
                  <a:pt x="172" y="262"/>
                  <a:pt x="174" y="269"/>
                </a:cubicBezTo>
                <a:cubicBezTo>
                  <a:pt x="176" y="276"/>
                  <a:pt x="165" y="290"/>
                  <a:pt x="145" y="299"/>
                </a:cubicBezTo>
                <a:cubicBezTo>
                  <a:pt x="130" y="306"/>
                  <a:pt x="123" y="315"/>
                  <a:pt x="122" y="326"/>
                </a:cubicBezTo>
                <a:cubicBezTo>
                  <a:pt x="120" y="344"/>
                  <a:pt x="141" y="359"/>
                  <a:pt x="143" y="360"/>
                </a:cubicBezTo>
                <a:cubicBezTo>
                  <a:pt x="145" y="362"/>
                  <a:pt x="147" y="362"/>
                  <a:pt x="149" y="362"/>
                </a:cubicBezTo>
                <a:cubicBezTo>
                  <a:pt x="152" y="362"/>
                  <a:pt x="156" y="361"/>
                  <a:pt x="158" y="358"/>
                </a:cubicBezTo>
                <a:cubicBezTo>
                  <a:pt x="161" y="353"/>
                  <a:pt x="160" y="346"/>
                  <a:pt x="155" y="343"/>
                </a:cubicBezTo>
                <a:cubicBezTo>
                  <a:pt x="151" y="340"/>
                  <a:pt x="143" y="332"/>
                  <a:pt x="143" y="327"/>
                </a:cubicBezTo>
                <a:close/>
                <a:moveTo>
                  <a:pt x="400" y="197"/>
                </a:moveTo>
                <a:cubicBezTo>
                  <a:pt x="400" y="194"/>
                  <a:pt x="398" y="192"/>
                  <a:pt x="396" y="190"/>
                </a:cubicBezTo>
                <a:cubicBezTo>
                  <a:pt x="366" y="159"/>
                  <a:pt x="366" y="159"/>
                  <a:pt x="366" y="159"/>
                </a:cubicBezTo>
                <a:cubicBezTo>
                  <a:pt x="362" y="155"/>
                  <a:pt x="355" y="155"/>
                  <a:pt x="351" y="159"/>
                </a:cubicBezTo>
                <a:cubicBezTo>
                  <a:pt x="291" y="220"/>
                  <a:pt x="291" y="220"/>
                  <a:pt x="291" y="220"/>
                </a:cubicBezTo>
                <a:cubicBezTo>
                  <a:pt x="200" y="310"/>
                  <a:pt x="200" y="310"/>
                  <a:pt x="200" y="310"/>
                </a:cubicBezTo>
                <a:cubicBezTo>
                  <a:pt x="199" y="311"/>
                  <a:pt x="198" y="313"/>
                  <a:pt x="198" y="314"/>
                </a:cubicBezTo>
                <a:cubicBezTo>
                  <a:pt x="183" y="360"/>
                  <a:pt x="183" y="360"/>
                  <a:pt x="183" y="360"/>
                </a:cubicBezTo>
                <a:cubicBezTo>
                  <a:pt x="181" y="364"/>
                  <a:pt x="182" y="368"/>
                  <a:pt x="185" y="371"/>
                </a:cubicBezTo>
                <a:cubicBezTo>
                  <a:pt x="187" y="373"/>
                  <a:pt x="190" y="374"/>
                  <a:pt x="193" y="374"/>
                </a:cubicBezTo>
                <a:cubicBezTo>
                  <a:pt x="194" y="374"/>
                  <a:pt x="195" y="374"/>
                  <a:pt x="196" y="373"/>
                </a:cubicBezTo>
                <a:cubicBezTo>
                  <a:pt x="241" y="358"/>
                  <a:pt x="241" y="358"/>
                  <a:pt x="241" y="358"/>
                </a:cubicBezTo>
                <a:cubicBezTo>
                  <a:pt x="243" y="358"/>
                  <a:pt x="244" y="357"/>
                  <a:pt x="246" y="356"/>
                </a:cubicBezTo>
                <a:cubicBezTo>
                  <a:pt x="336" y="265"/>
                  <a:pt x="336" y="265"/>
                  <a:pt x="336" y="265"/>
                </a:cubicBezTo>
                <a:cubicBezTo>
                  <a:pt x="396" y="205"/>
                  <a:pt x="396" y="205"/>
                  <a:pt x="396" y="205"/>
                </a:cubicBezTo>
                <a:cubicBezTo>
                  <a:pt x="398" y="203"/>
                  <a:pt x="400" y="200"/>
                  <a:pt x="400" y="197"/>
                </a:cubicBezTo>
                <a:close/>
              </a:path>
            </a:pathLst>
          </a:custGeom>
          <a:solidFill>
            <a:srgbClr val="648D1C"/>
          </a:solidFill>
          <a:ln>
            <a:noFill/>
          </a:ln>
        </p:spPr>
        <p:txBody>
          <a:bodyPr vert="horz" wrap="square" lIns="121446" tIns="60723" rIns="121446" bIns="60723" numCol="1" anchor="t" anchorCtr="0" compatLnSpc="1">
            <a:prstTxWarp prst="textNoShape">
              <a:avLst/>
            </a:prstTxWarp>
          </a:bodyPr>
          <a:lstStyle/>
          <a:p>
            <a:endParaRPr lang="en-GB" sz="319" dirty="0"/>
          </a:p>
        </p:txBody>
      </p:sp>
      <p:pic>
        <p:nvPicPr>
          <p:cNvPr id="59" name="Picture 4" descr="https://www.financialforce.com/wp-content/uploads/2017/06/FF-logo-2016-large.jpg">
            <a:extLst>
              <a:ext uri="{FF2B5EF4-FFF2-40B4-BE49-F238E27FC236}">
                <a16:creationId xmlns:a16="http://schemas.microsoft.com/office/drawing/2014/main" id="{E5A72D8F-1DB1-4E64-98D9-AEF9572EA3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0235" y="2208460"/>
            <a:ext cx="1164286" cy="216000"/>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59">
            <a:extLst>
              <a:ext uri="{FF2B5EF4-FFF2-40B4-BE49-F238E27FC236}">
                <a16:creationId xmlns:a16="http://schemas.microsoft.com/office/drawing/2014/main" id="{C30BC3AF-1190-443E-A98C-E90687ECFC29}"/>
              </a:ext>
            </a:extLst>
          </p:cNvPr>
          <p:cNvPicPr>
            <a:picLocks noChangeAspect="1"/>
          </p:cNvPicPr>
          <p:nvPr/>
        </p:nvPicPr>
        <p:blipFill>
          <a:blip r:embed="rId5"/>
          <a:stretch>
            <a:fillRect/>
          </a:stretch>
        </p:blipFill>
        <p:spPr>
          <a:xfrm>
            <a:off x="1898464" y="2870349"/>
            <a:ext cx="1043394" cy="342841"/>
          </a:xfrm>
          <a:prstGeom prst="rect">
            <a:avLst/>
          </a:prstGeom>
        </p:spPr>
      </p:pic>
      <p:pic>
        <p:nvPicPr>
          <p:cNvPr id="61" name="Picture 8" descr="https://upload.wikimedia.org/wikipedia/commons/thumb/9/96/Microsoft_logo_%282012%29.svg/1280px-Microsoft_logo_%282012%29.svg.png">
            <a:extLst>
              <a:ext uri="{FF2B5EF4-FFF2-40B4-BE49-F238E27FC236}">
                <a16:creationId xmlns:a16="http://schemas.microsoft.com/office/drawing/2014/main" id="{63E00B35-AB41-4383-BBC1-13EB7758753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95530" y="3469632"/>
            <a:ext cx="950944" cy="202818"/>
          </a:xfrm>
          <a:prstGeom prst="rect">
            <a:avLst/>
          </a:prstGeom>
          <a:noFill/>
          <a:extLst>
            <a:ext uri="{909E8E84-426E-40DD-AFC4-6F175D3DCCD1}">
              <a14:hiddenFill xmlns:a14="http://schemas.microsoft.com/office/drawing/2010/main">
                <a:solidFill>
                  <a:srgbClr val="FFFFFF"/>
                </a:solidFill>
              </a14:hiddenFill>
            </a:ext>
          </a:extLst>
        </p:spPr>
      </p:pic>
      <p:sp>
        <p:nvSpPr>
          <p:cNvPr id="62" name="Oval 6">
            <a:extLst>
              <a:ext uri="{FF2B5EF4-FFF2-40B4-BE49-F238E27FC236}">
                <a16:creationId xmlns:a16="http://schemas.microsoft.com/office/drawing/2014/main" id="{E9AB7222-905A-4E39-854E-FD2C03894402}"/>
              </a:ext>
            </a:extLst>
          </p:cNvPr>
          <p:cNvSpPr/>
          <p:nvPr/>
        </p:nvSpPr>
        <p:spPr bwMode="gray">
          <a:xfrm>
            <a:off x="7742067" y="2203079"/>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63" name="Oval 6">
            <a:extLst>
              <a:ext uri="{FF2B5EF4-FFF2-40B4-BE49-F238E27FC236}">
                <a16:creationId xmlns:a16="http://schemas.microsoft.com/office/drawing/2014/main" id="{179F6143-EB1B-4156-94E5-209A453CFD5D}"/>
              </a:ext>
            </a:extLst>
          </p:cNvPr>
          <p:cNvSpPr/>
          <p:nvPr/>
        </p:nvSpPr>
        <p:spPr bwMode="gray">
          <a:xfrm>
            <a:off x="3593980" y="2200665"/>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64" name="Oval 6">
            <a:extLst>
              <a:ext uri="{FF2B5EF4-FFF2-40B4-BE49-F238E27FC236}">
                <a16:creationId xmlns:a16="http://schemas.microsoft.com/office/drawing/2014/main" id="{3A01549D-576B-49DB-9634-EED5461DAC36}"/>
              </a:ext>
            </a:extLst>
          </p:cNvPr>
          <p:cNvSpPr/>
          <p:nvPr/>
        </p:nvSpPr>
        <p:spPr bwMode="gray">
          <a:xfrm>
            <a:off x="4936316" y="2217676"/>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65" name="Oval 6">
            <a:extLst>
              <a:ext uri="{FF2B5EF4-FFF2-40B4-BE49-F238E27FC236}">
                <a16:creationId xmlns:a16="http://schemas.microsoft.com/office/drawing/2014/main" id="{E0FE5C3D-267D-48BF-ADDE-25D61B01D176}"/>
              </a:ext>
            </a:extLst>
          </p:cNvPr>
          <p:cNvSpPr/>
          <p:nvPr/>
        </p:nvSpPr>
        <p:spPr bwMode="gray">
          <a:xfrm>
            <a:off x="6383712" y="2203042"/>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66" name="Oval 6">
            <a:extLst>
              <a:ext uri="{FF2B5EF4-FFF2-40B4-BE49-F238E27FC236}">
                <a16:creationId xmlns:a16="http://schemas.microsoft.com/office/drawing/2014/main" id="{4A1A36F1-DFB0-4675-84D1-513F6BAF9521}"/>
              </a:ext>
            </a:extLst>
          </p:cNvPr>
          <p:cNvSpPr/>
          <p:nvPr/>
        </p:nvSpPr>
        <p:spPr bwMode="gray">
          <a:xfrm>
            <a:off x="7742067" y="2966426"/>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67" name="Oval 6">
            <a:extLst>
              <a:ext uri="{FF2B5EF4-FFF2-40B4-BE49-F238E27FC236}">
                <a16:creationId xmlns:a16="http://schemas.microsoft.com/office/drawing/2014/main" id="{5EF9BF28-5ABD-44B5-9E75-F69BDE7DB8AF}"/>
              </a:ext>
            </a:extLst>
          </p:cNvPr>
          <p:cNvSpPr/>
          <p:nvPr/>
        </p:nvSpPr>
        <p:spPr bwMode="gray">
          <a:xfrm>
            <a:off x="6387526" y="2966426"/>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68" name="Oval 6">
            <a:extLst>
              <a:ext uri="{FF2B5EF4-FFF2-40B4-BE49-F238E27FC236}">
                <a16:creationId xmlns:a16="http://schemas.microsoft.com/office/drawing/2014/main" id="{00A29800-29E2-4ADE-AA59-DAF401323A44}"/>
              </a:ext>
            </a:extLst>
          </p:cNvPr>
          <p:cNvSpPr/>
          <p:nvPr/>
        </p:nvSpPr>
        <p:spPr bwMode="gray">
          <a:xfrm>
            <a:off x="4938379" y="2989141"/>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69" name="Oval 6">
            <a:extLst>
              <a:ext uri="{FF2B5EF4-FFF2-40B4-BE49-F238E27FC236}">
                <a16:creationId xmlns:a16="http://schemas.microsoft.com/office/drawing/2014/main" id="{4364AC4E-E0DD-49B8-A518-95196013F4E6}"/>
              </a:ext>
            </a:extLst>
          </p:cNvPr>
          <p:cNvSpPr/>
          <p:nvPr/>
        </p:nvSpPr>
        <p:spPr bwMode="gray">
          <a:xfrm>
            <a:off x="3617151" y="2970724"/>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70" name="Oval 6">
            <a:extLst>
              <a:ext uri="{FF2B5EF4-FFF2-40B4-BE49-F238E27FC236}">
                <a16:creationId xmlns:a16="http://schemas.microsoft.com/office/drawing/2014/main" id="{57802030-1E84-4374-9411-21D16C993747}"/>
              </a:ext>
            </a:extLst>
          </p:cNvPr>
          <p:cNvSpPr/>
          <p:nvPr/>
        </p:nvSpPr>
        <p:spPr bwMode="gray">
          <a:xfrm>
            <a:off x="4936316" y="3522602"/>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71" name="Oval 6">
            <a:extLst>
              <a:ext uri="{FF2B5EF4-FFF2-40B4-BE49-F238E27FC236}">
                <a16:creationId xmlns:a16="http://schemas.microsoft.com/office/drawing/2014/main" id="{60FACB56-004D-47A2-BEB1-7FB098B40630}"/>
              </a:ext>
            </a:extLst>
          </p:cNvPr>
          <p:cNvSpPr/>
          <p:nvPr/>
        </p:nvSpPr>
        <p:spPr bwMode="gray">
          <a:xfrm>
            <a:off x="7742067" y="3482742"/>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72" name="Oval 6">
            <a:extLst>
              <a:ext uri="{FF2B5EF4-FFF2-40B4-BE49-F238E27FC236}">
                <a16:creationId xmlns:a16="http://schemas.microsoft.com/office/drawing/2014/main" id="{D02C7EA8-C5B9-4CAB-B703-3B68F7121376}"/>
              </a:ext>
            </a:extLst>
          </p:cNvPr>
          <p:cNvSpPr/>
          <p:nvPr/>
        </p:nvSpPr>
        <p:spPr bwMode="gray">
          <a:xfrm>
            <a:off x="3593980" y="3499041"/>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73" name="Oval 6">
            <a:extLst>
              <a:ext uri="{FF2B5EF4-FFF2-40B4-BE49-F238E27FC236}">
                <a16:creationId xmlns:a16="http://schemas.microsoft.com/office/drawing/2014/main" id="{F9FE8FAE-4232-471A-8441-8BAE7C789AE6}"/>
              </a:ext>
            </a:extLst>
          </p:cNvPr>
          <p:cNvSpPr/>
          <p:nvPr/>
        </p:nvSpPr>
        <p:spPr bwMode="gray">
          <a:xfrm>
            <a:off x="6383712" y="3579655"/>
            <a:ext cx="144000" cy="144000"/>
          </a:xfrm>
          <a:prstGeom prst="ellipse">
            <a:avLst/>
          </a:prstGeom>
          <a:solidFill>
            <a:srgbClr val="FFFF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Tree>
    <p:extLst>
      <p:ext uri="{BB962C8B-B14F-4D97-AF65-F5344CB8AC3E}">
        <p14:creationId xmlns:p14="http://schemas.microsoft.com/office/powerpoint/2010/main" val="2315584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ghRisk" hidden="1">
            <a:extLst>
              <a:ext uri="{FF2B5EF4-FFF2-40B4-BE49-F238E27FC236}">
                <a16:creationId xmlns:a16="http://schemas.microsoft.com/office/drawing/2014/main" id="{1F82CA05-0A22-4ABB-B38C-2CAC60BDC4EA}"/>
              </a:ext>
            </a:extLst>
          </p:cNvPr>
          <p:cNvSpPr txBox="1"/>
          <p:nvPr/>
        </p:nvSpPr>
        <p:spPr>
          <a:xfrm>
            <a:off x="4087812" y="6476797"/>
            <a:ext cx="4016376" cy="201260"/>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600"/>
              </a:spcBef>
              <a:spcAft>
                <a:spcPts val="0"/>
              </a:spcAft>
              <a:buClrTx/>
              <a:buSzPct val="100000"/>
              <a:buFont typeface="Arial"/>
              <a:buNone/>
              <a:tabLst/>
              <a:defRPr/>
            </a:pPr>
            <a:r>
              <a:rPr kumimoji="0" lang="en-AU" sz="800" b="0" i="0" u="none" strike="noStrike" kern="1200" cap="none" spc="0" normalizeH="0" baseline="0" noProof="0" dirty="0">
                <a:ln>
                  <a:noFill/>
                </a:ln>
                <a:solidFill>
                  <a:prstClr val="black"/>
                </a:solidFill>
                <a:effectLst/>
                <a:uLnTx/>
                <a:uFillTx/>
                <a:latin typeface="Verdana"/>
                <a:ea typeface="+mn-ea"/>
                <a:cs typeface="+mn-cs"/>
              </a:rPr>
              <a:t>HIGH RISK CONFIDENTIAL</a:t>
            </a:r>
            <a:endParaRPr kumimoji="0" lang="en-AU" sz="1800" b="0" i="0" u="none" strike="noStrike" kern="1200" cap="none" spc="0" normalizeH="0" baseline="0" noProof="0">
              <a:ln>
                <a:noFill/>
              </a:ln>
              <a:solidFill>
                <a:prstClr val="black"/>
              </a:solidFill>
              <a:effectLst/>
              <a:uLnTx/>
              <a:uFillTx/>
              <a:latin typeface="Verdana"/>
              <a:ea typeface="+mn-ea"/>
              <a:cs typeface="+mn-cs"/>
            </a:endParaRPr>
          </a:p>
        </p:txBody>
      </p:sp>
      <p:sp>
        <p:nvSpPr>
          <p:cNvPr id="6" name="Confidential" hidden="1">
            <a:extLst>
              <a:ext uri="{FF2B5EF4-FFF2-40B4-BE49-F238E27FC236}">
                <a16:creationId xmlns:a16="http://schemas.microsoft.com/office/drawing/2014/main" id="{8F3BDD96-9D1F-4210-98DB-C883E7FE57AA}"/>
              </a:ext>
            </a:extLst>
          </p:cNvPr>
          <p:cNvSpPr txBox="1"/>
          <p:nvPr/>
        </p:nvSpPr>
        <p:spPr>
          <a:xfrm>
            <a:off x="4087812" y="6477000"/>
            <a:ext cx="4016376" cy="201260"/>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600"/>
              </a:spcBef>
              <a:spcAft>
                <a:spcPts val="0"/>
              </a:spcAft>
              <a:buClrTx/>
              <a:buSzPct val="100000"/>
              <a:buFont typeface="Arial"/>
              <a:buNone/>
              <a:tabLst/>
              <a:defRPr/>
            </a:pPr>
            <a:r>
              <a:rPr kumimoji="0" lang="en-AU" sz="800" b="0" i="0" u="none" strike="noStrike" kern="1200" cap="none" spc="0" normalizeH="0" baseline="0" noProof="0" dirty="0">
                <a:ln>
                  <a:noFill/>
                </a:ln>
                <a:solidFill>
                  <a:prstClr val="black"/>
                </a:solidFill>
                <a:effectLst/>
                <a:uLnTx/>
                <a:uFillTx/>
                <a:latin typeface="Verdana"/>
                <a:ea typeface="+mn-ea"/>
                <a:cs typeface="+mn-cs"/>
              </a:rPr>
              <a:t>CONFIDENTIAL</a:t>
            </a:r>
            <a:endParaRPr kumimoji="0" lang="en-AU" sz="1800" b="0" i="0" u="none" strike="noStrike" kern="1200" cap="none" spc="0" normalizeH="0" baseline="0" noProof="0">
              <a:ln>
                <a:noFill/>
              </a:ln>
              <a:solidFill>
                <a:prstClr val="black"/>
              </a:solidFill>
              <a:effectLst/>
              <a:uLnTx/>
              <a:uFillTx/>
              <a:latin typeface="Verdana"/>
              <a:ea typeface="+mn-ea"/>
              <a:cs typeface="+mn-cs"/>
            </a:endParaRPr>
          </a:p>
        </p:txBody>
      </p:sp>
      <p:sp>
        <p:nvSpPr>
          <p:cNvPr id="7" name="Public">
            <a:extLst>
              <a:ext uri="{FF2B5EF4-FFF2-40B4-BE49-F238E27FC236}">
                <a16:creationId xmlns:a16="http://schemas.microsoft.com/office/drawing/2014/main" id="{2C19F169-115A-463F-8826-1E14D2E1ED28}"/>
              </a:ext>
            </a:extLst>
          </p:cNvPr>
          <p:cNvSpPr txBox="1"/>
          <p:nvPr/>
        </p:nvSpPr>
        <p:spPr>
          <a:xfrm>
            <a:off x="4087812" y="6477000"/>
            <a:ext cx="4016376" cy="201260"/>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600"/>
              </a:spcBef>
              <a:spcAft>
                <a:spcPts val="0"/>
              </a:spcAft>
              <a:buClrTx/>
              <a:buSzPct val="100000"/>
              <a:buFont typeface="Arial"/>
              <a:buNone/>
              <a:tabLst/>
              <a:defRPr/>
            </a:pPr>
            <a:r>
              <a:rPr kumimoji="0" lang="en-AU" sz="800" b="0" i="0" u="none" strike="noStrike" kern="1200" cap="none" spc="0" normalizeH="0" baseline="0" noProof="0" dirty="0">
                <a:ln>
                  <a:noFill/>
                </a:ln>
                <a:solidFill>
                  <a:prstClr val="black"/>
                </a:solidFill>
                <a:effectLst/>
                <a:uLnTx/>
                <a:uFillTx/>
                <a:latin typeface="Verdana"/>
                <a:ea typeface="+mn-ea"/>
                <a:cs typeface="+mn-cs"/>
              </a:rPr>
              <a:t>PUBLIC</a:t>
            </a:r>
            <a:endParaRPr kumimoji="0" lang="en-AU" sz="1800" b="0" i="0" u="none" strike="noStrike" kern="1200" cap="none" spc="0" normalizeH="0" baseline="0" noProof="0">
              <a:ln>
                <a:noFill/>
              </a:ln>
              <a:solidFill>
                <a:prstClr val="black"/>
              </a:solidFill>
              <a:effectLst/>
              <a:uLnTx/>
              <a:uFillTx/>
              <a:latin typeface="Verdana"/>
              <a:ea typeface="+mn-ea"/>
              <a:cs typeface="+mn-cs"/>
            </a:endParaRPr>
          </a:p>
        </p:txBody>
      </p:sp>
    </p:spTree>
    <p:custDataLst>
      <p:tags r:id="rId1"/>
    </p:custDataLst>
    <p:extLst>
      <p:ext uri="{BB962C8B-B14F-4D97-AF65-F5344CB8AC3E}">
        <p14:creationId xmlns:p14="http://schemas.microsoft.com/office/powerpoint/2010/main" val="422107361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CheeVWQrS6K2Fdi6IESCtA"/>
</p:tagLst>
</file>

<file path=ppt/tags/tag4.xml><?xml version="1.0" encoding="utf-8"?>
<p:tagLst xmlns:a="http://schemas.openxmlformats.org/drawingml/2006/main" xmlns:r="http://schemas.openxmlformats.org/officeDocument/2006/relationships" xmlns:p="http://schemas.openxmlformats.org/presentationml/2006/main">
  <p:tag name="TEMPLAFYSLIDEID" val="636286312820941863"/>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UMSnXMcyWU6PLMGUzHtFbA"/>
</p:tagLst>
</file>

<file path=ppt/tags/tag6.xml><?xml version="1.0" encoding="utf-8"?>
<p:tagLst xmlns:a="http://schemas.openxmlformats.org/drawingml/2006/main" xmlns:r="http://schemas.openxmlformats.org/officeDocument/2006/relationships" xmlns:p="http://schemas.openxmlformats.org/presentationml/2006/main">
  <p:tag name="TEMPLAFYSLIDEID" val="636286312872347766"/>
</p:tagLst>
</file>

<file path=ppt/theme/theme1.xml><?xml version="1.0" encoding="utf-8"?>
<a:theme xmlns:a="http://schemas.openxmlformats.org/drawingml/2006/main" name="Deloitte_US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Presentation4" id="{E7EAFADB-C036-DF4B-8F97-467028C4D4E3}" vid="{2F5FA9E4-CC05-9945-978D-5EDA67A822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ct:contentTypeSchema xmlns:ct="http://schemas.microsoft.com/office/2006/metadata/contentType" xmlns:ma="http://schemas.microsoft.com/office/2006/metadata/properties/metaAttributes" ct:_="" ma:_="" ma:contentTypeName="Intranet Attachment" ma:contentTypeID="0x01010045A37AAC9C7144A6950E04930CA3134B00A36F77C55ECF6D4FA39D46CEF2939C61" ma:contentTypeVersion="11" ma:contentTypeDescription="Intranet Attachment - Content Type" ma:contentTypeScope="" ma:versionID="b5551e0da590bad83c06537e0de6f23d">
  <xsd:schema xmlns:xsd="http://www.w3.org/2001/XMLSchema" xmlns:xs="http://www.w3.org/2001/XMLSchema" xmlns:p="http://schemas.microsoft.com/office/2006/metadata/properties" xmlns:ns1="http://schemas.microsoft.com/sharepoint/v3" xmlns:ns2="8DD08C88-CC4C-4D35-9129-A70DAA36BE5E" xmlns:ns3="428bb8f6-6046-4ac8-a522-70af368045b5" xmlns:ns4="83DDB362-4C05-4E52-A8D9-EF2F47978B8D" xmlns:ns5="7D1768DD-F29E-4DC2-9191-F2636B9FA92C" xmlns:ns6="5a51c775-c49c-428b-8c1e-2f89178d00f4" xmlns:ns7="2e263111-b571-4954-8ad9-3d41fbcd6be7" xmlns:ns8="39C40E9B-856B-46A7-8793-65A6FC1828D8" xmlns:ns10="203f0f4d-b3b9-4ed8-8c19-eebed11dd308" targetNamespace="http://schemas.microsoft.com/office/2006/metadata/properties" ma:root="true" ma:fieldsID="cf5fd9da93895e88bb83ff797ac5cbc7" ns1:_="" ns2:_="" ns3:_="" ns4:_="" ns5:_="" ns6:_="" ns7:_="" ns8:_="" ns10:_="">
    <xsd:import namespace="http://schemas.microsoft.com/sharepoint/v3"/>
    <xsd:import namespace="8DD08C88-CC4C-4D35-9129-A70DAA36BE5E"/>
    <xsd:import namespace="428bb8f6-6046-4ac8-a522-70af368045b5"/>
    <xsd:import namespace="83DDB362-4C05-4E52-A8D9-EF2F47978B8D"/>
    <xsd:import namespace="7D1768DD-F29E-4DC2-9191-F2636B9FA92C"/>
    <xsd:import namespace="5a51c775-c49c-428b-8c1e-2f89178d00f4"/>
    <xsd:import namespace="2e263111-b571-4954-8ad9-3d41fbcd6be7"/>
    <xsd:import namespace="39C40E9B-856B-46A7-8793-65A6FC1828D8"/>
    <xsd:import namespace="203f0f4d-b3b9-4ed8-8c19-eebed11dd308"/>
    <xsd:element name="properties">
      <xsd:complexType>
        <xsd:sequence>
          <xsd:element name="documentManagement">
            <xsd:complexType>
              <xsd:all>
                <xsd:element ref="ns1:PublishingStartDate" minOccurs="0"/>
                <xsd:element ref="ns1:PublishingExpirationDate" minOccurs="0"/>
                <xsd:element ref="ns2:Global_x0020_Content_x0020_TypeTaxHTField0" minOccurs="0"/>
                <xsd:element ref="ns4:Global_x0020_IndustryTaxHTField0" minOccurs="0"/>
                <xsd:element ref="ns5:Global_x0020_Client_x0020_ServicesTaxHTField0" minOccurs="0"/>
                <xsd:element ref="ns2:Local_x0020_Content_x0020_TypeTaxHTField0" minOccurs="0"/>
                <xsd:element ref="ns4:Local_x0020_IndustryTaxHTField0" minOccurs="0"/>
                <xsd:element ref="ns5:Local_x0020_Client_x0020_ServicesTaxHTField0" minOccurs="0"/>
                <xsd:element ref="ns6:GeographyTaxHTField0" minOccurs="0"/>
                <xsd:element ref="ns7:TaxKeywordTaxHTField" minOccurs="0"/>
                <xsd:element ref="ns7:TaxCatchAll" minOccurs="0"/>
                <xsd:element ref="ns8:LanguageBTaxHTField0" minOccurs="0"/>
                <xsd:element ref="ns1:PublishingContact" minOccurs="0"/>
                <xsd:element ref="ns7:_dlc_DocId" minOccurs="0"/>
                <xsd:element ref="ns7:_dlc_DocIdUrl" minOccurs="0"/>
                <xsd:element ref="ns7:_dlc_DocIdPersistId" minOccurs="0"/>
                <xsd:element ref="ns3:Description" minOccurs="0"/>
                <xsd:element ref="ns7:SearchComment" minOccurs="0"/>
                <xsd:element ref="ns7:SearchKeywords" minOccurs="0"/>
                <xsd:element ref="ns10:DR_Descrip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element name="PublishingContact" ma:index="29" nillable="true" ma:displayName="Contact" ma:description="Contact is a site column created by the Publishing feature. It is used on the Page Content Type as the person or group who is the contact person for the page." ma:list="UserInfo" ma:internalName="PublishingContact">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DD08C88-CC4C-4D35-9129-A70DAA36BE5E" elementFormDefault="qualified">
    <xsd:import namespace="http://schemas.microsoft.com/office/2006/documentManagement/types"/>
    <xsd:import namespace="http://schemas.microsoft.com/office/infopath/2007/PartnerControls"/>
    <xsd:element name="Global_x0020_Content_x0020_TypeTaxHTField0" ma:index="10" nillable="true" ma:taxonomy="true" ma:internalName="Global_x0020_Content_x0020_TypeTaxH" ma:taxonomyFieldName="Global_x0020_Content_x0020_Type" ma:displayName="Global Content Type" ma:fieldId="{c9ea7640-adb2-4a99-8b8d-9790ccd879fc}" ma:taxonomyMulti="true" ma:sspId="155bb128-613e-4099-96fa-4403fd0cc87b" ma:termSetId="c1d74e5f-813e-428a-9d1d-e00dfcad3136" ma:anchorId="00000000-0000-0000-0000-000000000000" ma:open="false" ma:isKeyword="false">
      <xsd:complexType>
        <xsd:sequence>
          <xsd:element ref="pc:Terms" minOccurs="0" maxOccurs="1"/>
        </xsd:sequence>
      </xsd:complexType>
    </xsd:element>
    <xsd:element name="Local_x0020_Content_x0020_TypeTaxHTField0" ma:index="16" nillable="true" ma:taxonomy="true" ma:internalName="Local_x0020_Content_x0020_TypeTaxH" ma:taxonomyFieldName="Local_x0020_Content_x0020_Type" ma:displayName="Local Content Type" ma:fieldId="{f9592373-de5e-451c-bee5-c5fc319384b2}" ma:taxonomyMulti="true" ma:sspId="155bb128-613e-4099-96fa-4403fd0cc87b" ma:termSetId="71325c3c-855f-4016-ae90-48a98c58e6a3"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428bb8f6-6046-4ac8-a522-70af368045b5" elementFormDefault="qualified">
    <xsd:import namespace="http://schemas.microsoft.com/office/2006/documentManagement/types"/>
    <xsd:import namespace="http://schemas.microsoft.com/office/infopath/2007/PartnerControls"/>
    <xsd:element name="Description" ma:index="33" nillable="true" ma:displayName="Description" ma:internalName="Description">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DDB362-4C05-4E52-A8D9-EF2F47978B8D" elementFormDefault="qualified">
    <xsd:import namespace="http://schemas.microsoft.com/office/2006/documentManagement/types"/>
    <xsd:import namespace="http://schemas.microsoft.com/office/infopath/2007/PartnerControls"/>
    <xsd:element name="Global_x0020_IndustryTaxHTField0" ma:index="12" nillable="true" ma:taxonomy="true" ma:internalName="Global_x0020_IndustryTaxH" ma:taxonomyFieldName="Global_x0020_Industry" ma:displayName="Global Industry" ma:fieldId="{df491b90-4417-47d2-8d23-a7342d423c05}" ma:taxonomyMulti="true" ma:sspId="155bb128-613e-4099-96fa-4403fd0cc87b" ma:termSetId="30ef725a-a352-4b6b-b897-20d376f351a7" ma:anchorId="00000000-0000-0000-0000-000000000000" ma:open="false" ma:isKeyword="false">
      <xsd:complexType>
        <xsd:sequence>
          <xsd:element ref="pc:Terms" minOccurs="0" maxOccurs="1"/>
        </xsd:sequence>
      </xsd:complexType>
    </xsd:element>
    <xsd:element name="Local_x0020_IndustryTaxHTField0" ma:index="18" nillable="true" ma:taxonomy="true" ma:internalName="Local_x0020_IndustryTaxH" ma:taxonomyFieldName="Local_x0020_Industry" ma:displayName="Local Industry" ma:fieldId="{c3b7b5d6-88d7-4c9c-ba5a-ea3984318e23}" ma:taxonomyMulti="true" ma:sspId="155bb128-613e-4099-96fa-4403fd0cc87b" ma:termSetId="0f50edd8-f180-4274-afbc-8048378743e9"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7D1768DD-F29E-4DC2-9191-F2636B9FA92C" elementFormDefault="qualified">
    <xsd:import namespace="http://schemas.microsoft.com/office/2006/documentManagement/types"/>
    <xsd:import namespace="http://schemas.microsoft.com/office/infopath/2007/PartnerControls"/>
    <xsd:element name="Global_x0020_Client_x0020_ServicesTaxHTField0" ma:index="14" nillable="true" ma:taxonomy="true" ma:internalName="Global_x0020_Client_x0020_ServicesTaxH" ma:taxonomyFieldName="Global_x0020_Client_x0020_Services" ma:displayName="Global Client Services" ma:fieldId="{8ed687d5-3528-48ef-a924-80521903bc78}" ma:taxonomyMulti="true" ma:sspId="155bb128-613e-4099-96fa-4403fd0cc87b" ma:termSetId="44905aca-31e9-4e2c-a2a6-9ecd7fd47edd" ma:anchorId="00000000-0000-0000-0000-000000000000" ma:open="false" ma:isKeyword="false">
      <xsd:complexType>
        <xsd:sequence>
          <xsd:element ref="pc:Terms" minOccurs="0" maxOccurs="1"/>
        </xsd:sequence>
      </xsd:complexType>
    </xsd:element>
    <xsd:element name="Local_x0020_Client_x0020_ServicesTaxHTField0" ma:index="20" nillable="true" ma:taxonomy="true" ma:internalName="Local_x0020_Client_x0020_ServicesTaxH" ma:taxonomyFieldName="Local_x0020_Client_x0020_Services" ma:displayName="Local Client Services" ma:fieldId="{710f8f79-460c-4899-83de-22ebc15c7f35}" ma:taxonomyMulti="true" ma:sspId="155bb128-613e-4099-96fa-4403fd0cc87b" ma:termSetId="587f4f2d-e2a8-4747-91a8-ad30e3463844"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a51c775-c49c-428b-8c1e-2f89178d00f4" elementFormDefault="qualified">
    <xsd:import namespace="http://schemas.microsoft.com/office/2006/documentManagement/types"/>
    <xsd:import namespace="http://schemas.microsoft.com/office/infopath/2007/PartnerControls"/>
    <xsd:element name="GeographyTaxHTField0" ma:index="22" ma:taxonomy="true" ma:internalName="GeographyTaxH" ma:taxonomyFieldName="Geography" ma:displayName="Geography" ma:default="" ma:fieldId="{b1dab815-7eaf-4f42-958c-926f58efb7da}" ma:taxonomyMulti="true" ma:sspId="155bb128-613e-4099-96fa-4403fd0cc87b" ma:termSetId="17bed538-0ecf-4a0a-aaaf-d58d2a12aeb5"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e263111-b571-4954-8ad9-3d41fbcd6be7" elementFormDefault="qualified">
    <xsd:import namespace="http://schemas.microsoft.com/office/2006/documentManagement/types"/>
    <xsd:import namespace="http://schemas.microsoft.com/office/infopath/2007/PartnerControls"/>
    <xsd:element name="TaxKeywordTaxHTField" ma:index="25" nillable="true" ma:taxonomy="true" ma:internalName="TaxKeywordTaxHTField" ma:taxonomyFieldName="TaxKeyword" ma:displayName="Enterprise Keywords" ma:fieldId="{23f27201-bee3-471e-b2e7-b64fd8b7ca38}" ma:taxonomyMulti="true" ma:sspId="42617199-969e-43f2-8ee4-a07d5bee7f1a" ma:termSetId="00000000-0000-0000-0000-000000000000" ma:anchorId="00000000-0000-0000-0000-000000000000" ma:open="true" ma:isKeyword="true">
      <xsd:complexType>
        <xsd:sequence>
          <xsd:element ref="pc:Terms" minOccurs="0" maxOccurs="1"/>
        </xsd:sequence>
      </xsd:complexType>
    </xsd:element>
    <xsd:element name="TaxCatchAll" ma:index="26" nillable="true" ma:displayName="Taxonomy Catch All Column" ma:hidden="true" ma:list="{40800075-4e23-45f7-802e-9a2c36d24f51}" ma:internalName="TaxCatchAll" ma:showField="CatchAllData" ma:web="2e263111-b571-4954-8ad9-3d41fbcd6be7">
      <xsd:complexType>
        <xsd:complexContent>
          <xsd:extension base="dms:MultiChoiceLookup">
            <xsd:sequence>
              <xsd:element name="Value" type="dms:Lookup" maxOccurs="unbounded" minOccurs="0" nillable="true"/>
            </xsd:sequence>
          </xsd:extension>
        </xsd:complexContent>
      </xsd:complexType>
    </xsd:element>
    <xsd:element name="_dlc_DocId" ma:index="30" nillable="true" ma:displayName="Document ID Value" ma:description="The value of the document ID assigned to this item." ma:internalName="_dlc_DocId" ma:readOnly="true">
      <xsd:simpleType>
        <xsd:restriction base="dms:Text"/>
      </xsd:simpleType>
    </xsd:element>
    <xsd:element name="_dlc_DocIdUrl" ma:index="31"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32" nillable="true" ma:displayName="Persist ID" ma:description="Keep ID on add." ma:hidden="true" ma:internalName="_dlc_DocIdPersistId" ma:readOnly="true">
      <xsd:simpleType>
        <xsd:restriction base="dms:Boolean"/>
      </xsd:simpleType>
    </xsd:element>
    <xsd:element name="SearchComment" ma:index="35" nillable="true" ma:displayName="Comment" ma:internalName="SearchComment">
      <xsd:simpleType>
        <xsd:restriction base="dms:Note">
          <xsd:maxLength value="255"/>
        </xsd:restriction>
      </xsd:simpleType>
    </xsd:element>
    <xsd:element name="SearchKeywords" ma:index="36" nillable="true" ma:displayName="Keyword(s)" ma:internalName="SearchKeywords">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9C40E9B-856B-46A7-8793-65A6FC1828D8" elementFormDefault="qualified">
    <xsd:import namespace="http://schemas.microsoft.com/office/2006/documentManagement/types"/>
    <xsd:import namespace="http://schemas.microsoft.com/office/infopath/2007/PartnerControls"/>
    <xsd:element name="LanguageBTaxHTField0" ma:index="27" ma:taxonomy="true" ma:internalName="LanguageBTaxH" ma:taxonomyFieldName="LanguageB" ma:displayName="Language" ma:fieldId="{264823c8-7255-4fb1-8550-4386b0b212a8}" ma:taxonomyMulti="true" ma:sspId="155bb128-613e-4099-96fa-4403fd0cc87b" ma:termSetId="af9198f1-74aa-4e26-b87e-e1ce7d7e6bdb"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03f0f4d-b3b9-4ed8-8c19-eebed11dd308" elementFormDefault="qualified">
    <xsd:import namespace="http://schemas.microsoft.com/office/2006/documentManagement/types"/>
    <xsd:import namespace="http://schemas.microsoft.com/office/infopath/2007/PartnerControls"/>
    <xsd:element name="DR_Description" ma:index="37" nillable="true" ma:displayName="Description" ma:internalName="DR_Description">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ma:index="34" ma:displayName="Subject"/>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anguageBTaxHTField0 xmlns="39C40E9B-856B-46A7-8793-65A6FC1828D8">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b169a262-1aaa-4ccb-9acf-78a36c1d9bab</TermId>
        </TermInfo>
      </Terms>
    </LanguageBTaxHTField0>
    <Description xmlns="428bb8f6-6046-4ac8-a522-70af368045b5" xsi:nil="true"/>
    <SearchKeywords xmlns="2e263111-b571-4954-8ad9-3d41fbcd6be7" xsi:nil="true"/>
    <Global_x0020_Client_x0020_ServicesTaxHTField0 xmlns="7D1768DD-F29E-4DC2-9191-F2636B9FA92C">
      <Terms xmlns="http://schemas.microsoft.com/office/infopath/2007/PartnerControls"/>
    </Global_x0020_Client_x0020_ServicesTaxHTField0>
    <SearchComment xmlns="2e263111-b571-4954-8ad9-3d41fbcd6be7" xsi:nil="true"/>
    <Local_x0020_Content_x0020_TypeTaxHTField0 xmlns="8DD08C88-CC4C-4D35-9129-A70DAA36BE5E">
      <Terms xmlns="http://schemas.microsoft.com/office/infopath/2007/PartnerControls"/>
    </Local_x0020_Content_x0020_TypeTaxHTField0>
    <TaxKeywordTaxHTField xmlns="2e263111-b571-4954-8ad9-3d41fbcd6be7">
      <Terms xmlns="http://schemas.microsoft.com/office/infopath/2007/PartnerControls"/>
    </TaxKeywordTaxHTField>
    <Global_x0020_Content_x0020_TypeTaxHTField0 xmlns="8DD08C88-CC4C-4D35-9129-A70DAA36BE5E">
      <Terms xmlns="http://schemas.microsoft.com/office/infopath/2007/PartnerControls"/>
    </Global_x0020_Content_x0020_TypeTaxHTField0>
    <GeographyTaxHTField0 xmlns="5a51c775-c49c-428b-8c1e-2f89178d00f4">
      <Terms xmlns="http://schemas.microsoft.com/office/infopath/2007/PartnerControls">
        <TermInfo xmlns="http://schemas.microsoft.com/office/infopath/2007/PartnerControls">
          <TermName xmlns="http://schemas.microsoft.com/office/infopath/2007/PartnerControls">Global (2542)</TermName>
          <TermId xmlns="http://schemas.microsoft.com/office/infopath/2007/PartnerControls">163e196f-7511-4639-90b6-ed85c9d9c37c</TermId>
        </TermInfo>
      </Terms>
    </GeographyTaxHTField0>
    <PublishingExpirationDate xmlns="http://schemas.microsoft.com/sharepoint/v3" xsi:nil="true"/>
    <Local_x0020_Client_x0020_ServicesTaxHTField0 xmlns="7D1768DD-F29E-4DC2-9191-F2636B9FA92C">
      <Terms xmlns="http://schemas.microsoft.com/office/infopath/2007/PartnerControls"/>
    </Local_x0020_Client_x0020_ServicesTaxHTField0>
    <DR_Description xmlns="203f0f4d-b3b9-4ed8-8c19-eebed11dd308" xsi:nil="true"/>
    <TaxCatchAll xmlns="2e263111-b571-4954-8ad9-3d41fbcd6be7">
      <Value>2</Value>
      <Value>19</Value>
    </TaxCatchAll>
    <PublishingStartDate xmlns="http://schemas.microsoft.com/sharepoint/v3" xsi:nil="true"/>
    <Local_x0020_IndustryTaxHTField0 xmlns="83DDB362-4C05-4E52-A8D9-EF2F47978B8D">
      <Terms xmlns="http://schemas.microsoft.com/office/infopath/2007/PartnerControls"/>
    </Local_x0020_IndustryTaxHTField0>
    <Global_x0020_IndustryTaxHTField0 xmlns="83DDB362-4C05-4E52-A8D9-EF2F47978B8D">
      <Terms xmlns="http://schemas.microsoft.com/office/infopath/2007/PartnerControls"/>
    </Global_x0020_IndustryTaxHTField0>
    <PublishingContact xmlns="http://schemas.microsoft.com/sharepoint/v3">
      <UserInfo>
        <DisplayName/>
        <AccountId xsi:nil="true"/>
        <AccountType/>
      </UserInfo>
    </PublishingContact>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8B62803-FC7D-4BCB-AD21-90AE25F963C2}">
  <ds:schemaRefs>
    <ds:schemaRef ds:uri="http://schemas.microsoft.com/sharepoint/events"/>
  </ds:schemaRefs>
</ds:datastoreItem>
</file>

<file path=customXml/itemProps2.xml><?xml version="1.0" encoding="utf-8"?>
<ds:datastoreItem xmlns:ds="http://schemas.openxmlformats.org/officeDocument/2006/customXml" ds:itemID="{170690CB-0964-43D6-8A9E-42892175C22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8DD08C88-CC4C-4D35-9129-A70DAA36BE5E"/>
    <ds:schemaRef ds:uri="428bb8f6-6046-4ac8-a522-70af368045b5"/>
    <ds:schemaRef ds:uri="83DDB362-4C05-4E52-A8D9-EF2F47978B8D"/>
    <ds:schemaRef ds:uri="7D1768DD-F29E-4DC2-9191-F2636B9FA92C"/>
    <ds:schemaRef ds:uri="5a51c775-c49c-428b-8c1e-2f89178d00f4"/>
    <ds:schemaRef ds:uri="2e263111-b571-4954-8ad9-3d41fbcd6be7"/>
    <ds:schemaRef ds:uri="39C40E9B-856B-46A7-8793-65A6FC1828D8"/>
    <ds:schemaRef ds:uri="203f0f4d-b3b9-4ed8-8c19-eebed11dd30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B14554E-08F4-4595-B005-99FEB531E0F4}">
  <ds:schemaRefs>
    <ds:schemaRef ds:uri="http://schemas.microsoft.com/office/2006/documentManagement/types"/>
    <ds:schemaRef ds:uri="http://purl.org/dc/dcmitype/"/>
    <ds:schemaRef ds:uri="39C40E9B-856B-46A7-8793-65A6FC1828D8"/>
    <ds:schemaRef ds:uri="5a51c775-c49c-428b-8c1e-2f89178d00f4"/>
    <ds:schemaRef ds:uri="http://schemas.microsoft.com/office/2006/metadata/properties"/>
    <ds:schemaRef ds:uri="8DD08C88-CC4C-4D35-9129-A70DAA36BE5E"/>
    <ds:schemaRef ds:uri="203f0f4d-b3b9-4ed8-8c19-eebed11dd308"/>
    <ds:schemaRef ds:uri="83DDB362-4C05-4E52-A8D9-EF2F47978B8D"/>
    <ds:schemaRef ds:uri="7D1768DD-F29E-4DC2-9191-F2636B9FA92C"/>
    <ds:schemaRef ds:uri="2e263111-b571-4954-8ad9-3d41fbcd6be7"/>
    <ds:schemaRef ds:uri="http://www.w3.org/XML/1998/namespace"/>
    <ds:schemaRef ds:uri="http://purl.org/dc/elements/1.1/"/>
    <ds:schemaRef ds:uri="http://schemas.microsoft.com/office/infopath/2007/PartnerControls"/>
    <ds:schemaRef ds:uri="http://schemas.openxmlformats.org/package/2006/metadata/core-properties"/>
    <ds:schemaRef ds:uri="http://purl.org/dc/terms/"/>
    <ds:schemaRef ds:uri="http://schemas.microsoft.com/sharepoint/v3"/>
    <ds:schemaRef ds:uri="428bb8f6-6046-4ac8-a522-70af368045b5"/>
  </ds:schemaRefs>
</ds:datastoreItem>
</file>

<file path=customXml/itemProps4.xml><?xml version="1.0" encoding="utf-8"?>
<ds:datastoreItem xmlns:ds="http://schemas.openxmlformats.org/officeDocument/2006/customXml" ds:itemID="{E6FC0C5A-5ACD-4FE8-8FA8-4121A9BC1D8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16_9 Deloitte Consulting PPT Template</Template>
  <TotalTime>423</TotalTime>
  <Words>1129</Words>
  <Application>Microsoft Office PowerPoint</Application>
  <PresentationFormat>Widescreen</PresentationFormat>
  <Paragraphs>164</Paragraphs>
  <Slides>7</Slides>
  <Notes>6</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7</vt:i4>
      </vt:variant>
    </vt:vector>
  </HeadingPairs>
  <TitlesOfParts>
    <vt:vector size="15" baseType="lpstr">
      <vt:lpstr>Arial</vt:lpstr>
      <vt:lpstr>Open Sans</vt:lpstr>
      <vt:lpstr>Product Sans</vt:lpstr>
      <vt:lpstr>Verdana</vt:lpstr>
      <vt:lpstr>Wingdings</vt:lpstr>
      <vt:lpstr>Wingdings 2</vt:lpstr>
      <vt:lpstr>Deloitte_US_Onscreen</vt:lpstr>
      <vt:lpstr>think-cell Slide</vt:lpstr>
      <vt:lpstr>Inside Sherpa – Digital Internship</vt:lpstr>
      <vt:lpstr>Market Scan | Shortlisting and Provider Attributes</vt:lpstr>
      <vt:lpstr>List of Providers Assessed</vt:lpstr>
      <vt:lpstr>Scope of Service - Capability Assessment </vt:lpstr>
      <vt:lpstr>Initial Market Scan Results | </vt:lpstr>
      <vt:lpstr>Targeted Vendors for Further Assessment</vt:lpstr>
      <vt:lpstr>PowerPoint Presentation</vt:lpstr>
    </vt:vector>
  </TitlesOfParts>
  <Company>Deloitte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Headline Verdana Bold</dc:title>
  <dc:subject/>
  <dc:creator>Rahman, Kate</dc:creator>
  <cp:keywords/>
  <cp:lastModifiedBy>Kumuyi Ayodeji</cp:lastModifiedBy>
  <cp:revision>47</cp:revision>
  <cp:lastPrinted>2014-06-25T02:16:22Z</cp:lastPrinted>
  <dcterms:created xsi:type="dcterms:W3CDTF">2016-11-09T03:27:53Z</dcterms:created>
  <dcterms:modified xsi:type="dcterms:W3CDTF">2021-12-01T13:47:50Z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0x01010045A37AAC9C7144A6950E04930CA3134B00A36F77C55ECF6D4FA39D46CEF2939C61</vt:lpwstr>
  </property>
  <property fmtid="{D5CDD505-2E9C-101B-9397-08002B2CF9AE}" pid="3" name="Local Content Type">
    <vt:lpwstr/>
  </property>
  <property fmtid="{D5CDD505-2E9C-101B-9397-08002B2CF9AE}" pid="4" name="TaxKeyword">
    <vt:lpwstr/>
  </property>
  <property fmtid="{D5CDD505-2E9C-101B-9397-08002B2CF9AE}" pid="5" name="Global Client Services">
    <vt:lpwstr/>
  </property>
  <property fmtid="{D5CDD505-2E9C-101B-9397-08002B2CF9AE}" pid="6" name="Geography">
    <vt:lpwstr>19;#Global (2542)|163e196f-7511-4639-90b6-ed85c9d9c37c</vt:lpwstr>
  </property>
  <property fmtid="{D5CDD505-2E9C-101B-9397-08002B2CF9AE}" pid="7" name="Local Industry">
    <vt:lpwstr/>
  </property>
  <property fmtid="{D5CDD505-2E9C-101B-9397-08002B2CF9AE}" pid="8" name="Global Industry">
    <vt:lpwstr/>
  </property>
  <property fmtid="{D5CDD505-2E9C-101B-9397-08002B2CF9AE}" pid="9" name="Global Content Type">
    <vt:lpwstr/>
  </property>
  <property fmtid="{D5CDD505-2E9C-101B-9397-08002B2CF9AE}" pid="10" name="LanguageB">
    <vt:lpwstr>2;#English|b169a262-1aaa-4ccb-9acf-78a36c1d9bab</vt:lpwstr>
  </property>
  <property fmtid="{D5CDD505-2E9C-101B-9397-08002B2CF9AE}" pid="11" name="Local Client Services">
    <vt:lpwstr/>
  </property>
  <property fmtid="{D5CDD505-2E9C-101B-9397-08002B2CF9AE}" pid="12" name="CustomerId">
    <vt:lpwstr>deloitteaus</vt:lpwstr>
  </property>
  <property fmtid="{D5CDD505-2E9C-101B-9397-08002B2CF9AE}" pid="13" name="TemplateId">
    <vt:lpwstr>636274921144318146</vt:lpwstr>
  </property>
  <property fmtid="{D5CDD505-2E9C-101B-9397-08002B2CF9AE}" pid="14" name="UserProfileId">
    <vt:lpwstr>636255735002910449</vt:lpwstr>
  </property>
</Properties>
</file>