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
      <p:font typeface="Product Sans" panose="020B0403030502040203" pitchFamily="34" charset="0"/>
      <p:regular r:id="rId19"/>
      <p:bold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3136" autoAdjust="0"/>
  </p:normalViewPr>
  <p:slideViewPr>
    <p:cSldViewPr>
      <p:cViewPr varScale="1">
        <p:scale>
          <a:sx n="44" d="100"/>
          <a:sy n="44" d="100"/>
        </p:scale>
        <p:origin x="43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05.03.2022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travel and science are the two most popular categories, suggesting that users like “interesting“, “exploratory” content</a:t>
            </a:r>
          </a:p>
          <a:p>
            <a:pPr lvl="0"/>
            <a:r>
              <a:rPr lang="en-US" dirty="0"/>
              <a:t>- We also found that healthy eating was the third most popular. People are getting aware of the environmental and health risks of how we eat, and are taking steps to remedy these problems. </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Andrea Fleming is our Chief Technical Architect and her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1913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travel, science, healthy eating, animals and cooking in descending order.</a:t>
            </a:r>
          </a:p>
          <a:p>
            <a:pPr lvl="0"/>
            <a:endParaRPr lang="en-US" dirty="0"/>
          </a:p>
          <a:p>
            <a:pPr lvl="0"/>
            <a:r>
              <a:rPr lang="en-US" dirty="0"/>
              <a:t>Travel had an aggregate popularity score of almost 54000. It is very interesting to see both healthy eating and cooking within the top 5, it really shows what people enjoy consuming as content. Clearly users favor "real-life" content on this platform and lean into wellness and health categories.</a:t>
            </a:r>
          </a:p>
          <a:p>
            <a:pPr lvl="0"/>
            <a:endParaRPr lang="en-US" dirty="0"/>
          </a:p>
          <a:p>
            <a:pPr lvl="0"/>
            <a:r>
              <a:rPr lang="en-US" dirty="0"/>
              <a:t>Furthermore travel is an interesting category possibly because summer is coming soon. People are looking for interesting locations to go to, and this presents a huge opportunity for you to differentiate your platform and to run specific content or events linked to the projected increase in travel.</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travel only outperforms science by 0.1% within the top 5.</a:t>
            </a:r>
          </a:p>
          <a:p>
            <a:pPr lvl="0"/>
            <a:endParaRPr lang="en-US" dirty="0"/>
          </a:p>
          <a:p>
            <a:pPr lvl="0"/>
            <a:r>
              <a:rPr lang="en-US" dirty="0"/>
              <a:t>However the difference between the 4th most popular, animals, and the 5th most popular, cooking, is much larger at 1.05%</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3.jpeg"/><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6.svg"/><Relationship Id="rId9" Type="http://schemas.openxmlformats.org/officeDocument/2006/relationships/image" Target="../media/image15.jpeg"/></Relationships>
</file>

<file path=ppt/slides/_rels/slide5.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7.png"/><Relationship Id="rId7" Type="http://schemas.openxmlformats.org/officeDocument/2006/relationships/hyperlink" Target="https://www.freestock.com/free-photos/portrait-confident-black-businesswoman-work-glass-396081142"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8.svg"/><Relationship Id="rId9" Type="http://schemas.openxmlformats.org/officeDocument/2006/relationships/hyperlink" Target="https://pxhere.com/en/photo/71863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497566" y="3305349"/>
            <a:ext cx="7301967" cy="2846933"/>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Product Sans" panose="020B040303050204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Product Sans" panose="020B040303050204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1" name="TextBox 12">
            <a:extLst>
              <a:ext uri="{FF2B5EF4-FFF2-40B4-BE49-F238E27FC236}">
                <a16:creationId xmlns:a16="http://schemas.microsoft.com/office/drawing/2014/main" id="{19A1BE45-8301-44C6-A0D0-F8FDA800622F}"/>
              </a:ext>
            </a:extLst>
          </p:cNvPr>
          <p:cNvSpPr txBox="1"/>
          <p:nvPr/>
        </p:nvSpPr>
        <p:spPr>
          <a:xfrm>
            <a:off x="11581833" y="2473697"/>
            <a:ext cx="5677467" cy="503881"/>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11581833" y="1112581"/>
            <a:ext cx="5677467" cy="2587311"/>
          </a:xfrm>
          <a:prstGeom prst="rect">
            <a:avLst/>
          </a:prstGeom>
        </p:spPr>
        <p:txBody>
          <a:bodyPr lIns="0" tIns="0" rIns="0" bIns="0" rtlCol="0" anchor="t">
            <a:spAutoFit/>
          </a:bodyPr>
          <a:lstStyle/>
          <a:p>
            <a:pPr>
              <a:lnSpc>
                <a:spcPts val="2940"/>
              </a:lnSpc>
            </a:pPr>
            <a:r>
              <a:rPr lang="en-US" sz="2400" spc="-21" dirty="0">
                <a:solidFill>
                  <a:srgbClr val="000000"/>
                </a:solidFill>
                <a:latin typeface="Product Sans" panose="020B0403030502040203" pitchFamily="34" charset="0"/>
              </a:rPr>
              <a:t>ANALYSIS</a:t>
            </a:r>
          </a:p>
          <a:p>
            <a:pPr>
              <a:lnSpc>
                <a:spcPts val="2940"/>
              </a:lnSpc>
            </a:pPr>
            <a:endParaRPr lang="en-US" sz="2400" spc="-21" dirty="0">
              <a:solidFill>
                <a:srgbClr val="000000"/>
              </a:solidFill>
              <a:latin typeface="Product Sans" panose="020B0403030502040203" pitchFamily="34" charset="0"/>
            </a:endParaRPr>
          </a:p>
          <a:p>
            <a:pPr>
              <a:lnSpc>
                <a:spcPts val="2940"/>
              </a:lnSpc>
            </a:pPr>
            <a:r>
              <a:rPr lang="en-US" sz="2400" spc="-21" dirty="0">
                <a:solidFill>
                  <a:srgbClr val="000000"/>
                </a:solidFill>
                <a:latin typeface="Product Sans" panose="020B0403030502040203" pitchFamily="34" charset="0"/>
              </a:rPr>
              <a:t>“Travel”, and “Science” are the two most popular categories. It suggests that people enjoy content that takes them out of their present surroundings and lets them explore. </a:t>
            </a:r>
          </a:p>
        </p:txBody>
      </p:sp>
      <p:grpSp>
        <p:nvGrpSpPr>
          <p:cNvPr id="23" name="Group 14">
            <a:extLst>
              <a:ext uri="{FF2B5EF4-FFF2-40B4-BE49-F238E27FC236}">
                <a16:creationId xmlns:a16="http://schemas.microsoft.com/office/drawing/2014/main" id="{F49CBA38-C879-499F-B0F5-691188949921}"/>
              </a:ext>
            </a:extLst>
          </p:cNvPr>
          <p:cNvGrpSpPr/>
          <p:nvPr/>
        </p:nvGrpSpPr>
        <p:grpSpPr>
          <a:xfrm>
            <a:off x="11603604" y="4152900"/>
            <a:ext cx="5677467" cy="5826274"/>
            <a:chOff x="29028" y="-3611373"/>
            <a:chExt cx="7569956" cy="7332362"/>
          </a:xfrm>
        </p:grpSpPr>
        <p:sp>
          <p:nvSpPr>
            <p:cNvPr id="24" name="TextBox 15">
              <a:extLst>
                <a:ext uri="{FF2B5EF4-FFF2-40B4-BE49-F238E27FC236}">
                  <a16:creationId xmlns:a16="http://schemas.microsoft.com/office/drawing/2014/main" id="{3A90234A-916B-4C29-ACF1-11F97E8C2563}"/>
                </a:ext>
              </a:extLst>
            </p:cNvPr>
            <p:cNvSpPr txBox="1"/>
            <p:nvPr/>
          </p:nvSpPr>
          <p:spPr>
            <a:xfrm>
              <a:off x="29028" y="234960"/>
              <a:ext cx="7569956" cy="3486029"/>
            </a:xfrm>
            <a:prstGeom prst="rect">
              <a:avLst/>
            </a:prstGeom>
          </p:spPr>
          <p:txBody>
            <a:bodyPr lIns="0" tIns="0" rIns="0" bIns="0" rtlCol="0" anchor="t">
              <a:spAutoFit/>
            </a:bodyPr>
            <a:lstStyle/>
            <a:p>
              <a:pPr>
                <a:lnSpc>
                  <a:spcPts val="2660"/>
                </a:lnSpc>
              </a:pPr>
              <a:r>
                <a:rPr lang="en-US" sz="2400" spc="-19" dirty="0">
                  <a:solidFill>
                    <a:srgbClr val="000000"/>
                  </a:solidFill>
                  <a:latin typeface="Product Sans" panose="020B0403030502040203" pitchFamily="34" charset="0"/>
                </a:rPr>
                <a:t>NEXT STEPS</a:t>
              </a:r>
            </a:p>
            <a:p>
              <a:pPr>
                <a:lnSpc>
                  <a:spcPts val="2660"/>
                </a:lnSpc>
              </a:pPr>
              <a:r>
                <a:rPr lang="en-US" sz="2400" dirty="0">
                  <a:latin typeface="Product Sans" panose="020B0403030502040203" pitchFamily="34" charset="0"/>
                </a:rPr>
                <a:t>As much as this analysis was insightful, we are ready to take it to the next stage and we have the expertise within Accenture to help you realize these kinds of insights in production across your organization and in real time. We would love to help you with this.</a:t>
              </a:r>
            </a:p>
          </p:txBody>
        </p:sp>
        <p:sp>
          <p:nvSpPr>
            <p:cNvPr id="25" name="TextBox 16">
              <a:extLst>
                <a:ext uri="{FF2B5EF4-FFF2-40B4-BE49-F238E27FC236}">
                  <a16:creationId xmlns:a16="http://schemas.microsoft.com/office/drawing/2014/main" id="{E1CF9388-A25B-45EF-AAD4-73FE2BA72053}"/>
                </a:ext>
              </a:extLst>
            </p:cNvPr>
            <p:cNvSpPr txBox="1"/>
            <p:nvPr/>
          </p:nvSpPr>
          <p:spPr>
            <a:xfrm>
              <a:off x="29028" y="-3611373"/>
              <a:ext cx="7569956" cy="3276222"/>
            </a:xfrm>
            <a:prstGeom prst="rect">
              <a:avLst/>
            </a:prstGeom>
          </p:spPr>
          <p:txBody>
            <a:bodyPr lIns="0" tIns="0" rIns="0" bIns="0" rtlCol="0" anchor="t">
              <a:spAutoFit/>
            </a:bodyPr>
            <a:lstStyle/>
            <a:p>
              <a:pPr>
                <a:lnSpc>
                  <a:spcPts val="2940"/>
                </a:lnSpc>
              </a:pPr>
              <a:r>
                <a:rPr lang="en-US" sz="2400" spc="-21" dirty="0">
                  <a:solidFill>
                    <a:srgbClr val="000000"/>
                  </a:solidFill>
                  <a:latin typeface="Product Sans" panose="020B0403030502040203" pitchFamily="34" charset="0"/>
                </a:rPr>
                <a:t>INSIGHTS</a:t>
              </a:r>
            </a:p>
            <a:p>
              <a:pPr>
                <a:lnSpc>
                  <a:spcPts val="2940"/>
                </a:lnSpc>
              </a:pPr>
              <a:r>
                <a:rPr lang="en-US" sz="2400" spc="-21" dirty="0">
                  <a:solidFill>
                    <a:srgbClr val="000000"/>
                  </a:solidFill>
                  <a:latin typeface="Product Sans" panose="020B0403030502040203" pitchFamily="34" charset="0"/>
                </a:rPr>
                <a:t>Healthy eating was a surprise, coming in at third for most popular categories. We recommend that Social Buzz take advantage of this rise in awareness and sponsor environmental content to attract more users.</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9733"/>
          </a:xfrm>
          <a:prstGeom prst="rect">
            <a:avLst/>
          </a:prstGeom>
        </p:spPr>
        <p:txBody>
          <a:bodyPr lIns="0" tIns="0" rIns="0" bIns="0" rtlCol="0" anchor="t">
            <a:spAutoFit/>
          </a:bodyPr>
          <a:lstStyle/>
          <a:p>
            <a:pPr>
              <a:lnSpc>
                <a:spcPts val="3640"/>
              </a:lnSpc>
            </a:pPr>
            <a:r>
              <a:rPr lang="en-US" sz="2600" spc="-26" dirty="0">
                <a:solidFill>
                  <a:srgbClr val="FFFFFF"/>
                </a:solidFill>
                <a:latin typeface="Product Sans" panose="020B040303050204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Product Sans" panose="020B040303050204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31434" y="2168674"/>
            <a:ext cx="8673443" cy="6446098"/>
            <a:chOff x="0" y="0"/>
            <a:chExt cx="11564591" cy="5540264"/>
          </a:xfrm>
        </p:grpSpPr>
        <p:sp>
          <p:nvSpPr>
            <p:cNvPr id="3" name="TextBox 3"/>
            <p:cNvSpPr txBox="1"/>
            <p:nvPr/>
          </p:nvSpPr>
          <p:spPr>
            <a:xfrm>
              <a:off x="0" y="0"/>
              <a:ext cx="11564591" cy="1058106"/>
            </a:xfrm>
            <a:prstGeom prst="rect">
              <a:avLst/>
            </a:prstGeom>
          </p:spPr>
          <p:txBody>
            <a:bodyPr lIns="0" tIns="0" rIns="0" bIns="0" rtlCol="0" anchor="t">
              <a:spAutoFit/>
            </a:bodyPr>
            <a:lstStyle/>
            <a:p>
              <a:pPr>
                <a:lnSpc>
                  <a:spcPts val="9600"/>
                </a:lnSpc>
              </a:pPr>
              <a:r>
                <a:rPr lang="en-US" sz="8000" spc="-80" dirty="0">
                  <a:solidFill>
                    <a:srgbClr val="000000"/>
                  </a:solidFill>
                  <a:latin typeface="Product Sans" panose="020B0403030502040203" pitchFamily="34" charset="0"/>
                </a:rPr>
                <a:t>Today's agenda</a:t>
              </a:r>
            </a:p>
          </p:txBody>
        </p:sp>
        <p:sp>
          <p:nvSpPr>
            <p:cNvPr id="4" name="TextBox 4"/>
            <p:cNvSpPr txBox="1"/>
            <p:nvPr/>
          </p:nvSpPr>
          <p:spPr>
            <a:xfrm>
              <a:off x="0" y="1204124"/>
              <a:ext cx="11564591" cy="4336140"/>
            </a:xfrm>
            <a:prstGeom prst="rect">
              <a:avLst/>
            </a:prstGeom>
          </p:spPr>
          <p:txBody>
            <a:bodyPr lIns="0" tIns="0" rIns="0" bIns="0" rtlCol="0" anchor="t">
              <a:spAutoFit/>
            </a:bodyPr>
            <a:lstStyle/>
            <a:p>
              <a:pPr>
                <a:lnSpc>
                  <a:spcPct val="200000"/>
                </a:lnSpc>
              </a:pPr>
              <a:r>
                <a:rPr lang="en-US" sz="2800" spc="-19" dirty="0">
                  <a:solidFill>
                    <a:srgbClr val="000000"/>
                  </a:solidFill>
                  <a:latin typeface="Product Sans" panose="020B0403030502040203" pitchFamily="34" charset="0"/>
                </a:rPr>
                <a:t>Project recap</a:t>
              </a:r>
            </a:p>
            <a:p>
              <a:pPr>
                <a:lnSpc>
                  <a:spcPct val="200000"/>
                </a:lnSpc>
              </a:pPr>
              <a:r>
                <a:rPr lang="en-US" sz="2800" spc="-19" dirty="0">
                  <a:solidFill>
                    <a:srgbClr val="000000"/>
                  </a:solidFill>
                  <a:latin typeface="Product Sans" panose="020B0403030502040203" pitchFamily="34" charset="0"/>
                </a:rPr>
                <a:t>Problem</a:t>
              </a:r>
            </a:p>
            <a:p>
              <a:pPr>
                <a:lnSpc>
                  <a:spcPct val="200000"/>
                </a:lnSpc>
              </a:pPr>
              <a:r>
                <a:rPr lang="en-US" sz="2800" spc="-19" dirty="0">
                  <a:solidFill>
                    <a:srgbClr val="000000"/>
                  </a:solidFill>
                  <a:latin typeface="Product Sans" panose="020B0403030502040203" pitchFamily="34" charset="0"/>
                </a:rPr>
                <a:t>The Analytics team</a:t>
              </a:r>
            </a:p>
            <a:p>
              <a:pPr>
                <a:lnSpc>
                  <a:spcPct val="200000"/>
                </a:lnSpc>
              </a:pPr>
              <a:r>
                <a:rPr lang="en-US" sz="2800" spc="-19" dirty="0">
                  <a:solidFill>
                    <a:srgbClr val="000000"/>
                  </a:solidFill>
                  <a:latin typeface="Product Sans" panose="020B0403030502040203" pitchFamily="34" charset="0"/>
                </a:rPr>
                <a:t>Process</a:t>
              </a:r>
            </a:p>
            <a:p>
              <a:pPr>
                <a:lnSpc>
                  <a:spcPct val="200000"/>
                </a:lnSpc>
              </a:pPr>
              <a:r>
                <a:rPr lang="en-US" sz="2800" spc="-19" dirty="0">
                  <a:solidFill>
                    <a:srgbClr val="000000"/>
                  </a:solidFill>
                  <a:latin typeface="Product Sans" panose="020B0403030502040203" pitchFamily="34" charset="0"/>
                </a:rPr>
                <a:t>Insights</a:t>
              </a:r>
            </a:p>
            <a:p>
              <a:pPr>
                <a:lnSpc>
                  <a:spcPct val="200000"/>
                </a:lnSpc>
              </a:pPr>
              <a:r>
                <a:rPr lang="en-US" sz="2800" spc="-19" dirty="0">
                  <a:solidFill>
                    <a:srgbClr val="000000"/>
                  </a:solidFill>
                  <a:latin typeface="Product Sans" panose="020B040303050204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8436952" y="2005584"/>
            <a:ext cx="7852227" cy="6275832"/>
          </a:xfrm>
          <a:prstGeom prst="rect">
            <a:avLst/>
          </a:prstGeom>
          <a:solidFill>
            <a:schemeClr val="tx1"/>
          </a:solidFill>
        </p:spPr>
        <p:txBody>
          <a:bodyPr/>
          <a:lstStyle/>
          <a:p>
            <a:r>
              <a:rPr lang="en-US" sz="2800" dirty="0">
                <a:solidFill>
                  <a:schemeClr val="bg1"/>
                </a:solidFill>
                <a:latin typeface="Product Sans" panose="020B0403030502040203" pitchFamily="34" charset="0"/>
              </a:rPr>
              <a:t>Social Buzz has grown at scale to reach a global scale and a unicorn valuation. To help with the adaptation process of being so widely recognized, Social Buzz has enlisted the services of Accenture for 3 months to work with the following tasks:</a:t>
            </a:r>
          </a:p>
          <a:p>
            <a:endParaRPr lang="en-US" sz="2800" dirty="0">
              <a:solidFill>
                <a:schemeClr val="bg1"/>
              </a:solidFill>
              <a:latin typeface="Product Sans" panose="020B0403030502040203" pitchFamily="34" charset="0"/>
            </a:endParaRPr>
          </a:p>
          <a:p>
            <a:pPr marL="285750" indent="-285750">
              <a:buFont typeface="Arial" panose="020B0604020202020204" pitchFamily="34" charset="0"/>
              <a:buChar char="•"/>
            </a:pPr>
            <a:r>
              <a:rPr lang="en-US" sz="2800" dirty="0">
                <a:solidFill>
                  <a:schemeClr val="bg1"/>
                </a:solidFill>
                <a:latin typeface="Product Sans" panose="020B0403030502040203" pitchFamily="34" charset="0"/>
              </a:rPr>
              <a:t>Performing an audit of Social Buzz’s big data practice and sharing best industry practices.</a:t>
            </a:r>
          </a:p>
          <a:p>
            <a:pPr marL="285750" indent="-285750">
              <a:buFont typeface="Arial" panose="020B0604020202020204" pitchFamily="34" charset="0"/>
              <a:buChar char="•"/>
            </a:pPr>
            <a:r>
              <a:rPr lang="en-US" sz="2800" dirty="0">
                <a:solidFill>
                  <a:schemeClr val="bg1"/>
                </a:solidFill>
                <a:latin typeface="Product Sans" panose="020B0403030502040203" pitchFamily="34" charset="0"/>
              </a:rPr>
              <a:t>Giving recommendations for an Initial Public Offering (IPO)</a:t>
            </a:r>
          </a:p>
          <a:p>
            <a:pPr marL="285750" indent="-285750">
              <a:buFont typeface="Arial" panose="020B0604020202020204" pitchFamily="34" charset="0"/>
              <a:buChar char="•"/>
            </a:pPr>
            <a:r>
              <a:rPr lang="en-US" sz="2800" dirty="0">
                <a:solidFill>
                  <a:schemeClr val="bg1"/>
                </a:solidFill>
                <a:latin typeface="Product Sans" panose="020B0403030502040203" pitchFamily="34" charset="0"/>
              </a:rPr>
              <a:t>Performing an analysis of Social Buzz’s data to find the 5 most popular content categories.</a:t>
            </a:r>
            <a:endParaRPr lang="en-GB" sz="2800" dirty="0">
              <a:solidFill>
                <a:schemeClr val="bg1"/>
              </a:solidFill>
              <a:latin typeface="Product Sans" panose="020B0403030502040203"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Product Sans" panose="020B040303050204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0" y="406153"/>
            <a:ext cx="1028700"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Product Sans" panose="020B0403030502040203" pitchFamily="34" charset="0"/>
              </a:rPr>
              <a:t>Problem</a:t>
            </a:r>
          </a:p>
        </p:txBody>
      </p:sp>
      <p:sp>
        <p:nvSpPr>
          <p:cNvPr id="22" name="TextBox 21">
            <a:extLst>
              <a:ext uri="{FF2B5EF4-FFF2-40B4-BE49-F238E27FC236}">
                <a16:creationId xmlns:a16="http://schemas.microsoft.com/office/drawing/2014/main" id="{46D01093-98EB-49EA-8FC5-09A88534E0C7}"/>
              </a:ext>
            </a:extLst>
          </p:cNvPr>
          <p:cNvSpPr txBox="1"/>
          <p:nvPr/>
        </p:nvSpPr>
        <p:spPr>
          <a:xfrm>
            <a:off x="1028700" y="4961740"/>
            <a:ext cx="8115300" cy="5016758"/>
          </a:xfrm>
          <a:prstGeom prst="rect">
            <a:avLst/>
          </a:prstGeom>
          <a:noFill/>
        </p:spPr>
        <p:txBody>
          <a:bodyPr wrap="square" rtlCol="0">
            <a:spAutoFit/>
          </a:bodyPr>
          <a:lstStyle/>
          <a:p>
            <a:r>
              <a:rPr lang="en-US" sz="3200" dirty="0">
                <a:solidFill>
                  <a:schemeClr val="bg1"/>
                </a:solidFill>
                <a:latin typeface="Product Sans" panose="020B0403030502040203" pitchFamily="34" charset="0"/>
              </a:rPr>
              <a:t>So much data, so little structure! </a:t>
            </a:r>
          </a:p>
          <a:p>
            <a:pPr marL="285750" indent="-285750">
              <a:buFont typeface="Arial" panose="020B0604020202020204" pitchFamily="34" charset="0"/>
              <a:buChar char="•"/>
            </a:pPr>
            <a:r>
              <a:rPr lang="en-US" sz="3200" dirty="0">
                <a:solidFill>
                  <a:schemeClr val="bg1"/>
                </a:solidFill>
                <a:latin typeface="Product Sans" panose="020B0403030502040203" pitchFamily="34" charset="0"/>
              </a:rPr>
              <a:t>More than 100,000 posts are made each day, amounting about 36..5 million posts per year.</a:t>
            </a:r>
          </a:p>
          <a:p>
            <a:pPr marL="285750" indent="-285750">
              <a:buFont typeface="Arial" panose="020B0604020202020204" pitchFamily="34" charset="0"/>
              <a:buChar char="•"/>
            </a:pPr>
            <a:r>
              <a:rPr lang="en-US" sz="3200" dirty="0">
                <a:solidFill>
                  <a:schemeClr val="bg1"/>
                </a:solidFill>
                <a:latin typeface="Product Sans" panose="020B0403030502040203" pitchFamily="34" charset="0"/>
              </a:rPr>
              <a:t>All this data is unstructured (images, videos, etc.), making it very hard to make sense of the data. </a:t>
            </a:r>
          </a:p>
          <a:p>
            <a:endParaRPr lang="en-US" sz="3200" dirty="0">
              <a:solidFill>
                <a:schemeClr val="bg1"/>
              </a:solidFill>
              <a:latin typeface="Product Sans" panose="020B0403030502040203" pitchFamily="34" charset="0"/>
            </a:endParaRPr>
          </a:p>
          <a:p>
            <a:r>
              <a:rPr lang="en-US" sz="3200" dirty="0">
                <a:solidFill>
                  <a:schemeClr val="bg1"/>
                </a:solidFill>
                <a:latin typeface="Product Sans" panose="020B0403030502040203" pitchFamily="34" charset="0"/>
              </a:rPr>
              <a:t>How does Social Buzz take advantage of this massive data glut?</a:t>
            </a:r>
            <a:endParaRPr lang="en-GB" sz="3200" dirty="0">
              <a:solidFill>
                <a:schemeClr val="bg1"/>
              </a:solidFill>
              <a:latin typeface="Product Sans" panose="020B040303050204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1515" y="6953289"/>
            <a:ext cx="2187334" cy="2123082"/>
            <a:chOff x="-23043" y="66270"/>
            <a:chExt cx="6542158" cy="6349987"/>
          </a:xfrm>
        </p:grpSpPr>
        <p:sp>
          <p:nvSpPr>
            <p:cNvPr id="29" name="Freeform 29"/>
            <p:cNvSpPr/>
            <p:nvPr/>
          </p:nvSpPr>
          <p:spPr>
            <a:xfrm>
              <a:off x="-23043" y="119186"/>
              <a:ext cx="6542158" cy="6244243"/>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70"/>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Product Sans" panose="020B0403030502040203" pitchFamily="34" charset="0"/>
              </a:rPr>
              <a:t>Meet The Analytics team</a:t>
            </a:r>
          </a:p>
        </p:txBody>
      </p:sp>
      <p:sp>
        <p:nvSpPr>
          <p:cNvPr id="32" name="TextBox 31">
            <a:extLst>
              <a:ext uri="{FF2B5EF4-FFF2-40B4-BE49-F238E27FC236}">
                <a16:creationId xmlns:a16="http://schemas.microsoft.com/office/drawing/2014/main" id="{30D26EDB-06A5-4D98-8565-2FA098988C7F}"/>
              </a:ext>
            </a:extLst>
          </p:cNvPr>
          <p:cNvSpPr txBox="1"/>
          <p:nvPr/>
        </p:nvSpPr>
        <p:spPr>
          <a:xfrm>
            <a:off x="14173200" y="1825527"/>
            <a:ext cx="3608077" cy="830997"/>
          </a:xfrm>
          <a:prstGeom prst="rect">
            <a:avLst/>
          </a:prstGeom>
          <a:noFill/>
        </p:spPr>
        <p:txBody>
          <a:bodyPr wrap="square" rtlCol="0">
            <a:spAutoFit/>
          </a:bodyPr>
          <a:lstStyle/>
          <a:p>
            <a:r>
              <a:rPr lang="en-US" sz="2400" dirty="0">
                <a:latin typeface="Product Sans" panose="020B0403030502040203" pitchFamily="34" charset="0"/>
              </a:rPr>
              <a:t>Andrea Fleming, Chief Technical Architect</a:t>
            </a:r>
            <a:endParaRPr lang="en-GB" sz="2400" dirty="0">
              <a:latin typeface="Product Sans" panose="020B0403030502040203" pitchFamily="34" charset="0"/>
            </a:endParaRPr>
          </a:p>
        </p:txBody>
      </p:sp>
      <p:sp>
        <p:nvSpPr>
          <p:cNvPr id="33" name="TextBox 32">
            <a:extLst>
              <a:ext uri="{FF2B5EF4-FFF2-40B4-BE49-F238E27FC236}">
                <a16:creationId xmlns:a16="http://schemas.microsoft.com/office/drawing/2014/main" id="{0ECD2812-87C1-4291-86A8-D18D1BA8C1AA}"/>
              </a:ext>
            </a:extLst>
          </p:cNvPr>
          <p:cNvSpPr txBox="1"/>
          <p:nvPr/>
        </p:nvSpPr>
        <p:spPr>
          <a:xfrm>
            <a:off x="14173200" y="4961740"/>
            <a:ext cx="3608077" cy="830997"/>
          </a:xfrm>
          <a:prstGeom prst="rect">
            <a:avLst/>
          </a:prstGeom>
          <a:noFill/>
        </p:spPr>
        <p:txBody>
          <a:bodyPr wrap="square" rtlCol="0">
            <a:spAutoFit/>
          </a:bodyPr>
          <a:lstStyle/>
          <a:p>
            <a:r>
              <a:rPr lang="en-US" sz="2400" dirty="0">
                <a:latin typeface="Product Sans" panose="020B0403030502040203" pitchFamily="34" charset="0"/>
              </a:rPr>
              <a:t>Marcus </a:t>
            </a:r>
            <a:r>
              <a:rPr lang="en-US" sz="2400" dirty="0" err="1">
                <a:latin typeface="Product Sans" panose="020B0403030502040203" pitchFamily="34" charset="0"/>
              </a:rPr>
              <a:t>Rompton</a:t>
            </a:r>
            <a:r>
              <a:rPr lang="en-US" sz="2400" dirty="0">
                <a:latin typeface="Product Sans" panose="020B0403030502040203" pitchFamily="34" charset="0"/>
              </a:rPr>
              <a:t>, Data Engineer and Expert</a:t>
            </a:r>
            <a:endParaRPr lang="en-GB" sz="2400" dirty="0">
              <a:latin typeface="Product Sans" panose="020B0403030502040203" pitchFamily="34" charset="0"/>
            </a:endParaRPr>
          </a:p>
        </p:txBody>
      </p:sp>
      <p:sp>
        <p:nvSpPr>
          <p:cNvPr id="34" name="TextBox 33">
            <a:extLst>
              <a:ext uri="{FF2B5EF4-FFF2-40B4-BE49-F238E27FC236}">
                <a16:creationId xmlns:a16="http://schemas.microsoft.com/office/drawing/2014/main" id="{EF6A6F10-C3A3-482B-BF43-E6626153ACE1}"/>
              </a:ext>
            </a:extLst>
          </p:cNvPr>
          <p:cNvSpPr txBox="1"/>
          <p:nvPr/>
        </p:nvSpPr>
        <p:spPr>
          <a:xfrm>
            <a:off x="14173200" y="7784814"/>
            <a:ext cx="3608077" cy="830997"/>
          </a:xfrm>
          <a:prstGeom prst="rect">
            <a:avLst/>
          </a:prstGeom>
          <a:noFill/>
        </p:spPr>
        <p:txBody>
          <a:bodyPr wrap="square" rtlCol="0">
            <a:spAutoFit/>
          </a:bodyPr>
          <a:lstStyle/>
          <a:p>
            <a:r>
              <a:rPr lang="en-US" sz="2400" dirty="0">
                <a:latin typeface="Product Sans" panose="020B0403030502040203" pitchFamily="34" charset="0"/>
              </a:rPr>
              <a:t>Ayodeji Kumuyi, Data Analyst</a:t>
            </a:r>
            <a:endParaRPr lang="en-GB" sz="2400" dirty="0">
              <a:latin typeface="Product Sans" panose="020B0403030502040203" pitchFamily="34" charset="0"/>
            </a:endParaRPr>
          </a:p>
        </p:txBody>
      </p:sp>
      <p:pic>
        <p:nvPicPr>
          <p:cNvPr id="38" name="Picture 37">
            <a:extLst>
              <a:ext uri="{FF2B5EF4-FFF2-40B4-BE49-F238E27FC236}">
                <a16:creationId xmlns:a16="http://schemas.microsoft.com/office/drawing/2014/main" id="{1C63E9A6-73E7-4977-B3D3-62D8A1842909}"/>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1991731" y="1487904"/>
            <a:ext cx="1753267" cy="16207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0" name="Picture 39">
            <a:extLst>
              <a:ext uri="{FF2B5EF4-FFF2-40B4-BE49-F238E27FC236}">
                <a16:creationId xmlns:a16="http://schemas.microsoft.com/office/drawing/2014/main" id="{A5F45389-253E-4DFF-B593-18B1FA2C21FB}"/>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1454525" y="3948036"/>
            <a:ext cx="2302075" cy="22259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Product Sans" panose="020B040303050204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4F16102-F3A8-4C92-9A59-6A01E29B84EF}"/>
              </a:ext>
            </a:extLst>
          </p:cNvPr>
          <p:cNvSpPr txBox="1"/>
          <p:nvPr/>
        </p:nvSpPr>
        <p:spPr>
          <a:xfrm>
            <a:off x="4381391" y="1660758"/>
            <a:ext cx="4228533" cy="461665"/>
          </a:xfrm>
          <a:prstGeom prst="rect">
            <a:avLst/>
          </a:prstGeom>
          <a:noFill/>
        </p:spPr>
        <p:txBody>
          <a:bodyPr wrap="square" rtlCol="0">
            <a:spAutoFit/>
          </a:bodyPr>
          <a:lstStyle/>
          <a:p>
            <a:r>
              <a:rPr lang="en-US" sz="2400" dirty="0">
                <a:solidFill>
                  <a:schemeClr val="bg1"/>
                </a:solidFill>
                <a:latin typeface="Product Sans" panose="020B0403030502040203" pitchFamily="34" charset="0"/>
              </a:rPr>
              <a:t>Data Understanding</a:t>
            </a:r>
            <a:endParaRPr lang="en-GB" sz="2400" dirty="0">
              <a:solidFill>
                <a:schemeClr val="bg1"/>
              </a:solidFill>
              <a:latin typeface="Product Sans" panose="020B0403030502040203" pitchFamily="34" charset="0"/>
            </a:endParaRPr>
          </a:p>
        </p:txBody>
      </p:sp>
      <p:sp>
        <p:nvSpPr>
          <p:cNvPr id="41" name="TextBox 40">
            <a:extLst>
              <a:ext uri="{FF2B5EF4-FFF2-40B4-BE49-F238E27FC236}">
                <a16:creationId xmlns:a16="http://schemas.microsoft.com/office/drawing/2014/main" id="{EB523E69-1EE8-48D9-A028-74A074A9755F}"/>
              </a:ext>
            </a:extLst>
          </p:cNvPr>
          <p:cNvSpPr txBox="1"/>
          <p:nvPr/>
        </p:nvSpPr>
        <p:spPr>
          <a:xfrm>
            <a:off x="5769254" y="3226046"/>
            <a:ext cx="4228533" cy="461665"/>
          </a:xfrm>
          <a:prstGeom prst="rect">
            <a:avLst/>
          </a:prstGeom>
          <a:noFill/>
        </p:spPr>
        <p:txBody>
          <a:bodyPr wrap="square" rtlCol="0">
            <a:spAutoFit/>
          </a:bodyPr>
          <a:lstStyle/>
          <a:p>
            <a:r>
              <a:rPr lang="en-US" sz="2400" dirty="0">
                <a:solidFill>
                  <a:schemeClr val="bg1"/>
                </a:solidFill>
                <a:latin typeface="Product Sans" panose="020B0403030502040203" pitchFamily="34" charset="0"/>
              </a:rPr>
              <a:t>Data Extraction</a:t>
            </a:r>
            <a:endParaRPr lang="en-GB" sz="2400" dirty="0">
              <a:solidFill>
                <a:schemeClr val="bg1"/>
              </a:solidFill>
              <a:latin typeface="Product Sans" panose="020B0403030502040203" pitchFamily="34" charset="0"/>
            </a:endParaRPr>
          </a:p>
        </p:txBody>
      </p:sp>
      <p:sp>
        <p:nvSpPr>
          <p:cNvPr id="42" name="TextBox 41">
            <a:extLst>
              <a:ext uri="{FF2B5EF4-FFF2-40B4-BE49-F238E27FC236}">
                <a16:creationId xmlns:a16="http://schemas.microsoft.com/office/drawing/2014/main" id="{42C136F0-112B-45BE-A0F3-55A8DB6DF9FB}"/>
              </a:ext>
            </a:extLst>
          </p:cNvPr>
          <p:cNvSpPr txBox="1"/>
          <p:nvPr/>
        </p:nvSpPr>
        <p:spPr>
          <a:xfrm>
            <a:off x="7626237" y="4731465"/>
            <a:ext cx="4228533" cy="461665"/>
          </a:xfrm>
          <a:prstGeom prst="rect">
            <a:avLst/>
          </a:prstGeom>
          <a:noFill/>
        </p:spPr>
        <p:txBody>
          <a:bodyPr wrap="square" rtlCol="0">
            <a:spAutoFit/>
          </a:bodyPr>
          <a:lstStyle/>
          <a:p>
            <a:r>
              <a:rPr lang="en-US" sz="2400" dirty="0">
                <a:solidFill>
                  <a:schemeClr val="bg1"/>
                </a:solidFill>
                <a:latin typeface="Product Sans" panose="020B0403030502040203" pitchFamily="34" charset="0"/>
              </a:rPr>
              <a:t>Data Modeling</a:t>
            </a:r>
            <a:endParaRPr lang="en-GB" sz="2400" dirty="0">
              <a:solidFill>
                <a:schemeClr val="bg1"/>
              </a:solidFill>
              <a:latin typeface="Product Sans" panose="020B0403030502040203" pitchFamily="34" charset="0"/>
            </a:endParaRPr>
          </a:p>
        </p:txBody>
      </p:sp>
      <p:sp>
        <p:nvSpPr>
          <p:cNvPr id="43" name="TextBox 42">
            <a:extLst>
              <a:ext uri="{FF2B5EF4-FFF2-40B4-BE49-F238E27FC236}">
                <a16:creationId xmlns:a16="http://schemas.microsoft.com/office/drawing/2014/main" id="{FB0DDF2A-4765-4975-9EBF-41BFA823E4BB}"/>
              </a:ext>
            </a:extLst>
          </p:cNvPr>
          <p:cNvSpPr txBox="1"/>
          <p:nvPr/>
        </p:nvSpPr>
        <p:spPr>
          <a:xfrm>
            <a:off x="9535656" y="6513910"/>
            <a:ext cx="4228533" cy="461665"/>
          </a:xfrm>
          <a:prstGeom prst="rect">
            <a:avLst/>
          </a:prstGeom>
          <a:noFill/>
        </p:spPr>
        <p:txBody>
          <a:bodyPr wrap="square" rtlCol="0">
            <a:spAutoFit/>
          </a:bodyPr>
          <a:lstStyle/>
          <a:p>
            <a:r>
              <a:rPr lang="en-US" sz="2400" dirty="0">
                <a:solidFill>
                  <a:schemeClr val="bg1"/>
                </a:solidFill>
                <a:latin typeface="Product Sans" panose="020B0403030502040203" pitchFamily="34" charset="0"/>
              </a:rPr>
              <a:t>Data Analysis</a:t>
            </a:r>
            <a:endParaRPr lang="en-GB" sz="2400" dirty="0">
              <a:solidFill>
                <a:schemeClr val="bg1"/>
              </a:solidFill>
              <a:latin typeface="Product Sans" panose="020B0403030502040203" pitchFamily="34" charset="0"/>
            </a:endParaRPr>
          </a:p>
        </p:txBody>
      </p:sp>
      <p:sp>
        <p:nvSpPr>
          <p:cNvPr id="44" name="TextBox 43">
            <a:extLst>
              <a:ext uri="{FF2B5EF4-FFF2-40B4-BE49-F238E27FC236}">
                <a16:creationId xmlns:a16="http://schemas.microsoft.com/office/drawing/2014/main" id="{3A27C833-34C1-4040-A09E-6C15DA54EBC6}"/>
              </a:ext>
            </a:extLst>
          </p:cNvPr>
          <p:cNvSpPr txBox="1"/>
          <p:nvPr/>
        </p:nvSpPr>
        <p:spPr>
          <a:xfrm>
            <a:off x="11337710" y="8114277"/>
            <a:ext cx="4228533" cy="461665"/>
          </a:xfrm>
          <a:prstGeom prst="rect">
            <a:avLst/>
          </a:prstGeom>
          <a:noFill/>
        </p:spPr>
        <p:txBody>
          <a:bodyPr wrap="square" rtlCol="0">
            <a:spAutoFit/>
          </a:bodyPr>
          <a:lstStyle/>
          <a:p>
            <a:r>
              <a:rPr lang="en-US" sz="2400" dirty="0">
                <a:solidFill>
                  <a:schemeClr val="bg1"/>
                </a:solidFill>
                <a:latin typeface="Product Sans" panose="020B0403030502040203" pitchFamily="34" charset="0"/>
              </a:rPr>
              <a:t>Uncovering Insights</a:t>
            </a:r>
            <a:endParaRPr lang="en-GB" sz="2400" dirty="0">
              <a:solidFill>
                <a:schemeClr val="bg1"/>
              </a:solidFill>
              <a:latin typeface="Product Sans" panose="020B040303050204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Product Sans" panose="020B040303050204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EC50B412-8FDA-4410-83C5-E2A25661A01E}"/>
              </a:ext>
            </a:extLst>
          </p:cNvPr>
          <p:cNvSpPr txBox="1"/>
          <p:nvPr/>
        </p:nvSpPr>
        <p:spPr>
          <a:xfrm>
            <a:off x="1905000" y="4305300"/>
            <a:ext cx="3759829" cy="1938992"/>
          </a:xfrm>
          <a:prstGeom prst="rect">
            <a:avLst/>
          </a:prstGeom>
          <a:noFill/>
        </p:spPr>
        <p:txBody>
          <a:bodyPr wrap="square" rtlCol="0">
            <a:spAutoFit/>
          </a:bodyPr>
          <a:lstStyle/>
          <a:p>
            <a:pPr algn="ctr"/>
            <a:r>
              <a:rPr lang="en-US" sz="4000" dirty="0"/>
              <a:t>16</a:t>
            </a:r>
          </a:p>
          <a:p>
            <a:pPr algn="ctr"/>
            <a:r>
              <a:rPr lang="en-US" sz="4000" dirty="0">
                <a:latin typeface="Product Sans" panose="020B0403030502040203" pitchFamily="34" charset="0"/>
              </a:rPr>
              <a:t>Unique Categories</a:t>
            </a:r>
            <a:endParaRPr lang="en-GB" sz="4000" dirty="0">
              <a:latin typeface="Product Sans" panose="020B0403030502040203" pitchFamily="34" charset="0"/>
            </a:endParaRPr>
          </a:p>
        </p:txBody>
      </p:sp>
      <p:sp>
        <p:nvSpPr>
          <p:cNvPr id="15" name="TextBox 14">
            <a:extLst>
              <a:ext uri="{FF2B5EF4-FFF2-40B4-BE49-F238E27FC236}">
                <a16:creationId xmlns:a16="http://schemas.microsoft.com/office/drawing/2014/main" id="{C3DBE64A-E710-4D77-8E9E-0778278D5A2F}"/>
              </a:ext>
            </a:extLst>
          </p:cNvPr>
          <p:cNvSpPr txBox="1"/>
          <p:nvPr/>
        </p:nvSpPr>
        <p:spPr>
          <a:xfrm>
            <a:off x="6813865" y="4305300"/>
            <a:ext cx="3759829" cy="1323439"/>
          </a:xfrm>
          <a:prstGeom prst="rect">
            <a:avLst/>
          </a:prstGeom>
          <a:noFill/>
        </p:spPr>
        <p:txBody>
          <a:bodyPr wrap="square" rtlCol="0">
            <a:spAutoFit/>
          </a:bodyPr>
          <a:lstStyle/>
          <a:p>
            <a:pPr algn="ctr"/>
            <a:r>
              <a:rPr lang="en-US" sz="4000" dirty="0"/>
              <a:t>49, 681</a:t>
            </a:r>
          </a:p>
          <a:p>
            <a:pPr algn="ctr"/>
            <a:r>
              <a:rPr lang="en-US" sz="4000" dirty="0">
                <a:latin typeface="Product Sans" panose="020B0403030502040203" pitchFamily="34" charset="0"/>
              </a:rPr>
              <a:t>Cooking Posts</a:t>
            </a:r>
            <a:endParaRPr lang="en-GB" sz="4000" dirty="0">
              <a:latin typeface="Product Sans" panose="020B0403030502040203" pitchFamily="34" charset="0"/>
            </a:endParaRPr>
          </a:p>
        </p:txBody>
      </p:sp>
      <p:sp>
        <p:nvSpPr>
          <p:cNvPr id="16" name="TextBox 15">
            <a:extLst>
              <a:ext uri="{FF2B5EF4-FFF2-40B4-BE49-F238E27FC236}">
                <a16:creationId xmlns:a16="http://schemas.microsoft.com/office/drawing/2014/main" id="{E6C12B4B-EC7A-4F0F-8108-BFCA615A0069}"/>
              </a:ext>
            </a:extLst>
          </p:cNvPr>
          <p:cNvSpPr txBox="1"/>
          <p:nvPr/>
        </p:nvSpPr>
        <p:spPr>
          <a:xfrm>
            <a:off x="12292375" y="4305300"/>
            <a:ext cx="3759829" cy="1938992"/>
          </a:xfrm>
          <a:prstGeom prst="rect">
            <a:avLst/>
          </a:prstGeom>
          <a:noFill/>
        </p:spPr>
        <p:txBody>
          <a:bodyPr wrap="square" rtlCol="0">
            <a:spAutoFit/>
          </a:bodyPr>
          <a:lstStyle/>
          <a:p>
            <a:pPr algn="ctr"/>
            <a:r>
              <a:rPr lang="en-US" sz="4000" dirty="0"/>
              <a:t>May</a:t>
            </a:r>
          </a:p>
          <a:p>
            <a:pPr algn="ctr"/>
            <a:r>
              <a:rPr lang="en-US" sz="4000" dirty="0">
                <a:latin typeface="Product Sans" panose="020B0403030502040203" pitchFamily="34" charset="0"/>
              </a:rPr>
              <a:t>Most</a:t>
            </a:r>
          </a:p>
          <a:p>
            <a:pPr algn="ctr"/>
            <a:r>
              <a:rPr lang="en-US" sz="4000" dirty="0">
                <a:latin typeface="Product Sans" panose="020B0403030502040203" pitchFamily="34" charset="0"/>
              </a:rPr>
              <a:t>Popular Month</a:t>
            </a:r>
            <a:endParaRPr lang="en-GB" sz="4000" dirty="0">
              <a:latin typeface="Product Sans" panose="020B040303050204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775100E4-12C5-46FD-AD43-3996D03946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6482" y="0"/>
            <a:ext cx="15901518" cy="102869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D6594F24-8C29-4E5F-945A-A12C19C870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6483" y="0"/>
            <a:ext cx="15901518" cy="10272682"/>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1736</Words>
  <Application>Microsoft Office PowerPoint</Application>
  <PresentationFormat>Custom</PresentationFormat>
  <Paragraphs>145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Product Sans</vt:lpstr>
      <vt:lpstr>Graphik Regular</vt:lpstr>
      <vt:lpstr>Arial</vt:lpstr>
      <vt:lpstr>Clear Sans Regular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Kumuyi Ayodeji</cp:lastModifiedBy>
  <cp:revision>9</cp:revision>
  <dcterms:created xsi:type="dcterms:W3CDTF">2006-08-16T00:00:00Z</dcterms:created>
  <dcterms:modified xsi:type="dcterms:W3CDTF">2022-03-05T04:53:02Z</dcterms:modified>
  <dc:identifier>DAEhDyfaYKE</dc:identifier>
</cp:coreProperties>
</file>