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28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81"/>
            <a:ext cx="11162349"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Edit Master text styles</a:t>
            </a:r>
          </a:p>
        </p:txBody>
      </p:sp>
      <p:sp>
        <p:nvSpPr>
          <p:cNvPr id="7" name="Text Placeholder 8"/>
          <p:cNvSpPr>
            <a:spLocks noGrp="1"/>
          </p:cNvSpPr>
          <p:nvPr>
            <p:ph type="body" sz="quarter" idx="13" hasCustomPrompt="1"/>
          </p:nvPr>
        </p:nvSpPr>
        <p:spPr>
          <a:xfrm>
            <a:off x="426720" y="661126"/>
            <a:ext cx="11340000" cy="279892"/>
          </a:xfrm>
          <a:prstGeom prst="rect">
            <a:avLst/>
          </a:prstGeom>
        </p:spPr>
        <p:txBody>
          <a:bodyPr lIns="0" tIns="0" rIns="0" bIns="0">
            <a:noAutofit/>
          </a:bodyPr>
          <a:lstStyle>
            <a:lvl1pPr marL="0" indent="0">
              <a:buNone/>
              <a:defRPr sz="1400" b="0">
                <a:solidFill>
                  <a:srgbClr val="575757"/>
                </a:solidFill>
              </a:defRPr>
            </a:lvl1pPr>
          </a:lstStyle>
          <a:p>
            <a:pPr lvl="0"/>
            <a:r>
              <a:rPr lang="en-US" noProof="0" dirty="0"/>
              <a:t>Click to add subtitle</a:t>
            </a:r>
          </a:p>
        </p:txBody>
      </p:sp>
      <p:sp>
        <p:nvSpPr>
          <p:cNvPr id="2" name="Title 1"/>
          <p:cNvSpPr>
            <a:spLocks noGrp="1"/>
          </p:cNvSpPr>
          <p:nvPr>
            <p:ph type="title"/>
          </p:nvPr>
        </p:nvSpPr>
        <p:spPr>
          <a:xfrm>
            <a:off x="426542" y="327026"/>
            <a:ext cx="11340000" cy="303187"/>
          </a:xfrm>
        </p:spPr>
        <p:txBody>
          <a:bodyPr/>
          <a:lstStyle/>
          <a:p>
            <a:r>
              <a:rPr lang="en-US" dirty="0"/>
              <a:t>Click to edit Master title style</a:t>
            </a:r>
            <a:endParaRPr lang="en-AU" dirty="0"/>
          </a:p>
        </p:txBody>
      </p:sp>
    </p:spTree>
    <p:extLst>
      <p:ext uri="{BB962C8B-B14F-4D97-AF65-F5344CB8AC3E}">
        <p14:creationId xmlns:p14="http://schemas.microsoft.com/office/powerpoint/2010/main" val="3436051388"/>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7" Type="http://schemas.openxmlformats.org/officeDocument/2006/relationships/image" Target="../media/image2.jpe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
            </p:custData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spid="_x0000_s1038"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cxnSp>
        <p:nvCxnSpPr>
          <p:cNvPr id="9"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pic>
        <p:nvPicPr>
          <p:cNvPr id="10" name="Picture 9"/>
          <p:cNvPicPr>
            <a:picLocks noChangeAspect="1"/>
          </p:cNvPicPr>
          <p:nvPr userDrawn="1"/>
        </p:nvPicPr>
        <p:blipFill rotWithShape="1">
          <a:blip r:embed="rId7" cstate="print">
            <a:extLst>
              <a:ext uri="{28A0092B-C50C-407E-A947-70E740481C1C}">
                <a14:useLocalDpi xmlns:a14="http://schemas.microsoft.com/office/drawing/2010/main" val="0"/>
              </a:ext>
            </a:extLst>
          </a:blip>
          <a:srcRect l="8765" t="24297" r="8992" b="20741"/>
          <a:stretch/>
        </p:blipFill>
        <p:spPr>
          <a:xfrm>
            <a:off x="10625287" y="6509735"/>
            <a:ext cx="1140713" cy="310040"/>
          </a:xfrm>
          <a:prstGeom prst="rect">
            <a:avLst/>
          </a:prstGeom>
        </p:spPr>
      </p:pic>
      <p:sp>
        <p:nvSpPr>
          <p:cNvPr id="11" name="Rectangle 2"/>
          <p:cNvSpPr>
            <a:spLocks/>
          </p:cNvSpPr>
          <p:nvPr userDrawn="1"/>
        </p:nvSpPr>
        <p:spPr bwMode="auto">
          <a:xfrm>
            <a:off x="426000" y="6603200"/>
            <a:ext cx="1566134"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Deloitte Consulting | Cloud</a:t>
            </a:r>
          </a:p>
        </p:txBody>
      </p:sp>
      <p:cxnSp>
        <p:nvCxnSpPr>
          <p:cNvPr id="15" name="Straight Connector 14"/>
          <p:cNvCxnSpPr/>
          <p:nvPr userDrawn="1"/>
        </p:nvCxnSpPr>
        <p:spPr>
          <a:xfrm flipV="1">
            <a:off x="426000" y="940281"/>
            <a:ext cx="11340000" cy="25879"/>
          </a:xfrm>
          <a:prstGeom prst="line">
            <a:avLst/>
          </a:prstGeom>
          <a:ln w="28575">
            <a:solidFill>
              <a:srgbClr val="86BC25"/>
            </a:solidFill>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5353809" y="6527336"/>
            <a:ext cx="1484382"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1"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Deloitte &amp; Inside Sherpa </a:t>
            </a: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TS&amp;A Cloud – Digital Internship</a:t>
            </a:r>
          </a:p>
        </p:txBody>
      </p:sp>
    </p:spTree>
    <p:extLst>
      <p:ext uri="{BB962C8B-B14F-4D97-AF65-F5344CB8AC3E}">
        <p14:creationId xmlns:p14="http://schemas.microsoft.com/office/powerpoint/2010/main" val="3434592201"/>
      </p:ext>
    </p:extLst>
  </p:cSld>
  <p:clrMap bg1="lt1" tx1="dk1" bg2="lt2" tx2="dk2" accent1="accent1" accent2="accent2" accent3="accent3" accent4="accent4" accent5="accent5" accent6="accent6" hlink="hlink" folHlink="folHlink"/>
  <p:sldLayoutIdLst>
    <p:sldLayoutId id="2147483661" r:id="rId1"/>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4961">
          <p15:clr>
            <a:srgbClr val="F26B43"/>
          </p15:clr>
        </p15:guide>
        <p15:guide id="11" orient="horz" pos="236">
          <p15:clr>
            <a:srgbClr val="F26B43"/>
          </p15:clr>
        </p15:guide>
        <p15:guide id="12" pos="1363">
          <p15:clr>
            <a:srgbClr val="F26B43"/>
          </p15:clr>
        </p15:guide>
        <p15:guide id="13" pos="1516">
          <p15:clr>
            <a:srgbClr val="F26B43"/>
          </p15:clr>
        </p15:guide>
        <p15:guide id="14" pos="2560">
          <p15:clr>
            <a:srgbClr val="F26B43"/>
          </p15:clr>
        </p15:guide>
        <p15:guide id="15" pos="2711">
          <p15:clr>
            <a:srgbClr val="F26B43"/>
          </p15:clr>
        </p15:guide>
        <p15:guide id="16" pos="6160">
          <p15:clr>
            <a:srgbClr val="F26B43"/>
          </p15:clr>
        </p15:guide>
        <p15:guide id="17" pos="3764">
          <p15:clr>
            <a:srgbClr val="F26B43"/>
          </p15:clr>
        </p15:guide>
        <p15:guide id="18" pos="3916">
          <p15:clr>
            <a:srgbClr val="F26B43"/>
          </p15:clr>
        </p15:guide>
        <p15:guide id="19" pos="3840">
          <p15:clr>
            <a:srgbClr val="F26B43"/>
          </p15:clr>
        </p15:guide>
        <p15:guide id="20" pos="6312">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algn="ctr"/>
            <a:r>
              <a:rPr lang="en-AU" dirty="0"/>
              <a:t>and what can it do for you?</a:t>
            </a:r>
          </a:p>
        </p:txBody>
      </p:sp>
      <p:sp>
        <p:nvSpPr>
          <p:cNvPr id="4" name="Title 3"/>
          <p:cNvSpPr>
            <a:spLocks noGrp="1"/>
          </p:cNvSpPr>
          <p:nvPr>
            <p:ph type="title"/>
          </p:nvPr>
        </p:nvSpPr>
        <p:spPr>
          <a:xfrm>
            <a:off x="426542" y="327026"/>
            <a:ext cx="11340000" cy="303187"/>
          </a:xfrm>
        </p:spPr>
        <p:txBody>
          <a:bodyPr/>
          <a:lstStyle/>
          <a:p>
            <a:pPr algn="ctr"/>
            <a:r>
              <a:rPr lang="en-AU" dirty="0"/>
              <a:t>What is Cloud Computing?</a:t>
            </a:r>
            <a:endParaRPr lang="en-AU" dirty="0">
              <a:solidFill>
                <a:srgbClr val="86BC25"/>
              </a:solidFill>
            </a:endParaRPr>
          </a:p>
        </p:txBody>
      </p:sp>
      <p:sp>
        <p:nvSpPr>
          <p:cNvPr id="58" name="Rectangle 57"/>
          <p:cNvSpPr/>
          <p:nvPr/>
        </p:nvSpPr>
        <p:spPr>
          <a:xfrm>
            <a:off x="426541" y="1129211"/>
            <a:ext cx="11339999" cy="5258738"/>
          </a:xfrm>
          <a:prstGeom prst="rect">
            <a:avLst/>
          </a:prstGeom>
        </p:spPr>
        <p:txBody>
          <a:bodyPr wrap="square" lIns="36000" tIns="36000" rIns="36000" bIns="36000">
            <a:spAutoFit/>
          </a:bodyPr>
          <a:lstStyle/>
          <a:p>
            <a:pPr marL="0" marR="0" lvl="0" indent="0" algn="just" defTabSz="914400" eaLnBrk="1" fontAlgn="base" latinLnBrk="0" hangingPunct="1">
              <a:lnSpc>
                <a:spcPct val="100000"/>
              </a:lnSpc>
              <a:spcBef>
                <a:spcPts val="600"/>
              </a:spcBef>
              <a:spcAft>
                <a:spcPts val="600"/>
              </a:spcAft>
              <a:buClrTx/>
              <a:buSzTx/>
              <a:buFontTx/>
              <a:buNone/>
              <a:tabLst/>
              <a:defRPr/>
            </a:pPr>
            <a:r>
              <a:rPr kumimoji="0" lang="en-AU" sz="1600" b="1" i="0" u="none" strike="noStrike" kern="0" cap="none" spc="0" normalizeH="0" baseline="0" noProof="0" dirty="0">
                <a:ln>
                  <a:noFill/>
                </a:ln>
                <a:solidFill>
                  <a:schemeClr val="accent1">
                    <a:lumMod val="75000"/>
                  </a:schemeClr>
                </a:solidFill>
                <a:effectLst/>
                <a:uLnTx/>
                <a:uFillTx/>
                <a:latin typeface="Product Sans" panose="020B0403030502040203" pitchFamily="34" charset="0"/>
              </a:rPr>
              <a:t>What is the Cloud?</a:t>
            </a:r>
            <a:endParaRPr kumimoji="0" lang="en-AU" sz="1400" b="1" i="0" u="none" strike="noStrike" kern="0" cap="none" spc="-25" normalizeH="0" baseline="0" noProof="0" dirty="0">
              <a:ln>
                <a:noFill/>
              </a:ln>
              <a:solidFill>
                <a:schemeClr val="accent1">
                  <a:lumMod val="75000"/>
                </a:schemeClr>
              </a:solidFill>
              <a:effectLst/>
              <a:uLnTx/>
              <a:uFillTx/>
              <a:latin typeface="Product Sans" panose="020B0403030502040203" pitchFamily="34" charset="0"/>
            </a:endParaRPr>
          </a:p>
          <a:p>
            <a:pPr marL="285750" marR="0" lvl="0" indent="-285750" algn="just" defTabSz="914400" eaLnBrk="1" fontAlgn="base" latinLnBrk="0" hangingPunct="1">
              <a:lnSpc>
                <a:spcPct val="100000"/>
              </a:lnSpc>
              <a:spcBef>
                <a:spcPts val="600"/>
              </a:spcBef>
              <a:spcAft>
                <a:spcPts val="600"/>
              </a:spcAft>
              <a:buClrTx/>
              <a:buSzTx/>
              <a:buFont typeface="Arial" panose="020B0604020202020204" pitchFamily="34" charset="0"/>
              <a:buChar char="•"/>
              <a:tabLst/>
              <a:defRPr/>
            </a:pPr>
            <a:r>
              <a:rPr lang="en-US" sz="1600" b="0" i="0" dirty="0">
                <a:effectLst/>
                <a:latin typeface="Product Sans" panose="020B0403030502040203" pitchFamily="34" charset="0"/>
              </a:rPr>
              <a:t>"The cloud" refers to servers that are accessed over the Internet, and the software and databases that run on those servers.</a:t>
            </a:r>
          </a:p>
          <a:p>
            <a:pPr marL="285750" marR="0" lvl="0" indent="-285750" algn="just" defTabSz="91440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600" u="none" strike="noStrike" kern="0" cap="none" spc="0" normalizeH="0" baseline="0" noProof="0" dirty="0">
                <a:ln>
                  <a:noFill/>
                </a:ln>
                <a:uLnTx/>
                <a:uFillTx/>
                <a:latin typeface="Product Sans" panose="020B0403030502040203" pitchFamily="34" charset="0"/>
              </a:rPr>
              <a:t>Simply put, </a:t>
            </a:r>
            <a:r>
              <a:rPr lang="en-US" sz="1600" kern="0" dirty="0">
                <a:latin typeface="Product Sans" panose="020B0403030502040203" pitchFamily="34" charset="0"/>
              </a:rPr>
              <a:t>th</a:t>
            </a:r>
            <a:r>
              <a:rPr lang="en-US" sz="1600" b="0" i="0" dirty="0">
                <a:effectLst/>
                <a:latin typeface="Product Sans" panose="020B0403030502040203" pitchFamily="34" charset="0"/>
              </a:rPr>
              <a:t>e cloud is </a:t>
            </a:r>
            <a:r>
              <a:rPr lang="en-US" sz="1600" b="1" i="0" dirty="0">
                <a:effectLst/>
                <a:latin typeface="Product Sans" panose="020B0403030502040203" pitchFamily="34" charset="0"/>
              </a:rPr>
              <a:t>the Internet</a:t>
            </a:r>
            <a:r>
              <a:rPr lang="en-US" sz="1600" b="0" i="0" dirty="0">
                <a:effectLst/>
                <a:latin typeface="Product Sans" panose="020B0403030502040203" pitchFamily="34" charset="0"/>
              </a:rPr>
              <a:t>—more specifically, it's all of the things you can </a:t>
            </a:r>
            <a:r>
              <a:rPr lang="en-US" sz="1600" b="1" i="0" dirty="0">
                <a:effectLst/>
                <a:latin typeface="Product Sans" panose="020B0403030502040203" pitchFamily="34" charset="0"/>
              </a:rPr>
              <a:t>access remotely</a:t>
            </a:r>
            <a:r>
              <a:rPr lang="en-US" sz="1600" b="0" i="0" dirty="0">
                <a:effectLst/>
                <a:latin typeface="Product Sans" panose="020B0403030502040203" pitchFamily="34" charset="0"/>
              </a:rPr>
              <a:t> over the Internet. When something is </a:t>
            </a:r>
            <a:r>
              <a:rPr lang="en-US" sz="1600" b="1" i="0" dirty="0">
                <a:effectLst/>
                <a:latin typeface="Product Sans" panose="020B0403030502040203" pitchFamily="34" charset="0"/>
              </a:rPr>
              <a:t>in the cloud</a:t>
            </a:r>
            <a:r>
              <a:rPr lang="en-US" sz="1600" b="0" i="0" dirty="0">
                <a:effectLst/>
                <a:latin typeface="Product Sans" panose="020B0403030502040203" pitchFamily="34" charset="0"/>
              </a:rPr>
              <a:t>, it means it's stored on </a:t>
            </a:r>
            <a:r>
              <a:rPr lang="en-US" sz="1600" b="1" i="0" dirty="0">
                <a:effectLst/>
                <a:latin typeface="Product Sans" panose="020B0403030502040203" pitchFamily="34" charset="0"/>
              </a:rPr>
              <a:t>Internet</a:t>
            </a:r>
            <a:r>
              <a:rPr lang="en-US" sz="1600" b="0" i="0" dirty="0">
                <a:effectLst/>
                <a:latin typeface="Product Sans" panose="020B0403030502040203" pitchFamily="34" charset="0"/>
              </a:rPr>
              <a:t> </a:t>
            </a:r>
            <a:r>
              <a:rPr lang="en-US" sz="1600" b="1" i="0" dirty="0">
                <a:effectLst/>
                <a:latin typeface="Product Sans" panose="020B0403030502040203" pitchFamily="34" charset="0"/>
              </a:rPr>
              <a:t>servers</a:t>
            </a:r>
            <a:r>
              <a:rPr lang="en-US" sz="1600" b="0" i="0" dirty="0">
                <a:effectLst/>
                <a:latin typeface="Product Sans" panose="020B0403030502040203" pitchFamily="34" charset="0"/>
              </a:rPr>
              <a:t> instead of your computer's hard drive.</a:t>
            </a:r>
          </a:p>
          <a:p>
            <a:pPr marL="285750" marR="0" lvl="0" indent="-285750" algn="just" defTabSz="914400" eaLnBrk="1" fontAlgn="base" latinLnBrk="0" hangingPunct="1">
              <a:lnSpc>
                <a:spcPct val="100000"/>
              </a:lnSpc>
              <a:spcBef>
                <a:spcPts val="600"/>
              </a:spcBef>
              <a:spcAft>
                <a:spcPts val="600"/>
              </a:spcAft>
              <a:buClrTx/>
              <a:buSzTx/>
              <a:buFont typeface="Arial" panose="020B0604020202020204" pitchFamily="34" charset="0"/>
              <a:buChar char="•"/>
              <a:tabLst/>
              <a:defRPr/>
            </a:pPr>
            <a:r>
              <a:rPr lang="en-US" sz="1600" b="0" i="0" dirty="0">
                <a:solidFill>
                  <a:srgbClr val="222222"/>
                </a:solidFill>
                <a:effectLst/>
                <a:latin typeface="Product Sans" panose="020B0403030502040203" pitchFamily="34" charset="0"/>
              </a:rPr>
              <a:t>The cloud enables users to access the same files and applications from almost any device, because the computing and storage takes place on servers in a data center, instead of locally on the user device.</a:t>
            </a:r>
            <a:endParaRPr kumimoji="0" lang="en-US" sz="1600" u="none" strike="noStrike" kern="0" cap="none" spc="0" normalizeH="0" baseline="0" noProof="0" dirty="0">
              <a:ln>
                <a:noFill/>
              </a:ln>
              <a:solidFill>
                <a:srgbClr val="222222"/>
              </a:solidFill>
              <a:uLnTx/>
              <a:uFillTx/>
              <a:latin typeface="-apple-system"/>
            </a:endParaRPr>
          </a:p>
          <a:p>
            <a:pPr marR="0" lvl="0" algn="just" defTabSz="914400" eaLnBrk="1" fontAlgn="base" latinLnBrk="0" hangingPunct="1">
              <a:lnSpc>
                <a:spcPct val="100000"/>
              </a:lnSpc>
              <a:spcBef>
                <a:spcPts val="600"/>
              </a:spcBef>
              <a:spcAft>
                <a:spcPts val="600"/>
              </a:spcAft>
              <a:buClrTx/>
              <a:buSzTx/>
              <a:tabLst/>
              <a:defRPr/>
            </a:pPr>
            <a:r>
              <a:rPr lang="en-AU" sz="1600" b="1" kern="0" dirty="0">
                <a:solidFill>
                  <a:schemeClr val="accent1">
                    <a:lumMod val="75000"/>
                  </a:schemeClr>
                </a:solidFill>
                <a:latin typeface="Product Sans" panose="020B0403030502040203" pitchFamily="34" charset="0"/>
              </a:rPr>
              <a:t>What is Cloud Computing?</a:t>
            </a:r>
          </a:p>
          <a:p>
            <a:pPr marL="285750" marR="0" lvl="0" indent="-285750" algn="just" defTabSz="914400" eaLnBrk="1" fontAlgn="base" latinLnBrk="0" hangingPunct="1">
              <a:lnSpc>
                <a:spcPct val="100000"/>
              </a:lnSpc>
              <a:spcBef>
                <a:spcPts val="600"/>
              </a:spcBef>
              <a:spcAft>
                <a:spcPts val="600"/>
              </a:spcAft>
              <a:buClrTx/>
              <a:buSzTx/>
              <a:buFont typeface="Arial" panose="020B0604020202020204" pitchFamily="34" charset="0"/>
              <a:buChar char="•"/>
              <a:tabLst/>
              <a:defRPr/>
            </a:pPr>
            <a:r>
              <a:rPr lang="en-US" sz="1600" b="0" i="0" dirty="0">
                <a:solidFill>
                  <a:srgbClr val="161616"/>
                </a:solidFill>
                <a:effectLst/>
                <a:latin typeface="Product Sans" panose="020B0403030502040203" pitchFamily="34" charset="0"/>
              </a:rPr>
              <a:t>Cloud computing is on-demand access, via the internet, to computing resources—applications, servers (physical servers and virtual servers), data storage, development tools, networking capabilities, and more—hosted at a remote </a:t>
            </a:r>
            <a:r>
              <a:rPr lang="en-US" sz="1600" b="0" i="0" u="none" strike="noStrike" dirty="0">
                <a:solidFill>
                  <a:srgbClr val="0F62FE"/>
                </a:solidFill>
                <a:effectLst/>
                <a:latin typeface="Product Sans" panose="020B0403030502040203" pitchFamily="34" charset="0"/>
              </a:rPr>
              <a:t>data center</a:t>
            </a:r>
            <a:r>
              <a:rPr lang="en-US" sz="1600" b="0" i="0" dirty="0">
                <a:solidFill>
                  <a:srgbClr val="161616"/>
                </a:solidFill>
                <a:effectLst/>
                <a:latin typeface="Product Sans" panose="020B0403030502040203" pitchFamily="34" charset="0"/>
              </a:rPr>
              <a:t> managed by a cloud services provider (or CSP). The CSP makes these resources available for a monthly subscription fee or bills them according to usage.</a:t>
            </a:r>
            <a:endParaRPr lang="en-AU" sz="1600" b="1" kern="0" dirty="0">
              <a:solidFill>
                <a:schemeClr val="accent1">
                  <a:lumMod val="75000"/>
                </a:schemeClr>
              </a:solidFill>
              <a:latin typeface="Product Sans" panose="020B0403030502040203" pitchFamily="34" charset="0"/>
            </a:endParaRPr>
          </a:p>
          <a:p>
            <a:pPr marL="285750" marR="0" lvl="0" indent="-285750" algn="just" defTabSz="914400" eaLnBrk="1" fontAlgn="base" latinLnBrk="0" hangingPunct="1">
              <a:lnSpc>
                <a:spcPct val="100000"/>
              </a:lnSpc>
              <a:spcBef>
                <a:spcPts val="600"/>
              </a:spcBef>
              <a:spcAft>
                <a:spcPts val="600"/>
              </a:spcAft>
              <a:buClrTx/>
              <a:buSzTx/>
              <a:buFont typeface="Arial" panose="020B0604020202020204" pitchFamily="34" charset="0"/>
              <a:buChar char="•"/>
              <a:tabLst/>
              <a:defRPr/>
            </a:pPr>
            <a:r>
              <a:rPr lang="en-US" sz="1600" b="0" i="0" dirty="0">
                <a:solidFill>
                  <a:srgbClr val="222222"/>
                </a:solidFill>
                <a:effectLst/>
                <a:latin typeface="Product Sans" panose="020B0403030502040203" pitchFamily="34" charset="0"/>
              </a:rPr>
              <a:t>By using cloud computing, users and companies do not have to manage physical servers themselves or run software applications on their own machines.</a:t>
            </a:r>
          </a:p>
          <a:p>
            <a:pPr marL="285750" indent="-285750" algn="l">
              <a:buFont typeface="Arial" panose="020B0604020202020204" pitchFamily="34" charset="0"/>
              <a:buChar char="•"/>
            </a:pPr>
            <a:r>
              <a:rPr lang="en-US" sz="1600" b="0" i="0" dirty="0">
                <a:solidFill>
                  <a:srgbClr val="171717"/>
                </a:solidFill>
                <a:effectLst/>
                <a:latin typeface="Product Sans" panose="020B0403030502040203" pitchFamily="34" charset="0"/>
              </a:rPr>
              <a:t>To put it another way, cloud computing is a way to rent compute power and storage from someone else's datacenter. You can treat cloud resources like you would resources in your own datacenter. You're billed only for what you use. Instead of maintaining CPUs and storage in your datacenter, you rent them for the time that you need them. The cloud provider takes care of maintaining the underlying infrastructure for you.</a:t>
            </a:r>
          </a:p>
        </p:txBody>
      </p:sp>
    </p:spTree>
    <p:extLst>
      <p:ext uri="{BB962C8B-B14F-4D97-AF65-F5344CB8AC3E}">
        <p14:creationId xmlns:p14="http://schemas.microsoft.com/office/powerpoint/2010/main" val="888596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6542" y="327026"/>
            <a:ext cx="11340000" cy="303187"/>
          </a:xfrm>
        </p:spPr>
        <p:txBody>
          <a:bodyPr/>
          <a:lstStyle/>
          <a:p>
            <a:pPr algn="ctr"/>
            <a:r>
              <a:rPr lang="en-AU" dirty="0"/>
              <a:t>Features of the Cloud </a:t>
            </a:r>
            <a:endParaRPr lang="en-AU" dirty="0">
              <a:solidFill>
                <a:srgbClr val="86BC25"/>
              </a:solidFill>
            </a:endParaRPr>
          </a:p>
        </p:txBody>
      </p:sp>
      <p:sp>
        <p:nvSpPr>
          <p:cNvPr id="59" name="object 23"/>
          <p:cNvSpPr txBox="1"/>
          <p:nvPr/>
        </p:nvSpPr>
        <p:spPr>
          <a:xfrm>
            <a:off x="426542" y="1129211"/>
            <a:ext cx="11339999" cy="4495654"/>
          </a:xfrm>
          <a:prstGeom prst="rect">
            <a:avLst/>
          </a:prstGeom>
        </p:spPr>
        <p:txBody>
          <a:bodyPr vert="horz" wrap="square" lIns="0" tIns="0" rIns="0" bIns="0" rtlCol="0" anchor="t">
            <a:spAutoFit/>
          </a:bodyPr>
          <a:lstStyle/>
          <a:p>
            <a:pPr marL="12700" marR="5080" algn="just">
              <a:lnSpc>
                <a:spcPct val="130000"/>
              </a:lnSpc>
              <a:spcBef>
                <a:spcPts val="359"/>
              </a:spcBef>
            </a:pPr>
            <a:r>
              <a:rPr lang="en-US" sz="1600" b="1" spc="-25" dirty="0">
                <a:solidFill>
                  <a:srgbClr val="86BC25"/>
                </a:solidFill>
                <a:cs typeface="Verdana"/>
              </a:rPr>
              <a:t>Cloud Characteristics </a:t>
            </a:r>
            <a:endParaRPr lang="en-US" sz="1400" b="1" spc="-25" dirty="0">
              <a:solidFill>
                <a:srgbClr val="000000"/>
              </a:solidFill>
              <a:cs typeface="Verdana"/>
            </a:endParaRPr>
          </a:p>
          <a:p>
            <a:pPr marL="298450" marR="5080" indent="-285750" algn="just">
              <a:lnSpc>
                <a:spcPct val="200000"/>
              </a:lnSpc>
              <a:spcBef>
                <a:spcPts val="359"/>
              </a:spcBef>
              <a:buFont typeface="Arial" panose="020B0604020202020204" pitchFamily="34" charset="0"/>
              <a:buChar char="•"/>
            </a:pPr>
            <a:r>
              <a:rPr lang="en-US" sz="1600" spc="-25" dirty="0">
                <a:solidFill>
                  <a:srgbClr val="000000"/>
                </a:solidFill>
                <a:latin typeface="Product Sans" panose="020B0403030502040203" pitchFamily="34" charset="0"/>
                <a:cs typeface="Verdana"/>
              </a:rPr>
              <a:t>Computing is handled by a provider, not the client. The client does not have to store any important files on their servers, the provider will do all of that for them.</a:t>
            </a:r>
          </a:p>
          <a:p>
            <a:pPr marL="298450" marR="5080" indent="-285750" algn="just">
              <a:lnSpc>
                <a:spcPct val="200000"/>
              </a:lnSpc>
              <a:spcBef>
                <a:spcPts val="359"/>
              </a:spcBef>
              <a:buFont typeface="Arial" panose="020B0604020202020204" pitchFamily="34" charset="0"/>
              <a:buChar char="•"/>
            </a:pPr>
            <a:r>
              <a:rPr lang="en-US" sz="1600" spc="-25" dirty="0">
                <a:solidFill>
                  <a:srgbClr val="000000"/>
                </a:solidFill>
                <a:latin typeface="Product Sans" panose="020B0403030502040203" pitchFamily="34" charset="0"/>
                <a:cs typeface="Verdana"/>
              </a:rPr>
              <a:t>Datacenters and servers are remote.</a:t>
            </a:r>
            <a:endParaRPr lang="en-US" sz="1600" spc="-25" dirty="0">
              <a:solidFill>
                <a:srgbClr val="86BC25"/>
              </a:solidFill>
              <a:latin typeface="Product Sans" panose="020B0403030502040203" pitchFamily="34" charset="0"/>
              <a:cs typeface="Verdana"/>
            </a:endParaRPr>
          </a:p>
          <a:p>
            <a:pPr marL="298450" marR="5080" indent="-285750" algn="just">
              <a:lnSpc>
                <a:spcPct val="200000"/>
              </a:lnSpc>
              <a:spcBef>
                <a:spcPts val="359"/>
              </a:spcBef>
              <a:buFont typeface="Arial" panose="020B0604020202020204" pitchFamily="34" charset="0"/>
              <a:buChar char="•"/>
            </a:pPr>
            <a:r>
              <a:rPr lang="en-US" sz="1600" spc="-25" dirty="0">
                <a:latin typeface="Product Sans" panose="020B0403030502040203" pitchFamily="34" charset="0"/>
                <a:cs typeface="Verdana"/>
              </a:rPr>
              <a:t>Cloud computing is based on a PAYG (Pay-As-You-Go) model. When the client isn’t using any compute power, they do not have to pay anything. They are only billed for the time they use.</a:t>
            </a:r>
          </a:p>
          <a:p>
            <a:pPr marL="298450" marR="5080" indent="-285750" algn="just">
              <a:lnSpc>
                <a:spcPct val="200000"/>
              </a:lnSpc>
              <a:spcBef>
                <a:spcPts val="359"/>
              </a:spcBef>
              <a:buFont typeface="Arial" panose="020B0604020202020204" pitchFamily="34" charset="0"/>
              <a:buChar char="•"/>
            </a:pPr>
            <a:r>
              <a:rPr lang="en-US" sz="1600" spc="-25" dirty="0">
                <a:latin typeface="Product Sans" panose="020B0403030502040203" pitchFamily="34" charset="0"/>
                <a:cs typeface="Verdana"/>
              </a:rPr>
              <a:t>Services are available-on-demand. The client can add and remove services as they wish.</a:t>
            </a:r>
          </a:p>
          <a:p>
            <a:pPr marL="298450" marR="5080" indent="-285750" algn="just">
              <a:lnSpc>
                <a:spcPct val="200000"/>
              </a:lnSpc>
              <a:spcBef>
                <a:spcPts val="359"/>
              </a:spcBef>
              <a:buFont typeface="Arial" panose="020B0604020202020204" pitchFamily="34" charset="0"/>
              <a:buChar char="•"/>
            </a:pPr>
            <a:r>
              <a:rPr lang="en-US" sz="1600" spc="-25" dirty="0">
                <a:latin typeface="Product Sans" panose="020B0403030502040203" pitchFamily="34" charset="0"/>
                <a:cs typeface="Verdana"/>
              </a:rPr>
              <a:t>Extra compute capability can be added.</a:t>
            </a:r>
          </a:p>
          <a:p>
            <a:pPr marL="298450" marR="5080" indent="-285750" algn="just">
              <a:lnSpc>
                <a:spcPct val="200000"/>
              </a:lnSpc>
              <a:spcBef>
                <a:spcPts val="359"/>
              </a:spcBef>
              <a:buFont typeface="Arial" panose="020B0604020202020204" pitchFamily="34" charset="0"/>
              <a:buChar char="•"/>
            </a:pPr>
            <a:endParaRPr lang="en-US" sz="1600" spc="-25" dirty="0">
              <a:latin typeface="Product Sans" panose="020B0403030502040203" pitchFamily="34" charset="0"/>
              <a:cs typeface="Verdana"/>
            </a:endParaRPr>
          </a:p>
        </p:txBody>
      </p:sp>
    </p:spTree>
    <p:extLst>
      <p:ext uri="{BB962C8B-B14F-4D97-AF65-F5344CB8AC3E}">
        <p14:creationId xmlns:p14="http://schemas.microsoft.com/office/powerpoint/2010/main" val="16987657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6542" y="327026"/>
            <a:ext cx="11340000" cy="303187"/>
          </a:xfrm>
        </p:spPr>
        <p:txBody>
          <a:bodyPr/>
          <a:lstStyle/>
          <a:p>
            <a:pPr algn="ctr"/>
            <a:r>
              <a:rPr lang="en-AU" dirty="0"/>
              <a:t>Why Should You Choose the Cloud?</a:t>
            </a:r>
            <a:endParaRPr lang="en-AU" dirty="0">
              <a:solidFill>
                <a:srgbClr val="86BC25"/>
              </a:solidFill>
            </a:endParaRPr>
          </a:p>
        </p:txBody>
      </p:sp>
      <p:sp>
        <p:nvSpPr>
          <p:cNvPr id="59" name="object 23"/>
          <p:cNvSpPr txBox="1"/>
          <p:nvPr/>
        </p:nvSpPr>
        <p:spPr>
          <a:xfrm>
            <a:off x="426542" y="1129211"/>
            <a:ext cx="11340000" cy="4996176"/>
          </a:xfrm>
          <a:prstGeom prst="rect">
            <a:avLst/>
          </a:prstGeom>
        </p:spPr>
        <p:txBody>
          <a:bodyPr vert="horz" wrap="square" lIns="0" tIns="0" rIns="0" bIns="0" rtlCol="0" anchor="t">
            <a:spAutoFit/>
          </a:bodyPr>
          <a:lstStyle/>
          <a:p>
            <a:pPr marL="12700" marR="5080" algn="just">
              <a:lnSpc>
                <a:spcPct val="150000"/>
              </a:lnSpc>
              <a:spcBef>
                <a:spcPts val="359"/>
              </a:spcBef>
            </a:pPr>
            <a:r>
              <a:rPr lang="en-US" sz="1600" b="1" spc="-25" dirty="0">
                <a:solidFill>
                  <a:srgbClr val="86BC25"/>
                </a:solidFill>
                <a:latin typeface="Product Sans" panose="020B0403030502040203" pitchFamily="34" charset="0"/>
                <a:cs typeface="Verdana"/>
              </a:rPr>
              <a:t>Benefits of Migrating to the Cloud</a:t>
            </a:r>
          </a:p>
          <a:p>
            <a:pPr marL="12700" marR="5080" algn="just">
              <a:lnSpc>
                <a:spcPct val="150000"/>
              </a:lnSpc>
              <a:spcBef>
                <a:spcPts val="359"/>
              </a:spcBef>
            </a:pPr>
            <a:r>
              <a:rPr lang="en-US" sz="1600" b="1" spc="-25" dirty="0">
                <a:latin typeface="Product Sans" panose="020B0403030502040203" pitchFamily="34" charset="0"/>
                <a:cs typeface="Verdana"/>
              </a:rPr>
              <a:t>According to IBM, cloud computing offers extra benefits relative to traditional IT services:</a:t>
            </a:r>
          </a:p>
          <a:p>
            <a:pPr marL="298450" marR="5080" indent="-285750" algn="just">
              <a:lnSpc>
                <a:spcPct val="150000"/>
              </a:lnSpc>
              <a:spcBef>
                <a:spcPts val="359"/>
              </a:spcBef>
              <a:buFont typeface="Arial" panose="020B0604020202020204" pitchFamily="34" charset="0"/>
              <a:buChar char="•"/>
            </a:pPr>
            <a:r>
              <a:rPr lang="en-US" sz="1600" b="1" i="0" dirty="0">
                <a:solidFill>
                  <a:srgbClr val="161616"/>
                </a:solidFill>
                <a:effectLst/>
                <a:latin typeface="Product Sans" panose="020B0403030502040203" pitchFamily="34" charset="0"/>
              </a:rPr>
              <a:t>Lower IT costs: </a:t>
            </a:r>
            <a:r>
              <a:rPr lang="en-US" sz="1600" b="0" i="0" dirty="0">
                <a:solidFill>
                  <a:srgbClr val="161616"/>
                </a:solidFill>
                <a:effectLst/>
                <a:latin typeface="Product Sans" panose="020B0403030502040203" pitchFamily="34" charset="0"/>
              </a:rPr>
              <a:t>Cloud lets you offload some or most of the costs and effort of purchasing, installing, configuring, and managing your own on-premises infrastructure. </a:t>
            </a:r>
          </a:p>
          <a:p>
            <a:pPr marL="298450" marR="5080" indent="-285750" algn="just">
              <a:lnSpc>
                <a:spcPct val="150000"/>
              </a:lnSpc>
              <a:spcBef>
                <a:spcPts val="359"/>
              </a:spcBef>
              <a:buFont typeface="Arial" panose="020B0604020202020204" pitchFamily="34" charset="0"/>
              <a:buChar char="•"/>
            </a:pPr>
            <a:r>
              <a:rPr lang="en-US" sz="1600" b="0" i="0" dirty="0">
                <a:solidFill>
                  <a:srgbClr val="171717"/>
                </a:solidFill>
                <a:effectLst/>
                <a:latin typeface="Product Sans" panose="020B0403030502040203" pitchFamily="34" charset="0"/>
              </a:rPr>
              <a:t>It offers a nearly limitless pool of raw compute, storage, and networking components.</a:t>
            </a:r>
          </a:p>
          <a:p>
            <a:pPr marL="298450" marR="5080" indent="-285750" algn="just">
              <a:lnSpc>
                <a:spcPct val="150000"/>
              </a:lnSpc>
              <a:spcBef>
                <a:spcPts val="359"/>
              </a:spcBef>
              <a:buFont typeface="Arial" panose="020B0604020202020204" pitchFamily="34" charset="0"/>
              <a:buChar char="•"/>
            </a:pPr>
            <a:r>
              <a:rPr lang="en-US" sz="1600" b="1" i="0" dirty="0">
                <a:solidFill>
                  <a:srgbClr val="161616"/>
                </a:solidFill>
                <a:effectLst/>
                <a:latin typeface="Product Sans" panose="020B0403030502040203" pitchFamily="34" charset="0"/>
              </a:rPr>
              <a:t>Scale more easily and cost-effectively: </a:t>
            </a:r>
            <a:r>
              <a:rPr lang="en-US" sz="1600" b="0" i="0" dirty="0">
                <a:solidFill>
                  <a:srgbClr val="161616"/>
                </a:solidFill>
                <a:effectLst/>
                <a:latin typeface="Product Sans" panose="020B0403030502040203" pitchFamily="34" charset="0"/>
              </a:rPr>
              <a:t>Cloud provides elasticity—instead of purchasing excess capacity that sits unused during slow periods, you can scale capacity up and down in response to spikes and dips in traffic. You can also take advantage of your cloud provider’s global network to spread your applications closer to users around the world.</a:t>
            </a:r>
          </a:p>
          <a:p>
            <a:pPr marL="298450" marR="5080" indent="-285750" algn="just">
              <a:lnSpc>
                <a:spcPct val="150000"/>
              </a:lnSpc>
              <a:spcBef>
                <a:spcPts val="359"/>
              </a:spcBef>
              <a:buFont typeface="Arial" panose="020B0604020202020204" pitchFamily="34" charset="0"/>
              <a:buChar char="•"/>
            </a:pPr>
            <a:r>
              <a:rPr lang="en-US" sz="1600" b="1" i="0" dirty="0">
                <a:solidFill>
                  <a:srgbClr val="161616"/>
                </a:solidFill>
                <a:effectLst/>
                <a:latin typeface="Product Sans" panose="020B0403030502040203" pitchFamily="34" charset="0"/>
              </a:rPr>
              <a:t>Improve agility and time-to-value: </a:t>
            </a:r>
            <a:r>
              <a:rPr lang="en-US" sz="1600" b="0" i="0" dirty="0">
                <a:solidFill>
                  <a:srgbClr val="161616"/>
                </a:solidFill>
                <a:effectLst/>
                <a:latin typeface="Product Sans" panose="020B0403030502040203" pitchFamily="34" charset="0"/>
              </a:rPr>
              <a:t>With cloud, your organization can start using enterprise applications in minutes, instead of waiting weeks or months for IT to respond to a request, purchase and configure supporting hardware, and install software. Cloud also lets you empower certain users—specifically developers and data scientists—to help themselves to software and support infrastructure.</a:t>
            </a:r>
          </a:p>
          <a:p>
            <a:pPr marL="298450" marR="5080" indent="-285750" algn="just">
              <a:lnSpc>
                <a:spcPct val="130000"/>
              </a:lnSpc>
              <a:spcBef>
                <a:spcPts val="359"/>
              </a:spcBef>
              <a:buFont typeface="Arial" panose="020B0604020202020204" pitchFamily="34" charset="0"/>
              <a:buChar char="•"/>
            </a:pPr>
            <a:endParaRPr lang="en-US" sz="1400" b="1" spc="-25" dirty="0">
              <a:cs typeface="Verdana"/>
            </a:endParaRPr>
          </a:p>
        </p:txBody>
      </p:sp>
    </p:spTree>
    <p:extLst>
      <p:ext uri="{BB962C8B-B14F-4D97-AF65-F5344CB8AC3E}">
        <p14:creationId xmlns:p14="http://schemas.microsoft.com/office/powerpoint/2010/main" val="39679018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 Network and Security Solutions - Wide.potx" id="{BBB8FC03-DEC5-4C7E-971D-ABE7AE675190}" vid="{44E1F9DE-26A1-427E-A0A8-34CC89E4AC29}"/>
    </a:ext>
  </a:extLst>
</a:theme>
</file>

<file path=docProps/app.xml><?xml version="1.0" encoding="utf-8"?>
<Properties xmlns="http://schemas.openxmlformats.org/officeDocument/2006/extended-properties" xmlns:vt="http://schemas.openxmlformats.org/officeDocument/2006/docPropsVTypes">
  <TotalTime>91</TotalTime>
  <Words>612</Words>
  <Application>Microsoft Office PowerPoint</Application>
  <PresentationFormat>Widescreen</PresentationFormat>
  <Paragraphs>24</Paragraphs>
  <Slides>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10" baseType="lpstr">
      <vt:lpstr>-apple-system</vt:lpstr>
      <vt:lpstr>Arial</vt:lpstr>
      <vt:lpstr>Open Sans</vt:lpstr>
      <vt:lpstr>Product Sans</vt:lpstr>
      <vt:lpstr>Verdana</vt:lpstr>
      <vt:lpstr>Deloitte_4_3_Onscreen</vt:lpstr>
      <vt:lpstr>think-cell Slide</vt:lpstr>
      <vt:lpstr>What is Cloud Computing?</vt:lpstr>
      <vt:lpstr>Features of the Cloud </vt:lpstr>
      <vt:lpstr>Why Should You Choose the Cloud?</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Transformation Journey – The Deloitte Approach</dc:title>
  <dc:creator>lunguroiu@deloitte.com.au;hal-khudairy@deloitte.com.au;matgeorge@deloitte.com.au;dkissane@deloitte.com.au</dc:creator>
  <cp:lastModifiedBy>Kumuyi Ayodeji</cp:lastModifiedBy>
  <cp:revision>9</cp:revision>
  <dcterms:created xsi:type="dcterms:W3CDTF">2019-03-31T19:26:34Z</dcterms:created>
  <dcterms:modified xsi:type="dcterms:W3CDTF">2021-12-17T07:26:44Z</dcterms:modified>
</cp:coreProperties>
</file>