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4"/>
    <a:srgbClr val="43B02A"/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Highlighted below are they key factors that determine whether an application is suitable for Cloud or not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/>
              <a:t>Cloud Readiness Assessment – </a:t>
            </a:r>
            <a:r>
              <a:rPr lang="en-AU" dirty="0">
                <a:solidFill>
                  <a:srgbClr val="86BC25"/>
                </a:solidFill>
              </a:rPr>
              <a:t>Cloud Accelerators and Inhibitors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421952" y="5970965"/>
            <a:ext cx="5400000" cy="288000"/>
          </a:xfrm>
          <a:prstGeom prst="rect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Cloud Suitable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6363865" y="5970965"/>
            <a:ext cx="5400000" cy="288000"/>
          </a:xfrm>
          <a:prstGeom prst="rect">
            <a:avLst/>
          </a:prstGeom>
          <a:solidFill>
            <a:srgbClr val="F2130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Less Cloud Suitable</a:t>
            </a:r>
          </a:p>
        </p:txBody>
      </p:sp>
      <p:cxnSp>
        <p:nvCxnSpPr>
          <p:cNvPr id="25" name="Straight Arrow Connector 24"/>
          <p:cNvCxnSpPr>
            <a:stCxn id="23" idx="0"/>
            <a:endCxn id="26" idx="2"/>
          </p:cNvCxnSpPr>
          <p:nvPr/>
        </p:nvCxnSpPr>
        <p:spPr>
          <a:xfrm flipV="1">
            <a:off x="3121952" y="5779698"/>
            <a:ext cx="0" cy="19126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84"/>
          <p:cNvSpPr/>
          <p:nvPr/>
        </p:nvSpPr>
        <p:spPr>
          <a:xfrm>
            <a:off x="421952" y="1061855"/>
            <a:ext cx="5400000" cy="4717843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Accelerators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Highlighted below are factors that would signify that workloads are Cloud suitable.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Open Sans" panose="020B0606030504020204" pitchFamily="34" charset="0"/>
              <a:cs typeface="Segoe UI Light" panose="020B0502040204020203" pitchFamily="34" charset="0"/>
              <a:sym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6136" y="1604712"/>
            <a:ext cx="5333907" cy="369332"/>
            <a:chOff x="486136" y="2864160"/>
            <a:chExt cx="5333907" cy="369332"/>
          </a:xfrm>
        </p:grpSpPr>
        <p:sp>
          <p:nvSpPr>
            <p:cNvPr id="28" name="Rectangle 27"/>
            <p:cNvSpPr/>
            <p:nvPr/>
          </p:nvSpPr>
          <p:spPr>
            <a:xfrm>
              <a:off x="879716" y="2864160"/>
              <a:ext cx="49403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Dev/Test Environments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Sandbox environments can be easily scaled up or torn down on demand in the Cloud and are prime candidates for migration. </a:t>
              </a:r>
            </a:p>
          </p:txBody>
        </p:sp>
        <p:sp>
          <p:nvSpPr>
            <p:cNvPr id="29" name="Freeform 97"/>
            <p:cNvSpPr>
              <a:spLocks noChangeAspect="1" noEditPoints="1"/>
            </p:cNvSpPr>
            <p:nvPr/>
          </p:nvSpPr>
          <p:spPr bwMode="auto">
            <a:xfrm>
              <a:off x="486136" y="2864316"/>
              <a:ext cx="369021" cy="369021"/>
            </a:xfrm>
            <a:custGeom>
              <a:avLst/>
              <a:gdLst>
                <a:gd name="T0" fmla="*/ 298 w 512"/>
                <a:gd name="T1" fmla="*/ 298 h 512"/>
                <a:gd name="T2" fmla="*/ 373 w 512"/>
                <a:gd name="T3" fmla="*/ 298 h 512"/>
                <a:gd name="T4" fmla="*/ 373 w 512"/>
                <a:gd name="T5" fmla="*/ 373 h 512"/>
                <a:gd name="T6" fmla="*/ 298 w 512"/>
                <a:gd name="T7" fmla="*/ 373 h 512"/>
                <a:gd name="T8" fmla="*/ 298 w 512"/>
                <a:gd name="T9" fmla="*/ 298 h 512"/>
                <a:gd name="T10" fmla="*/ 138 w 512"/>
                <a:gd name="T11" fmla="*/ 213 h 512"/>
                <a:gd name="T12" fmla="*/ 213 w 512"/>
                <a:gd name="T13" fmla="*/ 213 h 512"/>
                <a:gd name="T14" fmla="*/ 213 w 512"/>
                <a:gd name="T15" fmla="*/ 138 h 512"/>
                <a:gd name="T16" fmla="*/ 138 w 512"/>
                <a:gd name="T17" fmla="*/ 138 h 512"/>
                <a:gd name="T18" fmla="*/ 138 w 512"/>
                <a:gd name="T19" fmla="*/ 213 h 512"/>
                <a:gd name="T20" fmla="*/ 138 w 512"/>
                <a:gd name="T21" fmla="*/ 373 h 512"/>
                <a:gd name="T22" fmla="*/ 213 w 512"/>
                <a:gd name="T23" fmla="*/ 373 h 512"/>
                <a:gd name="T24" fmla="*/ 213 w 512"/>
                <a:gd name="T25" fmla="*/ 298 h 512"/>
                <a:gd name="T26" fmla="*/ 138 w 512"/>
                <a:gd name="T27" fmla="*/ 298 h 512"/>
                <a:gd name="T28" fmla="*/ 138 w 512"/>
                <a:gd name="T29" fmla="*/ 373 h 512"/>
                <a:gd name="T30" fmla="*/ 512 w 512"/>
                <a:gd name="T31" fmla="*/ 256 h 512"/>
                <a:gd name="T32" fmla="*/ 256 w 512"/>
                <a:gd name="T33" fmla="*/ 512 h 512"/>
                <a:gd name="T34" fmla="*/ 0 w 512"/>
                <a:gd name="T35" fmla="*/ 256 h 512"/>
                <a:gd name="T36" fmla="*/ 256 w 512"/>
                <a:gd name="T37" fmla="*/ 0 h 512"/>
                <a:gd name="T38" fmla="*/ 512 w 512"/>
                <a:gd name="T39" fmla="*/ 256 h 512"/>
                <a:gd name="T40" fmla="*/ 234 w 512"/>
                <a:gd name="T41" fmla="*/ 288 h 512"/>
                <a:gd name="T42" fmla="*/ 224 w 512"/>
                <a:gd name="T43" fmla="*/ 277 h 512"/>
                <a:gd name="T44" fmla="*/ 128 w 512"/>
                <a:gd name="T45" fmla="*/ 277 h 512"/>
                <a:gd name="T46" fmla="*/ 117 w 512"/>
                <a:gd name="T47" fmla="*/ 288 h 512"/>
                <a:gd name="T48" fmla="*/ 117 w 512"/>
                <a:gd name="T49" fmla="*/ 384 h 512"/>
                <a:gd name="T50" fmla="*/ 128 w 512"/>
                <a:gd name="T51" fmla="*/ 394 h 512"/>
                <a:gd name="T52" fmla="*/ 224 w 512"/>
                <a:gd name="T53" fmla="*/ 394 h 512"/>
                <a:gd name="T54" fmla="*/ 234 w 512"/>
                <a:gd name="T55" fmla="*/ 384 h 512"/>
                <a:gd name="T56" fmla="*/ 234 w 512"/>
                <a:gd name="T57" fmla="*/ 288 h 512"/>
                <a:gd name="T58" fmla="*/ 234 w 512"/>
                <a:gd name="T59" fmla="*/ 128 h 512"/>
                <a:gd name="T60" fmla="*/ 224 w 512"/>
                <a:gd name="T61" fmla="*/ 117 h 512"/>
                <a:gd name="T62" fmla="*/ 128 w 512"/>
                <a:gd name="T63" fmla="*/ 117 h 512"/>
                <a:gd name="T64" fmla="*/ 117 w 512"/>
                <a:gd name="T65" fmla="*/ 128 h 512"/>
                <a:gd name="T66" fmla="*/ 117 w 512"/>
                <a:gd name="T67" fmla="*/ 224 h 512"/>
                <a:gd name="T68" fmla="*/ 128 w 512"/>
                <a:gd name="T69" fmla="*/ 234 h 512"/>
                <a:gd name="T70" fmla="*/ 224 w 512"/>
                <a:gd name="T71" fmla="*/ 234 h 512"/>
                <a:gd name="T72" fmla="*/ 234 w 512"/>
                <a:gd name="T73" fmla="*/ 224 h 512"/>
                <a:gd name="T74" fmla="*/ 234 w 512"/>
                <a:gd name="T75" fmla="*/ 128 h 512"/>
                <a:gd name="T76" fmla="*/ 394 w 512"/>
                <a:gd name="T77" fmla="*/ 288 h 512"/>
                <a:gd name="T78" fmla="*/ 384 w 512"/>
                <a:gd name="T79" fmla="*/ 277 h 512"/>
                <a:gd name="T80" fmla="*/ 288 w 512"/>
                <a:gd name="T81" fmla="*/ 277 h 512"/>
                <a:gd name="T82" fmla="*/ 277 w 512"/>
                <a:gd name="T83" fmla="*/ 288 h 512"/>
                <a:gd name="T84" fmla="*/ 277 w 512"/>
                <a:gd name="T85" fmla="*/ 384 h 512"/>
                <a:gd name="T86" fmla="*/ 288 w 512"/>
                <a:gd name="T87" fmla="*/ 394 h 512"/>
                <a:gd name="T88" fmla="*/ 384 w 512"/>
                <a:gd name="T89" fmla="*/ 394 h 512"/>
                <a:gd name="T90" fmla="*/ 394 w 512"/>
                <a:gd name="T91" fmla="*/ 384 h 512"/>
                <a:gd name="T92" fmla="*/ 394 w 512"/>
                <a:gd name="T93" fmla="*/ 288 h 512"/>
                <a:gd name="T94" fmla="*/ 394 w 512"/>
                <a:gd name="T95" fmla="*/ 128 h 512"/>
                <a:gd name="T96" fmla="*/ 384 w 512"/>
                <a:gd name="T97" fmla="*/ 117 h 512"/>
                <a:gd name="T98" fmla="*/ 288 w 512"/>
                <a:gd name="T99" fmla="*/ 117 h 512"/>
                <a:gd name="T100" fmla="*/ 277 w 512"/>
                <a:gd name="T101" fmla="*/ 128 h 512"/>
                <a:gd name="T102" fmla="*/ 277 w 512"/>
                <a:gd name="T103" fmla="*/ 224 h 512"/>
                <a:gd name="T104" fmla="*/ 288 w 512"/>
                <a:gd name="T105" fmla="*/ 234 h 512"/>
                <a:gd name="T106" fmla="*/ 384 w 512"/>
                <a:gd name="T107" fmla="*/ 234 h 512"/>
                <a:gd name="T108" fmla="*/ 394 w 512"/>
                <a:gd name="T109" fmla="*/ 224 h 512"/>
                <a:gd name="T110" fmla="*/ 394 w 512"/>
                <a:gd name="T111" fmla="*/ 128 h 512"/>
                <a:gd name="T112" fmla="*/ 298 w 512"/>
                <a:gd name="T113" fmla="*/ 213 h 512"/>
                <a:gd name="T114" fmla="*/ 373 w 512"/>
                <a:gd name="T115" fmla="*/ 213 h 512"/>
                <a:gd name="T116" fmla="*/ 373 w 512"/>
                <a:gd name="T117" fmla="*/ 138 h 512"/>
                <a:gd name="T118" fmla="*/ 298 w 512"/>
                <a:gd name="T119" fmla="*/ 138 h 512"/>
                <a:gd name="T120" fmla="*/ 298 w 512"/>
                <a:gd name="T121" fmla="*/ 21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2" h="512">
                  <a:moveTo>
                    <a:pt x="298" y="298"/>
                  </a:moveTo>
                  <a:cubicBezTo>
                    <a:pt x="373" y="298"/>
                    <a:pt x="373" y="298"/>
                    <a:pt x="373" y="298"/>
                  </a:cubicBezTo>
                  <a:cubicBezTo>
                    <a:pt x="373" y="373"/>
                    <a:pt x="373" y="373"/>
                    <a:pt x="373" y="373"/>
                  </a:cubicBezTo>
                  <a:cubicBezTo>
                    <a:pt x="298" y="373"/>
                    <a:pt x="298" y="373"/>
                    <a:pt x="298" y="373"/>
                  </a:cubicBezTo>
                  <a:lnTo>
                    <a:pt x="298" y="298"/>
                  </a:lnTo>
                  <a:close/>
                  <a:moveTo>
                    <a:pt x="138" y="213"/>
                  </a:moveTo>
                  <a:cubicBezTo>
                    <a:pt x="213" y="213"/>
                    <a:pt x="213" y="213"/>
                    <a:pt x="213" y="213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138" y="138"/>
                    <a:pt x="138" y="138"/>
                    <a:pt x="138" y="138"/>
                  </a:cubicBezTo>
                  <a:lnTo>
                    <a:pt x="138" y="213"/>
                  </a:lnTo>
                  <a:close/>
                  <a:moveTo>
                    <a:pt x="138" y="373"/>
                  </a:moveTo>
                  <a:cubicBezTo>
                    <a:pt x="213" y="373"/>
                    <a:pt x="213" y="373"/>
                    <a:pt x="213" y="373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138" y="298"/>
                    <a:pt x="138" y="298"/>
                    <a:pt x="138" y="298"/>
                  </a:cubicBezTo>
                  <a:lnTo>
                    <a:pt x="138" y="37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234" y="288"/>
                  </a:moveTo>
                  <a:cubicBezTo>
                    <a:pt x="234" y="282"/>
                    <a:pt x="230" y="277"/>
                    <a:pt x="224" y="277"/>
                  </a:cubicBezTo>
                  <a:cubicBezTo>
                    <a:pt x="128" y="277"/>
                    <a:pt x="128" y="277"/>
                    <a:pt x="128" y="277"/>
                  </a:cubicBezTo>
                  <a:cubicBezTo>
                    <a:pt x="122" y="277"/>
                    <a:pt x="117" y="282"/>
                    <a:pt x="117" y="288"/>
                  </a:cubicBezTo>
                  <a:cubicBezTo>
                    <a:pt x="117" y="384"/>
                    <a:pt x="117" y="384"/>
                    <a:pt x="117" y="384"/>
                  </a:cubicBezTo>
                  <a:cubicBezTo>
                    <a:pt x="117" y="390"/>
                    <a:pt x="122" y="394"/>
                    <a:pt x="128" y="394"/>
                  </a:cubicBezTo>
                  <a:cubicBezTo>
                    <a:pt x="224" y="394"/>
                    <a:pt x="224" y="394"/>
                    <a:pt x="224" y="394"/>
                  </a:cubicBezTo>
                  <a:cubicBezTo>
                    <a:pt x="230" y="394"/>
                    <a:pt x="234" y="390"/>
                    <a:pt x="234" y="384"/>
                  </a:cubicBezTo>
                  <a:lnTo>
                    <a:pt x="234" y="288"/>
                  </a:lnTo>
                  <a:close/>
                  <a:moveTo>
                    <a:pt x="234" y="128"/>
                  </a:moveTo>
                  <a:cubicBezTo>
                    <a:pt x="234" y="122"/>
                    <a:pt x="230" y="117"/>
                    <a:pt x="224" y="117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2" y="117"/>
                    <a:pt x="117" y="122"/>
                    <a:pt x="117" y="128"/>
                  </a:cubicBezTo>
                  <a:cubicBezTo>
                    <a:pt x="117" y="224"/>
                    <a:pt x="117" y="224"/>
                    <a:pt x="117" y="224"/>
                  </a:cubicBezTo>
                  <a:cubicBezTo>
                    <a:pt x="117" y="230"/>
                    <a:pt x="122" y="234"/>
                    <a:pt x="128" y="234"/>
                  </a:cubicBezTo>
                  <a:cubicBezTo>
                    <a:pt x="224" y="234"/>
                    <a:pt x="224" y="234"/>
                    <a:pt x="224" y="234"/>
                  </a:cubicBezTo>
                  <a:cubicBezTo>
                    <a:pt x="230" y="234"/>
                    <a:pt x="234" y="230"/>
                    <a:pt x="234" y="224"/>
                  </a:cubicBezTo>
                  <a:lnTo>
                    <a:pt x="234" y="128"/>
                  </a:lnTo>
                  <a:close/>
                  <a:moveTo>
                    <a:pt x="394" y="288"/>
                  </a:moveTo>
                  <a:cubicBezTo>
                    <a:pt x="394" y="282"/>
                    <a:pt x="390" y="277"/>
                    <a:pt x="384" y="277"/>
                  </a:cubicBezTo>
                  <a:cubicBezTo>
                    <a:pt x="288" y="277"/>
                    <a:pt x="288" y="277"/>
                    <a:pt x="288" y="277"/>
                  </a:cubicBezTo>
                  <a:cubicBezTo>
                    <a:pt x="282" y="277"/>
                    <a:pt x="277" y="282"/>
                    <a:pt x="277" y="288"/>
                  </a:cubicBezTo>
                  <a:cubicBezTo>
                    <a:pt x="277" y="384"/>
                    <a:pt x="277" y="384"/>
                    <a:pt x="277" y="384"/>
                  </a:cubicBezTo>
                  <a:cubicBezTo>
                    <a:pt x="277" y="390"/>
                    <a:pt x="282" y="394"/>
                    <a:pt x="288" y="394"/>
                  </a:cubicBezTo>
                  <a:cubicBezTo>
                    <a:pt x="384" y="394"/>
                    <a:pt x="384" y="394"/>
                    <a:pt x="384" y="394"/>
                  </a:cubicBezTo>
                  <a:cubicBezTo>
                    <a:pt x="390" y="394"/>
                    <a:pt x="394" y="390"/>
                    <a:pt x="394" y="384"/>
                  </a:cubicBezTo>
                  <a:lnTo>
                    <a:pt x="394" y="288"/>
                  </a:lnTo>
                  <a:close/>
                  <a:moveTo>
                    <a:pt x="394" y="128"/>
                  </a:moveTo>
                  <a:cubicBezTo>
                    <a:pt x="394" y="122"/>
                    <a:pt x="390" y="117"/>
                    <a:pt x="384" y="117"/>
                  </a:cubicBezTo>
                  <a:cubicBezTo>
                    <a:pt x="288" y="117"/>
                    <a:pt x="288" y="117"/>
                    <a:pt x="288" y="117"/>
                  </a:cubicBezTo>
                  <a:cubicBezTo>
                    <a:pt x="282" y="117"/>
                    <a:pt x="277" y="122"/>
                    <a:pt x="277" y="128"/>
                  </a:cubicBezTo>
                  <a:cubicBezTo>
                    <a:pt x="277" y="224"/>
                    <a:pt x="277" y="224"/>
                    <a:pt x="277" y="224"/>
                  </a:cubicBezTo>
                  <a:cubicBezTo>
                    <a:pt x="277" y="230"/>
                    <a:pt x="282" y="234"/>
                    <a:pt x="288" y="234"/>
                  </a:cubicBezTo>
                  <a:cubicBezTo>
                    <a:pt x="384" y="234"/>
                    <a:pt x="384" y="234"/>
                    <a:pt x="384" y="234"/>
                  </a:cubicBezTo>
                  <a:cubicBezTo>
                    <a:pt x="390" y="234"/>
                    <a:pt x="394" y="230"/>
                    <a:pt x="394" y="224"/>
                  </a:cubicBezTo>
                  <a:lnTo>
                    <a:pt x="394" y="128"/>
                  </a:lnTo>
                  <a:close/>
                  <a:moveTo>
                    <a:pt x="298" y="213"/>
                  </a:moveTo>
                  <a:cubicBezTo>
                    <a:pt x="373" y="213"/>
                    <a:pt x="373" y="213"/>
                    <a:pt x="373" y="213"/>
                  </a:cubicBezTo>
                  <a:cubicBezTo>
                    <a:pt x="373" y="138"/>
                    <a:pt x="373" y="138"/>
                    <a:pt x="373" y="138"/>
                  </a:cubicBezTo>
                  <a:cubicBezTo>
                    <a:pt x="298" y="138"/>
                    <a:pt x="298" y="138"/>
                    <a:pt x="298" y="138"/>
                  </a:cubicBezTo>
                  <a:lnTo>
                    <a:pt x="298" y="213"/>
                  </a:ln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6586" y="2023889"/>
            <a:ext cx="5333471" cy="369332"/>
            <a:chOff x="486586" y="3343725"/>
            <a:chExt cx="5333471" cy="369332"/>
          </a:xfrm>
        </p:grpSpPr>
        <p:sp>
          <p:nvSpPr>
            <p:cNvPr id="53" name="Rectangle 52"/>
            <p:cNvSpPr/>
            <p:nvPr/>
          </p:nvSpPr>
          <p:spPr>
            <a:xfrm>
              <a:off x="879554" y="3343725"/>
              <a:ext cx="49405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Infrequently Accessed Storage Archives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It can be more cost effective to host large storage volumes that do not require frequent or immediate access. </a:t>
              </a:r>
            </a:p>
          </p:txBody>
        </p:sp>
        <p:sp>
          <p:nvSpPr>
            <p:cNvPr id="54" name="Freeform 207"/>
            <p:cNvSpPr>
              <a:spLocks noChangeAspect="1" noEditPoints="1"/>
            </p:cNvSpPr>
            <p:nvPr/>
          </p:nvSpPr>
          <p:spPr bwMode="auto">
            <a:xfrm>
              <a:off x="486586" y="3344871"/>
              <a:ext cx="368121" cy="367041"/>
            </a:xfrm>
            <a:custGeom>
              <a:avLst/>
              <a:gdLst>
                <a:gd name="T0" fmla="*/ 149 w 512"/>
                <a:gd name="T1" fmla="*/ 266 h 512"/>
                <a:gd name="T2" fmla="*/ 142 w 512"/>
                <a:gd name="T3" fmla="*/ 267 h 512"/>
                <a:gd name="T4" fmla="*/ 178 w 512"/>
                <a:gd name="T5" fmla="*/ 160 h 512"/>
                <a:gd name="T6" fmla="*/ 333 w 512"/>
                <a:gd name="T7" fmla="*/ 160 h 512"/>
                <a:gd name="T8" fmla="*/ 369 w 512"/>
                <a:gd name="T9" fmla="*/ 267 h 512"/>
                <a:gd name="T10" fmla="*/ 362 w 512"/>
                <a:gd name="T11" fmla="*/ 266 h 512"/>
                <a:gd name="T12" fmla="*/ 149 w 512"/>
                <a:gd name="T13" fmla="*/ 266 h 512"/>
                <a:gd name="T14" fmla="*/ 373 w 512"/>
                <a:gd name="T15" fmla="*/ 299 h 512"/>
                <a:gd name="T16" fmla="*/ 373 w 512"/>
                <a:gd name="T17" fmla="*/ 341 h 512"/>
                <a:gd name="T18" fmla="*/ 362 w 512"/>
                <a:gd name="T19" fmla="*/ 352 h 512"/>
                <a:gd name="T20" fmla="*/ 149 w 512"/>
                <a:gd name="T21" fmla="*/ 352 h 512"/>
                <a:gd name="T22" fmla="*/ 138 w 512"/>
                <a:gd name="T23" fmla="*/ 341 h 512"/>
                <a:gd name="T24" fmla="*/ 138 w 512"/>
                <a:gd name="T25" fmla="*/ 299 h 512"/>
                <a:gd name="T26" fmla="*/ 149 w 512"/>
                <a:gd name="T27" fmla="*/ 288 h 512"/>
                <a:gd name="T28" fmla="*/ 362 w 512"/>
                <a:gd name="T29" fmla="*/ 288 h 512"/>
                <a:gd name="T30" fmla="*/ 373 w 512"/>
                <a:gd name="T31" fmla="*/ 299 h 512"/>
                <a:gd name="T32" fmla="*/ 309 w 512"/>
                <a:gd name="T33" fmla="*/ 320 h 512"/>
                <a:gd name="T34" fmla="*/ 298 w 512"/>
                <a:gd name="T35" fmla="*/ 309 h 512"/>
                <a:gd name="T36" fmla="*/ 288 w 512"/>
                <a:gd name="T37" fmla="*/ 320 h 512"/>
                <a:gd name="T38" fmla="*/ 298 w 512"/>
                <a:gd name="T39" fmla="*/ 330 h 512"/>
                <a:gd name="T40" fmla="*/ 309 w 512"/>
                <a:gd name="T41" fmla="*/ 320 h 512"/>
                <a:gd name="T42" fmla="*/ 352 w 512"/>
                <a:gd name="T43" fmla="*/ 320 h 512"/>
                <a:gd name="T44" fmla="*/ 341 w 512"/>
                <a:gd name="T45" fmla="*/ 309 h 512"/>
                <a:gd name="T46" fmla="*/ 330 w 512"/>
                <a:gd name="T47" fmla="*/ 320 h 512"/>
                <a:gd name="T48" fmla="*/ 341 w 512"/>
                <a:gd name="T49" fmla="*/ 330 h 512"/>
                <a:gd name="T50" fmla="*/ 352 w 512"/>
                <a:gd name="T51" fmla="*/ 320 h 512"/>
                <a:gd name="T52" fmla="*/ 512 w 512"/>
                <a:gd name="T53" fmla="*/ 256 h 512"/>
                <a:gd name="T54" fmla="*/ 256 w 512"/>
                <a:gd name="T55" fmla="*/ 512 h 512"/>
                <a:gd name="T56" fmla="*/ 0 w 512"/>
                <a:gd name="T57" fmla="*/ 256 h 512"/>
                <a:gd name="T58" fmla="*/ 256 w 512"/>
                <a:gd name="T59" fmla="*/ 0 h 512"/>
                <a:gd name="T60" fmla="*/ 512 w 512"/>
                <a:gd name="T61" fmla="*/ 256 h 512"/>
                <a:gd name="T62" fmla="*/ 394 w 512"/>
                <a:gd name="T63" fmla="*/ 277 h 512"/>
                <a:gd name="T64" fmla="*/ 394 w 512"/>
                <a:gd name="T65" fmla="*/ 274 h 512"/>
                <a:gd name="T66" fmla="*/ 351 w 512"/>
                <a:gd name="T67" fmla="*/ 146 h 512"/>
                <a:gd name="T68" fmla="*/ 351 w 512"/>
                <a:gd name="T69" fmla="*/ 145 h 512"/>
                <a:gd name="T70" fmla="*/ 341 w 512"/>
                <a:gd name="T71" fmla="*/ 138 h 512"/>
                <a:gd name="T72" fmla="*/ 170 w 512"/>
                <a:gd name="T73" fmla="*/ 138 h 512"/>
                <a:gd name="T74" fmla="*/ 160 w 512"/>
                <a:gd name="T75" fmla="*/ 145 h 512"/>
                <a:gd name="T76" fmla="*/ 160 w 512"/>
                <a:gd name="T77" fmla="*/ 146 h 512"/>
                <a:gd name="T78" fmla="*/ 118 w 512"/>
                <a:gd name="T79" fmla="*/ 274 h 512"/>
                <a:gd name="T80" fmla="*/ 117 w 512"/>
                <a:gd name="T81" fmla="*/ 277 h 512"/>
                <a:gd name="T82" fmla="*/ 117 w 512"/>
                <a:gd name="T83" fmla="*/ 298 h 512"/>
                <a:gd name="T84" fmla="*/ 117 w 512"/>
                <a:gd name="T85" fmla="*/ 298 h 512"/>
                <a:gd name="T86" fmla="*/ 117 w 512"/>
                <a:gd name="T87" fmla="*/ 299 h 512"/>
                <a:gd name="T88" fmla="*/ 117 w 512"/>
                <a:gd name="T89" fmla="*/ 341 h 512"/>
                <a:gd name="T90" fmla="*/ 149 w 512"/>
                <a:gd name="T91" fmla="*/ 373 h 512"/>
                <a:gd name="T92" fmla="*/ 362 w 512"/>
                <a:gd name="T93" fmla="*/ 373 h 512"/>
                <a:gd name="T94" fmla="*/ 394 w 512"/>
                <a:gd name="T95" fmla="*/ 341 h 512"/>
                <a:gd name="T96" fmla="*/ 394 w 512"/>
                <a:gd name="T97" fmla="*/ 299 h 512"/>
                <a:gd name="T98" fmla="*/ 394 w 512"/>
                <a:gd name="T99" fmla="*/ 298 h 512"/>
                <a:gd name="T100" fmla="*/ 394 w 512"/>
                <a:gd name="T101" fmla="*/ 298 h 512"/>
                <a:gd name="T102" fmla="*/ 394 w 512"/>
                <a:gd name="T103" fmla="*/ 27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2" h="512">
                  <a:moveTo>
                    <a:pt x="149" y="266"/>
                  </a:moveTo>
                  <a:cubicBezTo>
                    <a:pt x="147" y="266"/>
                    <a:pt x="144" y="267"/>
                    <a:pt x="142" y="267"/>
                  </a:cubicBezTo>
                  <a:cubicBezTo>
                    <a:pt x="178" y="160"/>
                    <a:pt x="178" y="160"/>
                    <a:pt x="178" y="160"/>
                  </a:cubicBezTo>
                  <a:cubicBezTo>
                    <a:pt x="333" y="160"/>
                    <a:pt x="333" y="160"/>
                    <a:pt x="333" y="160"/>
                  </a:cubicBezTo>
                  <a:cubicBezTo>
                    <a:pt x="369" y="267"/>
                    <a:pt x="369" y="267"/>
                    <a:pt x="369" y="267"/>
                  </a:cubicBezTo>
                  <a:cubicBezTo>
                    <a:pt x="367" y="267"/>
                    <a:pt x="365" y="266"/>
                    <a:pt x="362" y="266"/>
                  </a:cubicBezTo>
                  <a:lnTo>
                    <a:pt x="149" y="266"/>
                  </a:lnTo>
                  <a:close/>
                  <a:moveTo>
                    <a:pt x="373" y="299"/>
                  </a:moveTo>
                  <a:cubicBezTo>
                    <a:pt x="373" y="341"/>
                    <a:pt x="373" y="341"/>
                    <a:pt x="373" y="341"/>
                  </a:cubicBezTo>
                  <a:cubicBezTo>
                    <a:pt x="373" y="347"/>
                    <a:pt x="368" y="352"/>
                    <a:pt x="362" y="352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3" y="352"/>
                    <a:pt x="138" y="347"/>
                    <a:pt x="138" y="341"/>
                  </a:cubicBezTo>
                  <a:cubicBezTo>
                    <a:pt x="138" y="299"/>
                    <a:pt x="138" y="299"/>
                    <a:pt x="138" y="299"/>
                  </a:cubicBezTo>
                  <a:cubicBezTo>
                    <a:pt x="138" y="293"/>
                    <a:pt x="143" y="288"/>
                    <a:pt x="149" y="288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8" y="288"/>
                    <a:pt x="373" y="293"/>
                    <a:pt x="373" y="299"/>
                  </a:cubicBezTo>
                  <a:close/>
                  <a:moveTo>
                    <a:pt x="309" y="320"/>
                  </a:moveTo>
                  <a:cubicBezTo>
                    <a:pt x="309" y="314"/>
                    <a:pt x="304" y="309"/>
                    <a:pt x="298" y="309"/>
                  </a:cubicBezTo>
                  <a:cubicBezTo>
                    <a:pt x="292" y="309"/>
                    <a:pt x="288" y="314"/>
                    <a:pt x="288" y="320"/>
                  </a:cubicBezTo>
                  <a:cubicBezTo>
                    <a:pt x="288" y="326"/>
                    <a:pt x="292" y="330"/>
                    <a:pt x="298" y="330"/>
                  </a:cubicBezTo>
                  <a:cubicBezTo>
                    <a:pt x="304" y="330"/>
                    <a:pt x="309" y="326"/>
                    <a:pt x="309" y="320"/>
                  </a:cubicBezTo>
                  <a:close/>
                  <a:moveTo>
                    <a:pt x="352" y="320"/>
                  </a:moveTo>
                  <a:cubicBezTo>
                    <a:pt x="352" y="314"/>
                    <a:pt x="347" y="309"/>
                    <a:pt x="341" y="309"/>
                  </a:cubicBezTo>
                  <a:cubicBezTo>
                    <a:pt x="335" y="309"/>
                    <a:pt x="330" y="314"/>
                    <a:pt x="330" y="320"/>
                  </a:cubicBezTo>
                  <a:cubicBezTo>
                    <a:pt x="330" y="326"/>
                    <a:pt x="335" y="330"/>
                    <a:pt x="341" y="330"/>
                  </a:cubicBezTo>
                  <a:cubicBezTo>
                    <a:pt x="347" y="330"/>
                    <a:pt x="352" y="326"/>
                    <a:pt x="352" y="320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94" y="277"/>
                  </a:moveTo>
                  <a:cubicBezTo>
                    <a:pt x="394" y="276"/>
                    <a:pt x="394" y="275"/>
                    <a:pt x="394" y="274"/>
                  </a:cubicBezTo>
                  <a:cubicBezTo>
                    <a:pt x="351" y="146"/>
                    <a:pt x="351" y="146"/>
                    <a:pt x="351" y="146"/>
                  </a:cubicBezTo>
                  <a:cubicBezTo>
                    <a:pt x="351" y="145"/>
                    <a:pt x="351" y="145"/>
                    <a:pt x="351" y="145"/>
                  </a:cubicBezTo>
                  <a:cubicBezTo>
                    <a:pt x="349" y="141"/>
                    <a:pt x="346" y="138"/>
                    <a:pt x="341" y="13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8"/>
                    <a:pt x="162" y="141"/>
                    <a:pt x="160" y="145"/>
                  </a:cubicBezTo>
                  <a:cubicBezTo>
                    <a:pt x="160" y="145"/>
                    <a:pt x="160" y="145"/>
                    <a:pt x="160" y="146"/>
                  </a:cubicBezTo>
                  <a:cubicBezTo>
                    <a:pt x="118" y="274"/>
                    <a:pt x="118" y="274"/>
                    <a:pt x="118" y="274"/>
                  </a:cubicBezTo>
                  <a:cubicBezTo>
                    <a:pt x="117" y="275"/>
                    <a:pt x="117" y="276"/>
                    <a:pt x="117" y="277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7" y="298"/>
                    <a:pt x="117" y="298"/>
                    <a:pt x="117" y="299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17" y="359"/>
                    <a:pt x="131" y="373"/>
                    <a:pt x="149" y="373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80" y="373"/>
                    <a:pt x="394" y="359"/>
                    <a:pt x="394" y="341"/>
                  </a:cubicBezTo>
                  <a:cubicBezTo>
                    <a:pt x="394" y="299"/>
                    <a:pt x="394" y="299"/>
                    <a:pt x="394" y="299"/>
                  </a:cubicBezTo>
                  <a:cubicBezTo>
                    <a:pt x="394" y="298"/>
                    <a:pt x="394" y="298"/>
                    <a:pt x="394" y="298"/>
                  </a:cubicBezTo>
                  <a:cubicBezTo>
                    <a:pt x="394" y="298"/>
                    <a:pt x="394" y="298"/>
                    <a:pt x="394" y="298"/>
                  </a:cubicBezTo>
                  <a:lnTo>
                    <a:pt x="394" y="277"/>
                  </a:ln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cxnSp>
        <p:nvCxnSpPr>
          <p:cNvPr id="64" name="Straight Arrow Connector 63"/>
          <p:cNvCxnSpPr>
            <a:stCxn id="24" idx="0"/>
            <a:endCxn id="65" idx="2"/>
          </p:cNvCxnSpPr>
          <p:nvPr/>
        </p:nvCxnSpPr>
        <p:spPr>
          <a:xfrm flipV="1">
            <a:off x="9063865" y="5779698"/>
            <a:ext cx="0" cy="19126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hape 84"/>
          <p:cNvSpPr/>
          <p:nvPr/>
        </p:nvSpPr>
        <p:spPr>
          <a:xfrm>
            <a:off x="6363865" y="1061855"/>
            <a:ext cx="5400000" cy="4717843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F2130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Inhibitors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Highlighted below are factors that would hinder the suitability of a workload for Cloud.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08924" y="2011367"/>
            <a:ext cx="5354942" cy="507831"/>
            <a:chOff x="6408924" y="2097630"/>
            <a:chExt cx="5354942" cy="507831"/>
          </a:xfrm>
        </p:grpSpPr>
        <p:sp>
          <p:nvSpPr>
            <p:cNvPr id="67" name="Freeform 850"/>
            <p:cNvSpPr>
              <a:spLocks noChangeAspect="1" noEditPoints="1"/>
            </p:cNvSpPr>
            <p:nvPr/>
          </p:nvSpPr>
          <p:spPr bwMode="auto">
            <a:xfrm>
              <a:off x="6408924" y="2166492"/>
              <a:ext cx="369021" cy="370106"/>
            </a:xfrm>
            <a:custGeom>
              <a:avLst/>
              <a:gdLst>
                <a:gd name="T0" fmla="*/ 181 w 512"/>
                <a:gd name="T1" fmla="*/ 384 h 512"/>
                <a:gd name="T2" fmla="*/ 170 w 512"/>
                <a:gd name="T3" fmla="*/ 394 h 512"/>
                <a:gd name="T4" fmla="*/ 160 w 512"/>
                <a:gd name="T5" fmla="*/ 384 h 512"/>
                <a:gd name="T6" fmla="*/ 170 w 512"/>
                <a:gd name="T7" fmla="*/ 373 h 512"/>
                <a:gd name="T8" fmla="*/ 181 w 512"/>
                <a:gd name="T9" fmla="*/ 384 h 512"/>
                <a:gd name="T10" fmla="*/ 256 w 512"/>
                <a:gd name="T11" fmla="*/ 373 h 512"/>
                <a:gd name="T12" fmla="*/ 245 w 512"/>
                <a:gd name="T13" fmla="*/ 384 h 512"/>
                <a:gd name="T14" fmla="*/ 256 w 512"/>
                <a:gd name="T15" fmla="*/ 394 h 512"/>
                <a:gd name="T16" fmla="*/ 266 w 512"/>
                <a:gd name="T17" fmla="*/ 384 h 512"/>
                <a:gd name="T18" fmla="*/ 256 w 512"/>
                <a:gd name="T19" fmla="*/ 373 h 512"/>
                <a:gd name="T20" fmla="*/ 256 w 512"/>
                <a:gd name="T21" fmla="*/ 117 h 512"/>
                <a:gd name="T22" fmla="*/ 245 w 512"/>
                <a:gd name="T23" fmla="*/ 128 h 512"/>
                <a:gd name="T24" fmla="*/ 256 w 512"/>
                <a:gd name="T25" fmla="*/ 138 h 512"/>
                <a:gd name="T26" fmla="*/ 266 w 512"/>
                <a:gd name="T27" fmla="*/ 128 h 512"/>
                <a:gd name="T28" fmla="*/ 256 w 512"/>
                <a:gd name="T29" fmla="*/ 117 h 512"/>
                <a:gd name="T30" fmla="*/ 341 w 512"/>
                <a:gd name="T31" fmla="*/ 373 h 512"/>
                <a:gd name="T32" fmla="*/ 330 w 512"/>
                <a:gd name="T33" fmla="*/ 384 h 512"/>
                <a:gd name="T34" fmla="*/ 341 w 512"/>
                <a:gd name="T35" fmla="*/ 394 h 512"/>
                <a:gd name="T36" fmla="*/ 352 w 512"/>
                <a:gd name="T37" fmla="*/ 384 h 512"/>
                <a:gd name="T38" fmla="*/ 341 w 512"/>
                <a:gd name="T39" fmla="*/ 373 h 512"/>
                <a:gd name="T40" fmla="*/ 512 w 512"/>
                <a:gd name="T41" fmla="*/ 256 h 512"/>
                <a:gd name="T42" fmla="*/ 256 w 512"/>
                <a:gd name="T43" fmla="*/ 512 h 512"/>
                <a:gd name="T44" fmla="*/ 0 w 512"/>
                <a:gd name="T45" fmla="*/ 256 h 512"/>
                <a:gd name="T46" fmla="*/ 256 w 512"/>
                <a:gd name="T47" fmla="*/ 0 h 512"/>
                <a:gd name="T48" fmla="*/ 512 w 512"/>
                <a:gd name="T49" fmla="*/ 256 h 512"/>
                <a:gd name="T50" fmla="*/ 373 w 512"/>
                <a:gd name="T51" fmla="*/ 384 h 512"/>
                <a:gd name="T52" fmla="*/ 352 w 512"/>
                <a:gd name="T53" fmla="*/ 354 h 512"/>
                <a:gd name="T54" fmla="*/ 352 w 512"/>
                <a:gd name="T55" fmla="*/ 277 h 512"/>
                <a:gd name="T56" fmla="*/ 320 w 512"/>
                <a:gd name="T57" fmla="*/ 245 h 512"/>
                <a:gd name="T58" fmla="*/ 266 w 512"/>
                <a:gd name="T59" fmla="*/ 245 h 512"/>
                <a:gd name="T60" fmla="*/ 266 w 512"/>
                <a:gd name="T61" fmla="*/ 158 h 512"/>
                <a:gd name="T62" fmla="*/ 288 w 512"/>
                <a:gd name="T63" fmla="*/ 128 h 512"/>
                <a:gd name="T64" fmla="*/ 256 w 512"/>
                <a:gd name="T65" fmla="*/ 96 h 512"/>
                <a:gd name="T66" fmla="*/ 224 w 512"/>
                <a:gd name="T67" fmla="*/ 128 h 512"/>
                <a:gd name="T68" fmla="*/ 245 w 512"/>
                <a:gd name="T69" fmla="*/ 158 h 512"/>
                <a:gd name="T70" fmla="*/ 245 w 512"/>
                <a:gd name="T71" fmla="*/ 245 h 512"/>
                <a:gd name="T72" fmla="*/ 192 w 512"/>
                <a:gd name="T73" fmla="*/ 245 h 512"/>
                <a:gd name="T74" fmla="*/ 160 w 512"/>
                <a:gd name="T75" fmla="*/ 277 h 512"/>
                <a:gd name="T76" fmla="*/ 160 w 512"/>
                <a:gd name="T77" fmla="*/ 354 h 512"/>
                <a:gd name="T78" fmla="*/ 138 w 512"/>
                <a:gd name="T79" fmla="*/ 384 h 512"/>
                <a:gd name="T80" fmla="*/ 170 w 512"/>
                <a:gd name="T81" fmla="*/ 416 h 512"/>
                <a:gd name="T82" fmla="*/ 202 w 512"/>
                <a:gd name="T83" fmla="*/ 384 h 512"/>
                <a:gd name="T84" fmla="*/ 181 w 512"/>
                <a:gd name="T85" fmla="*/ 354 h 512"/>
                <a:gd name="T86" fmla="*/ 181 w 512"/>
                <a:gd name="T87" fmla="*/ 277 h 512"/>
                <a:gd name="T88" fmla="*/ 192 w 512"/>
                <a:gd name="T89" fmla="*/ 266 h 512"/>
                <a:gd name="T90" fmla="*/ 245 w 512"/>
                <a:gd name="T91" fmla="*/ 266 h 512"/>
                <a:gd name="T92" fmla="*/ 245 w 512"/>
                <a:gd name="T93" fmla="*/ 354 h 512"/>
                <a:gd name="T94" fmla="*/ 224 w 512"/>
                <a:gd name="T95" fmla="*/ 384 h 512"/>
                <a:gd name="T96" fmla="*/ 256 w 512"/>
                <a:gd name="T97" fmla="*/ 416 h 512"/>
                <a:gd name="T98" fmla="*/ 288 w 512"/>
                <a:gd name="T99" fmla="*/ 384 h 512"/>
                <a:gd name="T100" fmla="*/ 266 w 512"/>
                <a:gd name="T101" fmla="*/ 354 h 512"/>
                <a:gd name="T102" fmla="*/ 266 w 512"/>
                <a:gd name="T103" fmla="*/ 266 h 512"/>
                <a:gd name="T104" fmla="*/ 320 w 512"/>
                <a:gd name="T105" fmla="*/ 266 h 512"/>
                <a:gd name="T106" fmla="*/ 330 w 512"/>
                <a:gd name="T107" fmla="*/ 277 h 512"/>
                <a:gd name="T108" fmla="*/ 330 w 512"/>
                <a:gd name="T109" fmla="*/ 354 h 512"/>
                <a:gd name="T110" fmla="*/ 309 w 512"/>
                <a:gd name="T111" fmla="*/ 384 h 512"/>
                <a:gd name="T112" fmla="*/ 341 w 512"/>
                <a:gd name="T113" fmla="*/ 416 h 512"/>
                <a:gd name="T114" fmla="*/ 373 w 512"/>
                <a:gd name="T115" fmla="*/ 38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2" h="512">
                  <a:moveTo>
                    <a:pt x="181" y="384"/>
                  </a:moveTo>
                  <a:cubicBezTo>
                    <a:pt x="181" y="390"/>
                    <a:pt x="176" y="394"/>
                    <a:pt x="170" y="394"/>
                  </a:cubicBezTo>
                  <a:cubicBezTo>
                    <a:pt x="164" y="394"/>
                    <a:pt x="160" y="390"/>
                    <a:pt x="160" y="384"/>
                  </a:cubicBezTo>
                  <a:cubicBezTo>
                    <a:pt x="160" y="378"/>
                    <a:pt x="164" y="373"/>
                    <a:pt x="170" y="373"/>
                  </a:cubicBezTo>
                  <a:cubicBezTo>
                    <a:pt x="176" y="373"/>
                    <a:pt x="181" y="378"/>
                    <a:pt x="181" y="384"/>
                  </a:cubicBezTo>
                  <a:close/>
                  <a:moveTo>
                    <a:pt x="256" y="373"/>
                  </a:moveTo>
                  <a:cubicBezTo>
                    <a:pt x="250" y="373"/>
                    <a:pt x="245" y="378"/>
                    <a:pt x="245" y="384"/>
                  </a:cubicBezTo>
                  <a:cubicBezTo>
                    <a:pt x="245" y="390"/>
                    <a:pt x="250" y="394"/>
                    <a:pt x="256" y="394"/>
                  </a:cubicBezTo>
                  <a:cubicBezTo>
                    <a:pt x="262" y="394"/>
                    <a:pt x="266" y="390"/>
                    <a:pt x="266" y="384"/>
                  </a:cubicBezTo>
                  <a:cubicBezTo>
                    <a:pt x="266" y="378"/>
                    <a:pt x="262" y="373"/>
                    <a:pt x="256" y="373"/>
                  </a:cubicBezTo>
                  <a:close/>
                  <a:moveTo>
                    <a:pt x="256" y="117"/>
                  </a:moveTo>
                  <a:cubicBezTo>
                    <a:pt x="250" y="117"/>
                    <a:pt x="245" y="122"/>
                    <a:pt x="245" y="128"/>
                  </a:cubicBezTo>
                  <a:cubicBezTo>
                    <a:pt x="245" y="134"/>
                    <a:pt x="250" y="138"/>
                    <a:pt x="256" y="138"/>
                  </a:cubicBezTo>
                  <a:cubicBezTo>
                    <a:pt x="262" y="138"/>
                    <a:pt x="266" y="134"/>
                    <a:pt x="266" y="128"/>
                  </a:cubicBezTo>
                  <a:cubicBezTo>
                    <a:pt x="266" y="122"/>
                    <a:pt x="262" y="117"/>
                    <a:pt x="256" y="117"/>
                  </a:cubicBezTo>
                  <a:close/>
                  <a:moveTo>
                    <a:pt x="341" y="373"/>
                  </a:moveTo>
                  <a:cubicBezTo>
                    <a:pt x="335" y="373"/>
                    <a:pt x="330" y="378"/>
                    <a:pt x="330" y="384"/>
                  </a:cubicBezTo>
                  <a:cubicBezTo>
                    <a:pt x="330" y="390"/>
                    <a:pt x="335" y="394"/>
                    <a:pt x="341" y="394"/>
                  </a:cubicBezTo>
                  <a:cubicBezTo>
                    <a:pt x="347" y="394"/>
                    <a:pt x="352" y="390"/>
                    <a:pt x="352" y="384"/>
                  </a:cubicBezTo>
                  <a:cubicBezTo>
                    <a:pt x="352" y="378"/>
                    <a:pt x="347" y="373"/>
                    <a:pt x="341" y="373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73" y="384"/>
                  </a:moveTo>
                  <a:cubicBezTo>
                    <a:pt x="373" y="370"/>
                    <a:pt x="364" y="358"/>
                    <a:pt x="352" y="354"/>
                  </a:cubicBezTo>
                  <a:cubicBezTo>
                    <a:pt x="352" y="277"/>
                    <a:pt x="352" y="277"/>
                    <a:pt x="352" y="277"/>
                  </a:cubicBezTo>
                  <a:cubicBezTo>
                    <a:pt x="352" y="254"/>
                    <a:pt x="333" y="245"/>
                    <a:pt x="320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158"/>
                    <a:pt x="266" y="158"/>
                    <a:pt x="266" y="158"/>
                  </a:cubicBezTo>
                  <a:cubicBezTo>
                    <a:pt x="279" y="153"/>
                    <a:pt x="288" y="142"/>
                    <a:pt x="288" y="128"/>
                  </a:cubicBezTo>
                  <a:cubicBezTo>
                    <a:pt x="288" y="110"/>
                    <a:pt x="273" y="96"/>
                    <a:pt x="256" y="96"/>
                  </a:cubicBezTo>
                  <a:cubicBezTo>
                    <a:pt x="238" y="96"/>
                    <a:pt x="224" y="110"/>
                    <a:pt x="224" y="128"/>
                  </a:cubicBezTo>
                  <a:cubicBezTo>
                    <a:pt x="224" y="142"/>
                    <a:pt x="233" y="153"/>
                    <a:pt x="245" y="158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169" y="245"/>
                    <a:pt x="160" y="264"/>
                    <a:pt x="160" y="277"/>
                  </a:cubicBezTo>
                  <a:cubicBezTo>
                    <a:pt x="160" y="354"/>
                    <a:pt x="160" y="354"/>
                    <a:pt x="160" y="354"/>
                  </a:cubicBezTo>
                  <a:cubicBezTo>
                    <a:pt x="147" y="358"/>
                    <a:pt x="138" y="370"/>
                    <a:pt x="138" y="384"/>
                  </a:cubicBezTo>
                  <a:cubicBezTo>
                    <a:pt x="138" y="401"/>
                    <a:pt x="153" y="416"/>
                    <a:pt x="170" y="416"/>
                  </a:cubicBezTo>
                  <a:cubicBezTo>
                    <a:pt x="188" y="416"/>
                    <a:pt x="202" y="401"/>
                    <a:pt x="202" y="384"/>
                  </a:cubicBezTo>
                  <a:cubicBezTo>
                    <a:pt x="202" y="370"/>
                    <a:pt x="193" y="358"/>
                    <a:pt x="181" y="354"/>
                  </a:cubicBezTo>
                  <a:cubicBezTo>
                    <a:pt x="181" y="277"/>
                    <a:pt x="181" y="277"/>
                    <a:pt x="181" y="277"/>
                  </a:cubicBezTo>
                  <a:cubicBezTo>
                    <a:pt x="181" y="275"/>
                    <a:pt x="182" y="266"/>
                    <a:pt x="192" y="266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245" y="354"/>
                    <a:pt x="245" y="354"/>
                    <a:pt x="245" y="354"/>
                  </a:cubicBezTo>
                  <a:cubicBezTo>
                    <a:pt x="233" y="358"/>
                    <a:pt x="224" y="370"/>
                    <a:pt x="224" y="384"/>
                  </a:cubicBezTo>
                  <a:cubicBezTo>
                    <a:pt x="224" y="401"/>
                    <a:pt x="238" y="416"/>
                    <a:pt x="256" y="416"/>
                  </a:cubicBezTo>
                  <a:cubicBezTo>
                    <a:pt x="273" y="416"/>
                    <a:pt x="288" y="401"/>
                    <a:pt x="288" y="384"/>
                  </a:cubicBezTo>
                  <a:cubicBezTo>
                    <a:pt x="288" y="370"/>
                    <a:pt x="279" y="358"/>
                    <a:pt x="266" y="354"/>
                  </a:cubicBezTo>
                  <a:cubicBezTo>
                    <a:pt x="266" y="266"/>
                    <a:pt x="266" y="266"/>
                    <a:pt x="266" y="266"/>
                  </a:cubicBezTo>
                  <a:cubicBezTo>
                    <a:pt x="320" y="266"/>
                    <a:pt x="320" y="266"/>
                    <a:pt x="320" y="266"/>
                  </a:cubicBezTo>
                  <a:cubicBezTo>
                    <a:pt x="324" y="266"/>
                    <a:pt x="330" y="268"/>
                    <a:pt x="330" y="277"/>
                  </a:cubicBezTo>
                  <a:cubicBezTo>
                    <a:pt x="330" y="354"/>
                    <a:pt x="330" y="354"/>
                    <a:pt x="330" y="354"/>
                  </a:cubicBezTo>
                  <a:cubicBezTo>
                    <a:pt x="318" y="358"/>
                    <a:pt x="309" y="370"/>
                    <a:pt x="309" y="384"/>
                  </a:cubicBezTo>
                  <a:cubicBezTo>
                    <a:pt x="309" y="401"/>
                    <a:pt x="323" y="416"/>
                    <a:pt x="341" y="416"/>
                  </a:cubicBezTo>
                  <a:cubicBezTo>
                    <a:pt x="359" y="416"/>
                    <a:pt x="373" y="401"/>
                    <a:pt x="373" y="384"/>
                  </a:cubicBezTo>
                  <a:close/>
                </a:path>
              </a:pathLst>
            </a:custGeom>
            <a:solidFill>
              <a:srgbClr val="F213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11460" y="2097630"/>
              <a:ext cx="495240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Heavily Integrated Applications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Applications that are heavily integrated will continue to require a high amount of communication or dependencies with their counterparts. In this case it is recommended that they remain together, be it in the Cloud or on premise.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09619" y="1544891"/>
            <a:ext cx="5354247" cy="369332"/>
            <a:chOff x="6409619" y="1544891"/>
            <a:chExt cx="5354247" cy="369332"/>
          </a:xfrm>
        </p:grpSpPr>
        <p:sp>
          <p:nvSpPr>
            <p:cNvPr id="70" name="Rectangle 69"/>
            <p:cNvSpPr/>
            <p:nvPr/>
          </p:nvSpPr>
          <p:spPr>
            <a:xfrm>
              <a:off x="6811460" y="1544891"/>
              <a:ext cx="49524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Network Throughput Applications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Applications with high throughput requirements may see performance issues and latency if they are located away from their users.</a:t>
              </a:r>
            </a:p>
          </p:txBody>
        </p:sp>
        <p:sp>
          <p:nvSpPr>
            <p:cNvPr id="71" name="Freeform 404"/>
            <p:cNvSpPr>
              <a:spLocks noChangeAspect="1" noEditPoints="1"/>
            </p:cNvSpPr>
            <p:nvPr/>
          </p:nvSpPr>
          <p:spPr bwMode="auto">
            <a:xfrm>
              <a:off x="6409619" y="1545742"/>
              <a:ext cx="367631" cy="367631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95 w 512"/>
                <a:gd name="T11" fmla="*/ 370 h 512"/>
                <a:gd name="T12" fmla="*/ 263 w 512"/>
                <a:gd name="T13" fmla="*/ 402 h 512"/>
                <a:gd name="T14" fmla="*/ 260 w 512"/>
                <a:gd name="T15" fmla="*/ 404 h 512"/>
                <a:gd name="T16" fmla="*/ 256 w 512"/>
                <a:gd name="T17" fmla="*/ 405 h 512"/>
                <a:gd name="T18" fmla="*/ 252 w 512"/>
                <a:gd name="T19" fmla="*/ 404 h 512"/>
                <a:gd name="T20" fmla="*/ 248 w 512"/>
                <a:gd name="T21" fmla="*/ 402 h 512"/>
                <a:gd name="T22" fmla="*/ 216 w 512"/>
                <a:gd name="T23" fmla="*/ 370 h 512"/>
                <a:gd name="T24" fmla="*/ 216 w 512"/>
                <a:gd name="T25" fmla="*/ 355 h 512"/>
                <a:gd name="T26" fmla="*/ 231 w 512"/>
                <a:gd name="T27" fmla="*/ 355 h 512"/>
                <a:gd name="T28" fmla="*/ 245 w 512"/>
                <a:gd name="T29" fmla="*/ 369 h 512"/>
                <a:gd name="T30" fmla="*/ 245 w 512"/>
                <a:gd name="T31" fmla="*/ 245 h 512"/>
                <a:gd name="T32" fmla="*/ 256 w 512"/>
                <a:gd name="T33" fmla="*/ 234 h 512"/>
                <a:gd name="T34" fmla="*/ 266 w 512"/>
                <a:gd name="T35" fmla="*/ 245 h 512"/>
                <a:gd name="T36" fmla="*/ 266 w 512"/>
                <a:gd name="T37" fmla="*/ 369 h 512"/>
                <a:gd name="T38" fmla="*/ 280 w 512"/>
                <a:gd name="T39" fmla="*/ 355 h 512"/>
                <a:gd name="T40" fmla="*/ 295 w 512"/>
                <a:gd name="T41" fmla="*/ 355 h 512"/>
                <a:gd name="T42" fmla="*/ 295 w 512"/>
                <a:gd name="T43" fmla="*/ 370 h 512"/>
                <a:gd name="T44" fmla="*/ 362 w 512"/>
                <a:gd name="T45" fmla="*/ 320 h 512"/>
                <a:gd name="T46" fmla="*/ 309 w 512"/>
                <a:gd name="T47" fmla="*/ 320 h 512"/>
                <a:gd name="T48" fmla="*/ 298 w 512"/>
                <a:gd name="T49" fmla="*/ 309 h 512"/>
                <a:gd name="T50" fmla="*/ 309 w 512"/>
                <a:gd name="T51" fmla="*/ 298 h 512"/>
                <a:gd name="T52" fmla="*/ 362 w 512"/>
                <a:gd name="T53" fmla="*/ 298 h 512"/>
                <a:gd name="T54" fmla="*/ 394 w 512"/>
                <a:gd name="T55" fmla="*/ 266 h 512"/>
                <a:gd name="T56" fmla="*/ 362 w 512"/>
                <a:gd name="T57" fmla="*/ 234 h 512"/>
                <a:gd name="T58" fmla="*/ 351 w 512"/>
                <a:gd name="T59" fmla="*/ 238 h 512"/>
                <a:gd name="T60" fmla="*/ 339 w 512"/>
                <a:gd name="T61" fmla="*/ 237 h 512"/>
                <a:gd name="T62" fmla="*/ 335 w 512"/>
                <a:gd name="T63" fmla="*/ 227 h 512"/>
                <a:gd name="T64" fmla="*/ 336 w 512"/>
                <a:gd name="T65" fmla="*/ 222 h 512"/>
                <a:gd name="T66" fmla="*/ 337 w 512"/>
                <a:gd name="T67" fmla="*/ 214 h 512"/>
                <a:gd name="T68" fmla="*/ 272 w 512"/>
                <a:gd name="T69" fmla="*/ 149 h 512"/>
                <a:gd name="T70" fmla="*/ 207 w 512"/>
                <a:gd name="T71" fmla="*/ 201 h 512"/>
                <a:gd name="T72" fmla="*/ 201 w 512"/>
                <a:gd name="T73" fmla="*/ 208 h 512"/>
                <a:gd name="T74" fmla="*/ 191 w 512"/>
                <a:gd name="T75" fmla="*/ 207 h 512"/>
                <a:gd name="T76" fmla="*/ 167 w 512"/>
                <a:gd name="T77" fmla="*/ 199 h 512"/>
                <a:gd name="T78" fmla="*/ 117 w 512"/>
                <a:gd name="T79" fmla="*/ 249 h 512"/>
                <a:gd name="T80" fmla="*/ 167 w 512"/>
                <a:gd name="T81" fmla="*/ 298 h 512"/>
                <a:gd name="T82" fmla="*/ 202 w 512"/>
                <a:gd name="T83" fmla="*/ 298 h 512"/>
                <a:gd name="T84" fmla="*/ 213 w 512"/>
                <a:gd name="T85" fmla="*/ 309 h 512"/>
                <a:gd name="T86" fmla="*/ 202 w 512"/>
                <a:gd name="T87" fmla="*/ 320 h 512"/>
                <a:gd name="T88" fmla="*/ 167 w 512"/>
                <a:gd name="T89" fmla="*/ 320 h 512"/>
                <a:gd name="T90" fmla="*/ 96 w 512"/>
                <a:gd name="T91" fmla="*/ 249 h 512"/>
                <a:gd name="T92" fmla="*/ 167 w 512"/>
                <a:gd name="T93" fmla="*/ 178 h 512"/>
                <a:gd name="T94" fmla="*/ 190 w 512"/>
                <a:gd name="T95" fmla="*/ 183 h 512"/>
                <a:gd name="T96" fmla="*/ 272 w 512"/>
                <a:gd name="T97" fmla="*/ 128 h 512"/>
                <a:gd name="T98" fmla="*/ 358 w 512"/>
                <a:gd name="T99" fmla="*/ 213 h 512"/>
                <a:gd name="T100" fmla="*/ 362 w 512"/>
                <a:gd name="T101" fmla="*/ 213 h 512"/>
                <a:gd name="T102" fmla="*/ 416 w 512"/>
                <a:gd name="T103" fmla="*/ 266 h 512"/>
                <a:gd name="T104" fmla="*/ 362 w 512"/>
                <a:gd name="T105" fmla="*/ 32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95" y="370"/>
                  </a:moveTo>
                  <a:cubicBezTo>
                    <a:pt x="263" y="402"/>
                    <a:pt x="263" y="402"/>
                    <a:pt x="263" y="402"/>
                  </a:cubicBezTo>
                  <a:cubicBezTo>
                    <a:pt x="262" y="403"/>
                    <a:pt x="261" y="404"/>
                    <a:pt x="260" y="404"/>
                  </a:cubicBezTo>
                  <a:cubicBezTo>
                    <a:pt x="258" y="405"/>
                    <a:pt x="257" y="405"/>
                    <a:pt x="256" y="405"/>
                  </a:cubicBezTo>
                  <a:cubicBezTo>
                    <a:pt x="254" y="405"/>
                    <a:pt x="253" y="405"/>
                    <a:pt x="252" y="404"/>
                  </a:cubicBezTo>
                  <a:cubicBezTo>
                    <a:pt x="250" y="404"/>
                    <a:pt x="249" y="403"/>
                    <a:pt x="248" y="402"/>
                  </a:cubicBezTo>
                  <a:cubicBezTo>
                    <a:pt x="216" y="370"/>
                    <a:pt x="216" y="370"/>
                    <a:pt x="216" y="370"/>
                  </a:cubicBezTo>
                  <a:cubicBezTo>
                    <a:pt x="212" y="366"/>
                    <a:pt x="212" y="359"/>
                    <a:pt x="216" y="355"/>
                  </a:cubicBezTo>
                  <a:cubicBezTo>
                    <a:pt x="220" y="351"/>
                    <a:pt x="227" y="351"/>
                    <a:pt x="231" y="355"/>
                  </a:cubicBezTo>
                  <a:cubicBezTo>
                    <a:pt x="245" y="369"/>
                    <a:pt x="245" y="369"/>
                    <a:pt x="245" y="369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239"/>
                    <a:pt x="250" y="234"/>
                    <a:pt x="256" y="234"/>
                  </a:cubicBezTo>
                  <a:cubicBezTo>
                    <a:pt x="262" y="234"/>
                    <a:pt x="266" y="239"/>
                    <a:pt x="266" y="245"/>
                  </a:cubicBezTo>
                  <a:cubicBezTo>
                    <a:pt x="266" y="369"/>
                    <a:pt x="266" y="369"/>
                    <a:pt x="266" y="369"/>
                  </a:cubicBezTo>
                  <a:cubicBezTo>
                    <a:pt x="280" y="355"/>
                    <a:pt x="280" y="355"/>
                    <a:pt x="280" y="355"/>
                  </a:cubicBezTo>
                  <a:cubicBezTo>
                    <a:pt x="284" y="351"/>
                    <a:pt x="291" y="351"/>
                    <a:pt x="295" y="355"/>
                  </a:cubicBezTo>
                  <a:cubicBezTo>
                    <a:pt x="299" y="359"/>
                    <a:pt x="299" y="366"/>
                    <a:pt x="295" y="370"/>
                  </a:cubicBezTo>
                  <a:close/>
                  <a:moveTo>
                    <a:pt x="362" y="320"/>
                  </a:moveTo>
                  <a:cubicBezTo>
                    <a:pt x="309" y="320"/>
                    <a:pt x="309" y="320"/>
                    <a:pt x="309" y="320"/>
                  </a:cubicBezTo>
                  <a:cubicBezTo>
                    <a:pt x="303" y="320"/>
                    <a:pt x="298" y="315"/>
                    <a:pt x="298" y="309"/>
                  </a:cubicBezTo>
                  <a:cubicBezTo>
                    <a:pt x="298" y="303"/>
                    <a:pt x="303" y="298"/>
                    <a:pt x="309" y="298"/>
                  </a:cubicBezTo>
                  <a:cubicBezTo>
                    <a:pt x="362" y="298"/>
                    <a:pt x="362" y="298"/>
                    <a:pt x="362" y="298"/>
                  </a:cubicBezTo>
                  <a:cubicBezTo>
                    <a:pt x="380" y="298"/>
                    <a:pt x="394" y="284"/>
                    <a:pt x="394" y="266"/>
                  </a:cubicBezTo>
                  <a:cubicBezTo>
                    <a:pt x="394" y="249"/>
                    <a:pt x="380" y="234"/>
                    <a:pt x="362" y="234"/>
                  </a:cubicBezTo>
                  <a:cubicBezTo>
                    <a:pt x="361" y="234"/>
                    <a:pt x="357" y="235"/>
                    <a:pt x="351" y="238"/>
                  </a:cubicBezTo>
                  <a:cubicBezTo>
                    <a:pt x="347" y="240"/>
                    <a:pt x="343" y="240"/>
                    <a:pt x="339" y="237"/>
                  </a:cubicBezTo>
                  <a:cubicBezTo>
                    <a:pt x="336" y="235"/>
                    <a:pt x="334" y="231"/>
                    <a:pt x="335" y="227"/>
                  </a:cubicBezTo>
                  <a:cubicBezTo>
                    <a:pt x="336" y="225"/>
                    <a:pt x="336" y="224"/>
                    <a:pt x="336" y="222"/>
                  </a:cubicBezTo>
                  <a:cubicBezTo>
                    <a:pt x="336" y="219"/>
                    <a:pt x="337" y="217"/>
                    <a:pt x="337" y="214"/>
                  </a:cubicBezTo>
                  <a:cubicBezTo>
                    <a:pt x="337" y="178"/>
                    <a:pt x="308" y="149"/>
                    <a:pt x="272" y="149"/>
                  </a:cubicBezTo>
                  <a:cubicBezTo>
                    <a:pt x="241" y="149"/>
                    <a:pt x="213" y="171"/>
                    <a:pt x="207" y="201"/>
                  </a:cubicBezTo>
                  <a:cubicBezTo>
                    <a:pt x="206" y="204"/>
                    <a:pt x="204" y="207"/>
                    <a:pt x="201" y="208"/>
                  </a:cubicBezTo>
                  <a:cubicBezTo>
                    <a:pt x="197" y="210"/>
                    <a:pt x="194" y="209"/>
                    <a:pt x="191" y="207"/>
                  </a:cubicBezTo>
                  <a:cubicBezTo>
                    <a:pt x="183" y="202"/>
                    <a:pt x="176" y="199"/>
                    <a:pt x="167" y="199"/>
                  </a:cubicBezTo>
                  <a:cubicBezTo>
                    <a:pt x="139" y="199"/>
                    <a:pt x="117" y="221"/>
                    <a:pt x="117" y="249"/>
                  </a:cubicBezTo>
                  <a:cubicBezTo>
                    <a:pt x="117" y="276"/>
                    <a:pt x="139" y="298"/>
                    <a:pt x="167" y="298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8" y="298"/>
                    <a:pt x="213" y="303"/>
                    <a:pt x="213" y="309"/>
                  </a:cubicBezTo>
                  <a:cubicBezTo>
                    <a:pt x="213" y="315"/>
                    <a:pt x="208" y="320"/>
                    <a:pt x="202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27" y="320"/>
                    <a:pt x="96" y="288"/>
                    <a:pt x="96" y="249"/>
                  </a:cubicBezTo>
                  <a:cubicBezTo>
                    <a:pt x="96" y="210"/>
                    <a:pt x="127" y="178"/>
                    <a:pt x="167" y="178"/>
                  </a:cubicBezTo>
                  <a:cubicBezTo>
                    <a:pt x="176" y="178"/>
                    <a:pt x="183" y="180"/>
                    <a:pt x="190" y="183"/>
                  </a:cubicBezTo>
                  <a:cubicBezTo>
                    <a:pt x="203" y="150"/>
                    <a:pt x="235" y="128"/>
                    <a:pt x="272" y="128"/>
                  </a:cubicBezTo>
                  <a:cubicBezTo>
                    <a:pt x="319" y="128"/>
                    <a:pt x="358" y="166"/>
                    <a:pt x="358" y="213"/>
                  </a:cubicBezTo>
                  <a:cubicBezTo>
                    <a:pt x="360" y="213"/>
                    <a:pt x="361" y="213"/>
                    <a:pt x="362" y="213"/>
                  </a:cubicBezTo>
                  <a:cubicBezTo>
                    <a:pt x="392" y="213"/>
                    <a:pt x="416" y="237"/>
                    <a:pt x="416" y="266"/>
                  </a:cubicBezTo>
                  <a:cubicBezTo>
                    <a:pt x="416" y="296"/>
                    <a:pt x="392" y="320"/>
                    <a:pt x="362" y="320"/>
                  </a:cubicBezTo>
                  <a:close/>
                </a:path>
              </a:pathLst>
            </a:custGeom>
            <a:solidFill>
              <a:srgbClr val="F213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cxnSp>
        <p:nvCxnSpPr>
          <p:cNvPr id="84" name="Straight Connector 83"/>
          <p:cNvCxnSpPr/>
          <p:nvPr/>
        </p:nvCxnSpPr>
        <p:spPr>
          <a:xfrm>
            <a:off x="6091954" y="1061854"/>
            <a:ext cx="0" cy="5292000"/>
          </a:xfrm>
          <a:prstGeom prst="line">
            <a:avLst/>
          </a:prstGeom>
          <a:ln>
            <a:solidFill>
              <a:srgbClr val="57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Placeholder 3"/>
          <p:cNvSpPr txBox="1">
            <a:spLocks/>
          </p:cNvSpPr>
          <p:nvPr/>
        </p:nvSpPr>
        <p:spPr>
          <a:xfrm>
            <a:off x="426540" y="6301164"/>
            <a:ext cx="7912597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72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Please note, inhibitors are not part of the ideal answer,</a:t>
            </a:r>
            <a:r>
              <a:rPr kumimoji="0" lang="en-AU" sz="8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 and have only been included here for reference. 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Highlighted below are the applications that should be prioritised for the Cloud Proof of Concept and a brief justification as to why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Readiness Assessment – </a:t>
            </a:r>
            <a:r>
              <a:rPr lang="en-AU" dirty="0">
                <a:solidFill>
                  <a:srgbClr val="86BC25"/>
                </a:solidFill>
              </a:rPr>
              <a:t>Application Prioritisation</a:t>
            </a:r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520976"/>
              </p:ext>
            </p:extLst>
          </p:nvPr>
        </p:nvGraphicFramePr>
        <p:xfrm>
          <a:off x="426542" y="1090604"/>
          <a:ext cx="11340000" cy="5168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2326">
                  <a:extLst>
                    <a:ext uri="{9D8B030D-6E8A-4147-A177-3AD203B41FA5}">
                      <a16:colId xmlns:a16="http://schemas.microsoft.com/office/drawing/2014/main" val="3921440891"/>
                    </a:ext>
                  </a:extLst>
                </a:gridCol>
                <a:gridCol w="2782966">
                  <a:extLst>
                    <a:ext uri="{9D8B030D-6E8A-4147-A177-3AD203B41FA5}">
                      <a16:colId xmlns:a16="http://schemas.microsoft.com/office/drawing/2014/main" val="3879694011"/>
                    </a:ext>
                  </a:extLst>
                </a:gridCol>
                <a:gridCol w="7444708">
                  <a:extLst>
                    <a:ext uri="{9D8B030D-6E8A-4147-A177-3AD203B41FA5}">
                      <a16:colId xmlns:a16="http://schemas.microsoft.com/office/drawing/2014/main" val="4264438250"/>
                    </a:ext>
                  </a:extLst>
                </a:gridCol>
              </a:tblGrid>
              <a:tr h="428771"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Priority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356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356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Justification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356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3124"/>
                  </a:ext>
                </a:extLst>
              </a:tr>
              <a:tr h="14914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Data-intensive applications are very suitable for cloud migration.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Many organizations have already moved CRM, ERP, HR, management tools and business analytics onto cloud and getting good return on investment.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There are dev test environments that can be used by the IT team.</a:t>
                      </a:r>
                      <a:endParaRPr lang="en-A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92323"/>
                  </a:ext>
                </a:extLst>
              </a:tr>
              <a:tr h="7016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 Management System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Data-intensive.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Collaborative environments.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Provided with a SaaS option.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420123"/>
                  </a:ext>
                </a:extLst>
              </a:tr>
              <a:tr h="5067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Enrolments Plus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Volatility.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Infrequently accessed.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294130"/>
                  </a:ext>
                </a:extLst>
              </a:tr>
              <a:tr h="7016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 Management System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Volatility.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amounts of data processed.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Insensitive to data changes.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22646"/>
                  </a:ext>
                </a:extLst>
              </a:tr>
              <a:tr h="7016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SharePoint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Collaborative environments.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Already comes equipped with a SaaS option.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integration with legacy software.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10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8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345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Open Sans</vt:lpstr>
      <vt:lpstr>Product Sans</vt:lpstr>
      <vt:lpstr>Segoe UI Light</vt:lpstr>
      <vt:lpstr>Verdana</vt:lpstr>
      <vt:lpstr>Deloitte_4_3_Onscreen</vt:lpstr>
      <vt:lpstr>think-cell Slide</vt:lpstr>
      <vt:lpstr>Cloud Readiness Assessment – Cloud Accelerators and Inhibitors</vt:lpstr>
      <vt:lpstr>Cloud Readiness Assessment – Application Prioritisation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Kumuyi Ayodeji</cp:lastModifiedBy>
  <cp:revision>24</cp:revision>
  <dcterms:created xsi:type="dcterms:W3CDTF">2019-03-31T19:26:34Z</dcterms:created>
  <dcterms:modified xsi:type="dcterms:W3CDTF">2021-12-20T21:49:01Z</dcterms:modified>
</cp:coreProperties>
</file>