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4" autoAdjust="0"/>
    <p:restoredTop sz="9466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13/12/2021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41"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13/12/2021</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8.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3.bin"/><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ext uri="{D42A27DB-BD31-4B8C-83A1-F6EECF244321}">
                <p14:modId xmlns:p14="http://schemas.microsoft.com/office/powerpoint/2010/main" val="23344817"/>
              </p:ext>
            </p:extLst>
          </p:nvPr>
        </p:nvGraphicFramePr>
        <p:xfrm>
          <a:off x="1900236" y="1034300"/>
          <a:ext cx="8391528" cy="5451148"/>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r>
                        <a:rPr lang="en-AU" sz="900" b="1"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dirty="0">
                          <a:solidFill>
                            <a:schemeClr val="tx2"/>
                          </a:solidFill>
                          <a:latin typeface="Product Sans" panose="020B0403030502040203" pitchFamily="34" charset="0"/>
                          <a:ea typeface="Open Sans" panose="020B0606030504020204" pitchFamily="34" charset="0"/>
                          <a:cs typeface="Open Sans" panose="020B0606030504020204" pitchFamily="34" charset="0"/>
                        </a:rPr>
                        <a:t>AU$714m (2020)</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Strong</a:t>
                      </a:r>
                      <a:r>
                        <a:rPr lang="en-GB"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9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In June 2014,</a:t>
                      </a: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 Made the </a:t>
                      </a: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endParaRPr lang="en-AU" sz="900" b="1"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AU$2.5bn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Offers a choice of solutions </a:t>
                      </a: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9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ext uri="{D42A27DB-BD31-4B8C-83A1-F6EECF244321}">
                <p14:modId xmlns:p14="http://schemas.microsoft.com/office/powerpoint/2010/main" val="3897039838"/>
              </p:ext>
            </p:extLst>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$1.5bn</a:t>
                      </a:r>
                      <a:endParaRPr lang="en-AU" sz="800" dirty="0">
                        <a:solidFill>
                          <a:schemeClr val="tx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Product Sans" panose="020B0403030502040203" pitchFamily="34" charset="0"/>
                        <a:ea typeface="+mn-ea"/>
                        <a:cs typeface="+mn-cs"/>
                      </a:endParaRPr>
                    </a:p>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 $140m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ext uri="{D42A27DB-BD31-4B8C-83A1-F6EECF244321}">
                <p14:modId xmlns:p14="http://schemas.microsoft.com/office/powerpoint/2010/main" val="1146853055"/>
              </p:ext>
            </p:extLst>
          </p:nvPr>
        </p:nvGraphicFramePr>
        <p:xfrm>
          <a:off x="1900234" y="1034300"/>
          <a:ext cx="8391528" cy="5946902"/>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900" b="1"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AUD $218.5m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9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 Technology</a:t>
                      </a:r>
                      <a:r>
                        <a:rPr lang="en-GB" sz="9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and Innovation</a:t>
                      </a: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900" b="1" dirty="0">
                        <a:latin typeface="Product Sans" panose="020B0403030502040203" pitchFamily="34" charset="0"/>
                        <a:ea typeface="Open Sans" panose="020B0606030504020204" pitchFamily="34" charset="0"/>
                        <a:cs typeface="Open Sans" panose="020B0606030504020204" pitchFamily="34" charset="0"/>
                      </a:endParaRPr>
                    </a:p>
                    <a:p>
                      <a:r>
                        <a:rPr lang="en-AU" sz="9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endParaRPr lang="en-AU" sz="900" b="1"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a:t>
                      </a:r>
                      <a:r>
                        <a:rPr lang="en-AU" sz="9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Services: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Application</a:t>
                      </a:r>
                      <a:r>
                        <a:rPr lang="en-AU" sz="90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Software Prov</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$11.5bn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 </a:t>
                      </a:r>
                      <a:r>
                        <a:rPr lang="en-AU" sz="9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Oracle ERP Cloud offers extensive support for over 2000 global companies from</a:t>
                      </a: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9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endParaRPr lang="en-GB" sz="9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Their agile</a:t>
                      </a: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9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Proven market leaders in Innovation and Technology</a:t>
                      </a:r>
                      <a:endParaRPr lang="en-AU" sz="9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9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900" dirty="0">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ext uri="{D42A27DB-BD31-4B8C-83A1-F6EECF244321}">
                <p14:modId xmlns:p14="http://schemas.microsoft.com/office/powerpoint/2010/main" val="3074974301"/>
              </p:ext>
            </p:extLst>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r>
                        <a:rPr lang="en-AU" sz="800" dirty="0">
                          <a:solidFill>
                            <a:schemeClr val="tx2"/>
                          </a:solidFill>
                          <a:latin typeface="Product Sans" panose="020B0403030502040203" pitchFamily="34" charset="0"/>
                          <a:ea typeface="Open Sans" panose="020B0606030504020204" pitchFamily="34" charset="0"/>
                          <a:cs typeface="Open Sans" panose="020B0606030504020204" pitchFamily="34" charset="0"/>
                        </a:rPr>
                        <a:t>US$ 4.32b (2020)</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$583.20</a:t>
                      </a:r>
                      <a:r>
                        <a:rPr lang="en-AU" sz="80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m</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Product Sans" panose="020B0403030502040203"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a:solidFill>
                            <a:prstClr val="black"/>
                          </a:solidFill>
                          <a:latin typeface="Product Sans" panose="020B0403030502040203"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val="2760114157"/>
              </p:ext>
            </p:extLst>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5"/>
                    </a:ext>
                  </a:extLst>
                </a:gridCol>
                <a:gridCol w="2083423">
                  <a:extLst>
                    <a:ext uri="{9D8B030D-6E8A-4147-A177-3AD203B41FA5}">
                      <a16:colId xmlns:a16="http://schemas.microsoft.com/office/drawing/2014/main" val="20006"/>
                    </a:ext>
                  </a:extLst>
                </a:gridCol>
                <a:gridCol w="2083423">
                  <a:extLst>
                    <a:ext uri="{9D8B030D-6E8A-4147-A177-3AD203B41FA5}">
                      <a16:colId xmlns:a16="http://schemas.microsoft.com/office/drawing/2014/main" val="20007"/>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$150,000.00</a:t>
                      </a:r>
                    </a:p>
                  </a:txBody>
                  <a:tcPr marL="6350" marR="6350" marT="6350" marB="0" anchor="ctr">
                    <a:solidFill>
                      <a:schemeClr val="bg1"/>
                    </a:solidFill>
                  </a:tcPr>
                </a:tc>
                <a:extLst>
                  <a:ext uri="{0D108BD9-81ED-4DB2-BD59-A6C34878D82A}">
                    <a16:rowId xmlns:a16="http://schemas.microsoft.com/office/drawing/2014/main"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$30,000.00</a:t>
                      </a:r>
                    </a:p>
                  </a:txBody>
                  <a:tcPr marL="6350" marR="6350" marT="6350" marB="0" anchor="ctr">
                    <a:solidFill>
                      <a:schemeClr val="bg1"/>
                    </a:solidFill>
                  </a:tcPr>
                </a:tc>
                <a:extLst>
                  <a:ext uri="{0D108BD9-81ED-4DB2-BD59-A6C34878D82A}">
                    <a16:rowId xmlns:a16="http://schemas.microsoft.com/office/drawing/2014/main"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$197,200.00</a:t>
                      </a:r>
                    </a:p>
                  </a:txBody>
                  <a:tcPr marL="6350" marR="6350" marT="6350" marB="0" anchor="ctr">
                    <a:solidFill>
                      <a:schemeClr val="bg2"/>
                    </a:solidFill>
                  </a:tcPr>
                </a:tc>
                <a:extLst>
                  <a:ext uri="{0D108BD9-81ED-4DB2-BD59-A6C34878D82A}">
                    <a16:rowId xmlns:a16="http://schemas.microsoft.com/office/drawing/2014/main"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$15,000.00</a:t>
                      </a:r>
                    </a:p>
                  </a:txBody>
                  <a:tcPr marL="6350" marR="6350" marT="6350" marB="0" anchor="ctr">
                    <a:solidFill>
                      <a:schemeClr val="bg1"/>
                    </a:solidFill>
                  </a:tcPr>
                </a:tc>
                <a:extLst>
                  <a:ext uri="{0D108BD9-81ED-4DB2-BD59-A6C34878D82A}">
                    <a16:rowId xmlns:a16="http://schemas.microsoft.com/office/drawing/2014/main"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$15,831.00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76081883"/>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29256160"/>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527903461"/>
              </p:ext>
            </p:extLst>
          </p:nvPr>
        </p:nvGraphicFramePr>
        <p:xfrm>
          <a:off x="1805354" y="891606"/>
          <a:ext cx="8073802" cy="4958144"/>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NetSuite Utilises a blended rate card at $220 per hour</a:t>
                      </a:r>
                      <a:endParaRPr lang="en-GB" sz="1000" kern="1200" baseline="0" noProof="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00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rPr>
                        <a:t>Payroll costs have been estimated on 130 users </a:t>
                      </a:r>
                      <a:endParaRPr lang="en-AU" sz="950" kern="1200" baseline="0" dirty="0">
                        <a:solidFill>
                          <a:prstClr val="black"/>
                        </a:solidFill>
                        <a:latin typeface="Product Sans" panose="020B0403030502040203"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Microsoft Dynamics 365</a:t>
            </a:r>
            <a:endParaRPr lang="en-US" noProof="0" dirty="0">
              <a:solidFill>
                <a:schemeClr val="accent1">
                  <a:lumMod val="75000"/>
                </a:schemeClr>
              </a:solidFill>
            </a:endParaRPr>
          </a:p>
        </p:txBody>
      </p:sp>
      <p:graphicFrame>
        <p:nvGraphicFramePr>
          <p:cNvPr id="77" name="Table 76"/>
          <p:cNvGraphicFramePr>
            <a:graphicFrameLocks noGrp="1"/>
          </p:cNvGraphicFramePr>
          <p:nvPr>
            <p:extLst>
              <p:ext uri="{D42A27DB-BD31-4B8C-83A1-F6EECF244321}">
                <p14:modId xmlns:p14="http://schemas.microsoft.com/office/powerpoint/2010/main" val="1841883158"/>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Oracle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$150,000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$30,000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$187,200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$15,000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7099441"/>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$18,831.00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7" y="5463240"/>
            <a:ext cx="8547327" cy="88962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a:p>
            <a:endParaRPr lang="en-AU" sz="1400" dirty="0"/>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810FA867-7028-4E7D-858F-32E5D7A096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203" y="1157787"/>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4139506689"/>
              </p:ext>
            </p:extLst>
          </p:nvPr>
        </p:nvGraphicFramePr>
        <p:xfrm>
          <a:off x="1821683" y="651600"/>
          <a:ext cx="8073802" cy="5817415"/>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4998">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88815">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5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Microsoft</a:t>
                      </a:r>
                      <a:r>
                        <a:rPr lang="en-GB" sz="85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or directly from Microsoft.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5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 Operations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5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5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5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5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Picture 8" descr="https://upload.wikimedia.org/wikipedia/commons/thumb/9/96/Microsoft_logo_%282012%29.svg/1280px-Microsoft_logo_%282012%29.svg.png">
            <a:extLst>
              <a:ext uri="{FF2B5EF4-FFF2-40B4-BE49-F238E27FC236}">
                <a16:creationId xmlns:a16="http://schemas.microsoft.com/office/drawing/2014/main" id="{C885AC74-F666-4114-BFD1-ABA54B3051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0394" y="3156159"/>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1554164184"/>
              </p:ext>
            </p:extLst>
          </p:nvPr>
        </p:nvGraphicFramePr>
        <p:xfrm>
          <a:off x="1900235" y="1368463"/>
          <a:ext cx="8391527" cy="2360579"/>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375817">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65794">
                <a:tc>
                  <a:txBody>
                    <a:bodyPr/>
                    <a:lstStyle/>
                    <a:p>
                      <a:pPr algn="ctr"/>
                      <a:r>
                        <a:rPr lang="en-IN" altLang="en-AU" sz="1000" b="1" dirty="0">
                          <a:solidFill>
                            <a:schemeClr val="tx2"/>
                          </a:solidFill>
                          <a:latin typeface="+mn-lt"/>
                          <a:ea typeface="Open Sans" panose="020B0606030504020204" pitchFamily="34" charset="0"/>
                          <a:cs typeface="Open Sans" panose="020B0606030504020204" pitchFamily="34" charset="0"/>
                        </a:rPr>
                        <a:t>Financial Force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FinancialForce</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provides </a:t>
                      </a:r>
                      <a:r>
                        <a:rPr lang="en-AU" sz="1000"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perharps</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the widest range of offerings and is backed by </a:t>
                      </a:r>
                      <a:r>
                        <a:rPr lang="en-AU" sz="1000" b="1"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SalesForce</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who are recognized experts in the general field.</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3518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AU" sz="1000" b="1" kern="1200" dirty="0">
                          <a:solidFill>
                            <a:schemeClr val="tx2"/>
                          </a:solidFill>
                          <a:latin typeface="+mn-lt"/>
                          <a:ea typeface="Open Sans" panose="020B0606030504020204" pitchFamily="34" charset="0"/>
                          <a:cs typeface="Open Sans" panose="020B0606030504020204" pitchFamily="34" charset="0"/>
                        </a:rPr>
                        <a:t>Netsuite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Netsuite</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ticks all the boxes and is a great fit for the Australian ecosystem.</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35181">
                <a:tc>
                  <a:txBody>
                    <a:bodyPr/>
                    <a:lstStyle/>
                    <a:p>
                      <a:pPr algn="ctr"/>
                      <a:r>
                        <a:rPr lang="en-IN" altLang="en-AU" sz="1000" b="1" kern="1200" dirty="0">
                          <a:solidFill>
                            <a:schemeClr val="tx2"/>
                          </a:solidFill>
                          <a:latin typeface="+mn-lt"/>
                          <a:ea typeface="Open Sans" panose="020B0606030504020204" pitchFamily="34" charset="0"/>
                          <a:cs typeface="Open Sans" panose="020B0606030504020204" pitchFamily="34" charset="0"/>
                        </a:rPr>
                        <a:t>Microsoft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Microsoft’s</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services are detailed, and flexible.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31" name="Oval 30">
            <a:extLst>
              <a:ext uri="{FF2B5EF4-FFF2-40B4-BE49-F238E27FC236}">
                <a16:creationId xmlns:a16="http://schemas.microsoft.com/office/drawing/2014/main" id="{81A1E977-77F7-4E2F-8D99-FB060803B76F}"/>
              </a:ext>
            </a:extLst>
          </p:cNvPr>
          <p:cNvSpPr/>
          <p:nvPr/>
        </p:nvSpPr>
        <p:spPr bwMode="gray">
          <a:xfrm>
            <a:off x="7730231" y="3285000"/>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2" name="Oval 31">
            <a:extLst>
              <a:ext uri="{FF2B5EF4-FFF2-40B4-BE49-F238E27FC236}">
                <a16:creationId xmlns:a16="http://schemas.microsoft.com/office/drawing/2014/main" id="{CA864EE0-59A4-4552-814E-046CAF0366E5}"/>
              </a:ext>
            </a:extLst>
          </p:cNvPr>
          <p:cNvSpPr/>
          <p:nvPr/>
        </p:nvSpPr>
        <p:spPr bwMode="gray">
          <a:xfrm>
            <a:off x="3517384" y="32850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4" name="Oval 33">
            <a:extLst>
              <a:ext uri="{FF2B5EF4-FFF2-40B4-BE49-F238E27FC236}">
                <a16:creationId xmlns:a16="http://schemas.microsoft.com/office/drawing/2014/main" id="{EF5E9C7D-1CFB-41A2-8BDA-30EDE5C0E9B3}"/>
              </a:ext>
            </a:extLst>
          </p:cNvPr>
          <p:cNvSpPr/>
          <p:nvPr/>
        </p:nvSpPr>
        <p:spPr bwMode="gray">
          <a:xfrm>
            <a:off x="3517384" y="281227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5" name="Oval 34">
            <a:extLst>
              <a:ext uri="{FF2B5EF4-FFF2-40B4-BE49-F238E27FC236}">
                <a16:creationId xmlns:a16="http://schemas.microsoft.com/office/drawing/2014/main" id="{016B36EF-17F8-44C8-B8CE-4CF329C43FC2}"/>
              </a:ext>
            </a:extLst>
          </p:cNvPr>
          <p:cNvSpPr/>
          <p:nvPr/>
        </p:nvSpPr>
        <p:spPr bwMode="gray">
          <a:xfrm>
            <a:off x="4907840" y="32850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8" name="Oval 47">
            <a:extLst>
              <a:ext uri="{FF2B5EF4-FFF2-40B4-BE49-F238E27FC236}">
                <a16:creationId xmlns:a16="http://schemas.microsoft.com/office/drawing/2014/main" id="{80DEE71B-2754-4729-8162-C81260B41D08}"/>
              </a:ext>
            </a:extLst>
          </p:cNvPr>
          <p:cNvSpPr/>
          <p:nvPr/>
        </p:nvSpPr>
        <p:spPr bwMode="gray">
          <a:xfrm>
            <a:off x="6418157" y="327873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9" name="Oval 48">
            <a:extLst>
              <a:ext uri="{FF2B5EF4-FFF2-40B4-BE49-F238E27FC236}">
                <a16:creationId xmlns:a16="http://schemas.microsoft.com/office/drawing/2014/main" id="{B6E5E8B8-9F3B-4E6D-A30B-50431CB0381A}"/>
              </a:ext>
            </a:extLst>
          </p:cNvPr>
          <p:cNvSpPr/>
          <p:nvPr/>
        </p:nvSpPr>
        <p:spPr bwMode="gray">
          <a:xfrm>
            <a:off x="4907840" y="282541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0" name="Oval 49">
            <a:extLst>
              <a:ext uri="{FF2B5EF4-FFF2-40B4-BE49-F238E27FC236}">
                <a16:creationId xmlns:a16="http://schemas.microsoft.com/office/drawing/2014/main" id="{A22C43BF-565A-4796-ADAC-B1DA31A01AFF}"/>
              </a:ext>
            </a:extLst>
          </p:cNvPr>
          <p:cNvSpPr/>
          <p:nvPr/>
        </p:nvSpPr>
        <p:spPr bwMode="gray">
          <a:xfrm>
            <a:off x="6431381" y="282316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1" name="Oval 50">
            <a:extLst>
              <a:ext uri="{FF2B5EF4-FFF2-40B4-BE49-F238E27FC236}">
                <a16:creationId xmlns:a16="http://schemas.microsoft.com/office/drawing/2014/main" id="{98F1EA38-90A6-41B5-B321-291FE5B403DB}"/>
              </a:ext>
            </a:extLst>
          </p:cNvPr>
          <p:cNvSpPr/>
          <p:nvPr/>
        </p:nvSpPr>
        <p:spPr bwMode="gray">
          <a:xfrm>
            <a:off x="7716131" y="281227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2" name="Oval 51">
            <a:extLst>
              <a:ext uri="{FF2B5EF4-FFF2-40B4-BE49-F238E27FC236}">
                <a16:creationId xmlns:a16="http://schemas.microsoft.com/office/drawing/2014/main" id="{6B9659FA-D119-42E5-A6AE-6A6C2EC99EA9}"/>
              </a:ext>
            </a:extLst>
          </p:cNvPr>
          <p:cNvSpPr/>
          <p:nvPr/>
        </p:nvSpPr>
        <p:spPr bwMode="gray">
          <a:xfrm>
            <a:off x="3527394" y="202039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3" name="Oval 52">
            <a:extLst>
              <a:ext uri="{FF2B5EF4-FFF2-40B4-BE49-F238E27FC236}">
                <a16:creationId xmlns:a16="http://schemas.microsoft.com/office/drawing/2014/main" id="{E7828F6D-5BDC-4328-8A06-D955083859FE}"/>
              </a:ext>
            </a:extLst>
          </p:cNvPr>
          <p:cNvSpPr/>
          <p:nvPr/>
        </p:nvSpPr>
        <p:spPr bwMode="gray">
          <a:xfrm>
            <a:off x="4915750" y="202039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4" name="Oval 53">
            <a:extLst>
              <a:ext uri="{FF2B5EF4-FFF2-40B4-BE49-F238E27FC236}">
                <a16:creationId xmlns:a16="http://schemas.microsoft.com/office/drawing/2014/main" id="{2D6D0CB7-C4FD-4D87-A0FC-246E26111B42}"/>
              </a:ext>
            </a:extLst>
          </p:cNvPr>
          <p:cNvSpPr/>
          <p:nvPr/>
        </p:nvSpPr>
        <p:spPr bwMode="gray">
          <a:xfrm>
            <a:off x="6407297" y="202039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5" name="Oval 54">
            <a:extLst>
              <a:ext uri="{FF2B5EF4-FFF2-40B4-BE49-F238E27FC236}">
                <a16:creationId xmlns:a16="http://schemas.microsoft.com/office/drawing/2014/main" id="{C5857F94-03E6-4B72-832B-FA6133A9D4CF}"/>
              </a:ext>
            </a:extLst>
          </p:cNvPr>
          <p:cNvSpPr/>
          <p:nvPr/>
        </p:nvSpPr>
        <p:spPr bwMode="gray">
          <a:xfrm>
            <a:off x="7660540" y="202679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5871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624481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val="2055230232"/>
              </p:ext>
            </p:extLst>
          </p:nvPr>
        </p:nvGraphicFramePr>
        <p:xfrm>
          <a:off x="1921335" y="1170146"/>
          <a:ext cx="4404360" cy="3816909"/>
        </p:xfrm>
        <a:graphic>
          <a:graphicData uri="http://schemas.openxmlformats.org/drawingml/2006/table">
            <a:tbl>
              <a:tblPr>
                <a:tableStyleId>{E8B1032C-EA38-4F05-BA0D-38AFFFC7BED3}</a:tableStyleId>
              </a:tblPr>
              <a:tblGrid>
                <a:gridCol w="1340415">
                  <a:extLst>
                    <a:ext uri="{9D8B030D-6E8A-4147-A177-3AD203B41FA5}">
                      <a16:colId xmlns:a16="http://schemas.microsoft.com/office/drawing/2014/main" val="20000"/>
                    </a:ext>
                  </a:extLst>
                </a:gridCol>
                <a:gridCol w="1021315">
                  <a:extLst>
                    <a:ext uri="{9D8B030D-6E8A-4147-A177-3AD203B41FA5}">
                      <a16:colId xmlns:a16="http://schemas.microsoft.com/office/drawing/2014/main" val="20005"/>
                    </a:ext>
                  </a:extLst>
                </a:gridCol>
                <a:gridCol w="1021315">
                  <a:extLst>
                    <a:ext uri="{9D8B030D-6E8A-4147-A177-3AD203B41FA5}">
                      <a16:colId xmlns:a16="http://schemas.microsoft.com/office/drawing/2014/main" val="20006"/>
                    </a:ext>
                  </a:extLst>
                </a:gridCol>
                <a:gridCol w="1021315">
                  <a:extLst>
                    <a:ext uri="{9D8B030D-6E8A-4147-A177-3AD203B41FA5}">
                      <a16:colId xmlns:a16="http://schemas.microsoft.com/office/drawing/2014/main" val="4036869062"/>
                    </a:ext>
                  </a:extLst>
                </a:gridCol>
              </a:tblGrid>
              <a:tr h="2981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err="1">
                          <a:ln>
                            <a:solidFill>
                              <a:sysClr val="windowText" lastClr="000000"/>
                            </a:solidFill>
                          </a:ln>
                          <a:solidFill>
                            <a:schemeClr val="tx1"/>
                          </a:solidFill>
                          <a:effectLst/>
                          <a:latin typeface="+mn-lt"/>
                        </a:rPr>
                        <a:t>Netsuite</a:t>
                      </a:r>
                      <a:r>
                        <a:rPr lang="en-AU" sz="1100" b="0" i="0" u="none" strike="noStrike" dirty="0">
                          <a:ln>
                            <a:solidFill>
                              <a:sysClr val="windowText" lastClr="000000"/>
                            </a:solidFill>
                          </a:ln>
                          <a:solidFill>
                            <a:schemeClr val="tx1"/>
                          </a:solidFill>
                          <a:effectLst/>
                          <a:latin typeface="+mn-lt"/>
                        </a:rPr>
                        <a:t>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Microsoft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FinancialForce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Implementation</a:t>
                      </a:r>
                    </a:p>
                  </a:txBody>
                  <a:tcPr marL="45720" marR="45720" anchor="ct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$25000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Travel</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$40000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extLst>
                  <a:ext uri="{0D108BD9-81ED-4DB2-BD59-A6C34878D82A}">
                    <a16:rowId xmlns:a16="http://schemas.microsoft.com/office/drawing/2014/main"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Licencing costs</a:t>
                      </a:r>
                      <a:r>
                        <a:rPr lang="en-AU" sz="900" b="0" i="0" u="none" strike="noStrike" baseline="0" dirty="0">
                          <a:solidFill>
                            <a:schemeClr val="tx1"/>
                          </a:solidFill>
                          <a:effectLst/>
                          <a:latin typeface="+mn-lt"/>
                        </a:rPr>
                        <a:t> of core finance modules</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8 x</a:t>
                      </a:r>
                      <a:r>
                        <a:rPr lang="en-AU" sz="900" b="0" i="0" u="none" strike="noStrike" kern="1200" baseline="0" dirty="0">
                          <a:solidFill>
                            <a:schemeClr val="tx1"/>
                          </a:solidFill>
                          <a:effectLst/>
                          <a:latin typeface="+mn-lt"/>
                          <a:ea typeface="+mn-ea"/>
                          <a:cs typeface="+mn-cs"/>
                        </a:rPr>
                        <a:t> </a:t>
                      </a:r>
                      <a:r>
                        <a:rPr lang="en-AU" sz="900" b="0" i="0" u="none" strike="noStrike" kern="1200" dirty="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$30000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extLst>
                  <a:ext uri="{0D108BD9-81ED-4DB2-BD59-A6C34878D82A}">
                    <a16:rowId xmlns:a16="http://schemas.microsoft.com/office/drawing/2014/main"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extLst>
                  <a:ext uri="{0D108BD9-81ED-4DB2-BD59-A6C34878D82A}">
                    <a16:rowId xmlns:a16="http://schemas.microsoft.com/office/drawing/2014/main"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Support</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$5000</a:t>
                      </a: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$15000</a:t>
                      </a:r>
                    </a:p>
                  </a:txBody>
                  <a:tcPr marL="45720" marR="45720" anchor="ctr">
                    <a:solidFill>
                      <a:schemeClr val="bg1"/>
                    </a:solidFill>
                  </a:tcPr>
                </a:tc>
                <a:extLst>
                  <a:ext uri="{0D108BD9-81ED-4DB2-BD59-A6C34878D82A}">
                    <a16:rowId xmlns:a16="http://schemas.microsoft.com/office/drawing/2014/main"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Sand Box</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45720" marR="4572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45720" marR="45720" anchor="ctr">
                    <a:solidFill>
                      <a:schemeClr val="bg1"/>
                    </a:solidFill>
                  </a:tcPr>
                </a:tc>
                <a:extLst>
                  <a:ext uri="{0D108BD9-81ED-4DB2-BD59-A6C34878D82A}">
                    <a16:rowId xmlns:a16="http://schemas.microsoft.com/office/drawing/2014/main"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IN" altLang="en-AU" sz="900" b="1" i="1" u="none" strike="noStrike" kern="1200" dirty="0">
                          <a:solidFill>
                            <a:srgbClr val="000000"/>
                          </a:solidFill>
                          <a:effectLst/>
                          <a:latin typeface="Verdana" panose="020B0604030504040204" pitchFamily="34" charset="0"/>
                          <a:ea typeface="+mn-ea"/>
                          <a:cs typeface="+mn-cs"/>
                        </a:rPr>
                        <a:t>$100000</a:t>
                      </a:r>
                    </a:p>
                  </a:txBody>
                  <a:tcPr marL="68580" marR="68580" marT="0" marB="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$70000</a:t>
                      </a:r>
                    </a:p>
                  </a:txBody>
                  <a:tcPr marL="45720" marR="4572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$80000</a:t>
                      </a:r>
                    </a:p>
                  </a:txBody>
                  <a:tcPr marL="45720" marR="45720" anchor="ctr">
                    <a:solidFill>
                      <a:schemeClr val="bg1">
                        <a:lumMod val="95000"/>
                      </a:schemeClr>
                    </a:solidFill>
                  </a:tcPr>
                </a:tc>
                <a:extLst>
                  <a:ext uri="{0D108BD9-81ED-4DB2-BD59-A6C34878D82A}">
                    <a16:rowId xmlns:a16="http://schemas.microsoft.com/office/drawing/2014/main"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dirty="0">
                          <a:solidFill>
                            <a:schemeClr val="tx1"/>
                          </a:solidFill>
                          <a:effectLst/>
                          <a:latin typeface="+mn-lt"/>
                          <a:ea typeface="+mn-ea"/>
                          <a:cs typeface="+mn-cs"/>
                        </a:rPr>
                        <a:t>$120000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$110000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$100000</a:t>
                      </a:r>
                    </a:p>
                  </a:txBody>
                  <a:tcPr marL="6350" marR="6350" marT="6350" marB="0" anchor="ctr">
                    <a:solidFill>
                      <a:schemeClr val="bg2"/>
                    </a:solidFill>
                  </a:tcPr>
                </a:tc>
                <a:extLst>
                  <a:ext uri="{0D108BD9-81ED-4DB2-BD59-A6C34878D82A}">
                    <a16:rowId xmlns:a16="http://schemas.microsoft.com/office/drawing/2014/main" val="4102796134"/>
                  </a:ext>
                </a:extLst>
              </a:tr>
            </a:tbl>
          </a:graphicData>
        </a:graphic>
      </p:graphicFrame>
      <p:graphicFrame>
        <p:nvGraphicFramePr>
          <p:cNvPr id="5" name="Chart 4"/>
          <p:cNvGraphicFramePr/>
          <p:nvPr>
            <p:extLst>
              <p:ext uri="{D42A27DB-BD31-4B8C-83A1-F6EECF244321}">
                <p14:modId xmlns:p14="http://schemas.microsoft.com/office/powerpoint/2010/main"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Tree>
    <p:extLst>
      <p:ext uri="{BB962C8B-B14F-4D97-AF65-F5344CB8AC3E}">
        <p14:creationId xmlns:p14="http://schemas.microsoft.com/office/powerpoint/2010/main" val="1660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115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5" name="think-cell Slide" r:id="rId23" imgW="624" imgH="623" progId="TCLayout.ActiveDocument.1">
                  <p:embed/>
                </p:oleObj>
              </mc:Choice>
              <mc:Fallback>
                <p:oleObj name="think-cell Slide" r:id="rId23" imgW="624" imgH="623"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extLst>
              <p:ext uri="{D42A27DB-BD31-4B8C-83A1-F6EECF244321}">
                <p14:modId xmlns:p14="http://schemas.microsoft.com/office/powerpoint/2010/main"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66721" y="3696210"/>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316630"/>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4294967295"/>
          </p:nvPr>
        </p:nvSpPr>
        <p:spPr>
          <a:xfrm>
            <a:off x="1606625" y="2650804"/>
            <a:ext cx="9684411" cy="1421508"/>
          </a:xfrm>
        </p:spPr>
        <p:txBody>
          <a:bodyPr/>
          <a:lstStyle/>
          <a:p>
            <a:r>
              <a:rPr lang="en-IN" altLang="en-AU" b="0" dirty="0"/>
              <a:t>&gt;&gt;&gt;&gt;&gt;&gt;&gt;&gt;&gt;&gt;&gt;&gt;&gt;&gt;&gt;&gt;&gt;&gt;&gt;&gt;&gt;&gt;&gt;&gt;&gt;&gt;&gt;&gt;&gt;&gt;&gt;&gt;&gt;</a:t>
            </a:r>
          </a:p>
          <a:p>
            <a:r>
              <a:rPr lang="en-IN" altLang="en-AU" b="0" dirty="0"/>
              <a:t>&gt;&gt;&gt;&gt;&gt;&gt;&gt;&gt;&gt;&gt;&gt;&gt;&gt;&gt;&gt;&gt;&gt;&gt;&gt;&gt;&gt;&gt;&gt;&gt;&gt;&gt;&gt;&gt;&gt;&gt;&gt;&gt;&gt;&gt;&gt;&gt;&gt;&gt;&gt;&gt;&gt;&gt;&gt;</a:t>
            </a:r>
          </a:p>
          <a:p>
            <a:r>
              <a:rPr lang="en-IN" altLang="en-AU" b="0" dirty="0"/>
              <a:t>&gt;&gt;&gt;&gt;&gt;&gt;&gt;&gt;&gt;&gt;&gt;&gt;&gt;&gt;&gt;&gt;&gt;&gt;&gt;&gt;&gt;&gt;&gt;&gt;&gt;&gt;&gt;&gt;&gt;&gt;&gt;&gt;&gt;&gt;&gt;&gt;&gt;&gt;&gt;&gt;&gt;&gt;&gt;&gt;&gt;&gt;&gt;&gt;&gt;&gt;&gt;&gt;&gt;&gt;</a:t>
            </a:r>
          </a:p>
          <a:p>
            <a:r>
              <a:rPr lang="en-IN" altLang="en-AU" b="0" dirty="0"/>
              <a:t>&gt;&gt;&gt;&gt;&gt;&gt;&gt;&gt;&gt;&gt;&gt;&gt;&gt;&gt;&gt;&gt;&gt;&gt;&gt;&gt;&gt;&gt;&gt;&gt;&gt;&gt;&gt;&gt;&gt;&gt;&gt;&gt;&gt;&gt;&gt;&gt;&gt;&gt;&gt;&gt;&gt;&gt;&gt;&gt;&gt;&gt;&gt;&gt;&gt;&gt;&gt;&gt;&gt;&gt;&gt;&gt;&gt;&gt;&gt;&gt;&gt;&gt;&gt;&gt;&gt;&gt;		</a:t>
            </a:r>
            <a:endParaRPr lang="en-AU" b="0" dirty="0"/>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569862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1991054497"/>
                    </a:ext>
                  </a:extLst>
                </a:gridCol>
                <a:gridCol w="2746622">
                  <a:extLst>
                    <a:ext uri="{9D8B030D-6E8A-4147-A177-3AD203B41FA5}">
                      <a16:colId xmlns:a16="http://schemas.microsoft.com/office/drawing/2014/main" val="306553768"/>
                    </a:ext>
                  </a:extLst>
                </a:gridCol>
                <a:gridCol w="1379424">
                  <a:extLst>
                    <a:ext uri="{9D8B030D-6E8A-4147-A177-3AD203B41FA5}">
                      <a16:colId xmlns:a16="http://schemas.microsoft.com/office/drawing/2014/main" val="4123472142"/>
                    </a:ext>
                  </a:extLst>
                </a:gridCol>
                <a:gridCol w="1461520">
                  <a:extLst>
                    <a:ext uri="{9D8B030D-6E8A-4147-A177-3AD203B41FA5}">
                      <a16:colId xmlns:a16="http://schemas.microsoft.com/office/drawing/2014/main" val="706315400"/>
                    </a:ext>
                  </a:extLst>
                </a:gridCol>
                <a:gridCol w="1420472">
                  <a:extLst>
                    <a:ext uri="{9D8B030D-6E8A-4147-A177-3AD203B41FA5}">
                      <a16:colId xmlns:a16="http://schemas.microsoft.com/office/drawing/2014/main" val="4109245171"/>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48901848"/>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99521500"/>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021232711"/>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5178168"/>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837881"/>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60544943"/>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465811413"/>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1881485"/>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2974128933"/>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75941934"/>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586269801"/>
                  </a:ext>
                </a:extLst>
              </a:tr>
            </a:tbl>
          </a:graphicData>
        </a:graphic>
      </p:graphicFrame>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2"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13" name="Picture 8" descr="https://upload.wikimedia.org/wikipedia/commons/thumb/9/96/Microsoft_logo_%282012%29.svg/1280px-Microsoft_logo_%282012%29.svg.png">
            <a:extLst>
              <a:ext uri="{FF2B5EF4-FFF2-40B4-BE49-F238E27FC236}">
                <a16:creationId xmlns:a16="http://schemas.microsoft.com/office/drawing/2014/main" id="{524CE30D-B2C0-4F00-82D1-0C7E958884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5751" y="2014968"/>
            <a:ext cx="1221105" cy="260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upload.wikimedia.org/wikipedia/commons/thumb/9/96/Microsoft_logo_%282012%29.svg/1280px-Microsoft_logo_%282012%29.svg.png">
            <a:extLst>
              <a:ext uri="{FF2B5EF4-FFF2-40B4-BE49-F238E27FC236}">
                <a16:creationId xmlns:a16="http://schemas.microsoft.com/office/drawing/2014/main" id="{300EBDB6-54CC-4494-8E76-F4B499B2D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5750" y="3093975"/>
            <a:ext cx="1221105"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2"/>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4"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7"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13" name="Picture 8" descr="https://upload.wikimedia.org/wikipedia/commons/thumb/9/96/Microsoft_logo_%282012%29.svg/1280px-Microsoft_logo_%282012%29.svg.png">
            <a:extLst>
              <a:ext uri="{FF2B5EF4-FFF2-40B4-BE49-F238E27FC236}">
                <a16:creationId xmlns:a16="http://schemas.microsoft.com/office/drawing/2014/main" id="{02B37648-AFA1-4E24-AE34-12335906BB0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5751" y="2019920"/>
            <a:ext cx="1221105" cy="260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upload.wikimedia.org/wikipedia/commons/thumb/9/96/Microsoft_logo_%282012%29.svg/1280px-Microsoft_logo_%282012%29.svg.png">
            <a:extLst>
              <a:ext uri="{FF2B5EF4-FFF2-40B4-BE49-F238E27FC236}">
                <a16:creationId xmlns:a16="http://schemas.microsoft.com/office/drawing/2014/main" id="{53A93D40-B521-4613-82C8-25A2E25EF78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5752" y="3092716"/>
            <a:ext cx="1221105"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4574</Words>
  <Application>Microsoft Office PowerPoint</Application>
  <PresentationFormat>Widescreen</PresentationFormat>
  <Paragraphs>697</Paragraphs>
  <Slides>21</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Open Sans</vt:lpstr>
      <vt:lpstr>Product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Microsoft Dynamics 365</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Kumuyi Ayodeji</cp:lastModifiedBy>
  <cp:revision>16</cp:revision>
  <dcterms:created xsi:type="dcterms:W3CDTF">2019-03-28T23:50:52Z</dcterms:created>
  <dcterms:modified xsi:type="dcterms:W3CDTF">2021-12-13T03:23:47Z</dcterms:modified>
</cp:coreProperties>
</file>