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344" r:id="rId3"/>
    <p:sldId id="349" r:id="rId4"/>
    <p:sldId id="351" r:id="rId5"/>
    <p:sldId id="350" r:id="rId6"/>
    <p:sldId id="35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 id="351"/>
          </p14:sldIdLst>
        </p14:section>
        <p14:section name="Module 3" id="{3C8133C5-4B1C-4E46-AE33-CC30E57F79B8}">
          <p14:sldIdLst>
            <p14:sldId id="350"/>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90" d="100"/>
          <a:sy n="90"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Cost (Million AUD)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Licensing and Legal Fees</c:v>
                </c:pt>
                <c:pt idx="1">
                  <c:v>Architecture Design</c:v>
                </c:pt>
                <c:pt idx="2">
                  <c:v>Maintenance (Annualy)</c:v>
                </c:pt>
                <c:pt idx="3">
                  <c:v>Training Staff</c:v>
                </c:pt>
              </c:strCache>
            </c:strRef>
          </c:cat>
          <c:val>
            <c:numRef>
              <c:f>Sheet1!$B$2:$B$5</c:f>
              <c:numCache>
                <c:formatCode>General</c:formatCode>
                <c:ptCount val="4"/>
                <c:pt idx="0">
                  <c:v>5</c:v>
                </c:pt>
                <c:pt idx="1">
                  <c:v>2.5</c:v>
                </c:pt>
                <c:pt idx="2">
                  <c:v>0.5</c:v>
                </c:pt>
                <c:pt idx="3">
                  <c:v>0.25</c:v>
                </c:pt>
              </c:numCache>
            </c:numRef>
          </c:val>
          <c:extLst>
            <c:ext xmlns:c16="http://schemas.microsoft.com/office/drawing/2014/chart" uri="{C3380CC4-5D6E-409C-BE32-E72D297353CC}">
              <c16:uniqueId val="{00000000-5B50-4651-8B5C-D5EF0442662A}"/>
            </c:ext>
          </c:extLst>
        </c:ser>
        <c:ser>
          <c:idx val="1"/>
          <c:order val="1"/>
          <c:tx>
            <c:strRef>
              <c:f>Sheet1!$C$1</c:f>
              <c:strCache>
                <c:ptCount val="1"/>
                <c:pt idx="0">
                  <c:v>Column1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Licensing and Legal Fees</c:v>
                </c:pt>
                <c:pt idx="1">
                  <c:v>Architecture Design</c:v>
                </c:pt>
                <c:pt idx="2">
                  <c:v>Maintenance (Annualy)</c:v>
                </c:pt>
                <c:pt idx="3">
                  <c:v>Training Staff</c:v>
                </c:pt>
              </c:strCache>
            </c:strRef>
          </c:cat>
          <c:val>
            <c:numRef>
              <c:f>Sheet1!$C$2:$C$5</c:f>
              <c:numCache>
                <c:formatCode>General</c:formatCode>
                <c:ptCount val="4"/>
              </c:numCache>
            </c:numRef>
          </c:val>
          <c:extLst>
            <c:ext xmlns:c16="http://schemas.microsoft.com/office/drawing/2014/chart" uri="{C3380CC4-5D6E-409C-BE32-E72D297353CC}">
              <c16:uniqueId val="{00000001-5B50-4651-8B5C-D5EF0442662A}"/>
            </c:ext>
          </c:extLst>
        </c:ser>
        <c:ser>
          <c:idx val="2"/>
          <c:order val="2"/>
          <c:tx>
            <c:strRef>
              <c:f>Sheet1!$D$1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Licensing and Legal Fees</c:v>
                </c:pt>
                <c:pt idx="1">
                  <c:v>Architecture Design</c:v>
                </c:pt>
                <c:pt idx="2">
                  <c:v>Maintenance (Annualy)</c:v>
                </c:pt>
                <c:pt idx="3">
                  <c:v>Training Staff</c:v>
                </c:pt>
              </c:strCache>
            </c:strRef>
          </c:cat>
          <c:val>
            <c:numRef>
              <c:f>Sheet1!$D$2:$D$5</c:f>
              <c:numCache>
                <c:formatCode>General</c:formatCode>
                <c:ptCount val="4"/>
              </c:numCache>
            </c:numRef>
          </c:val>
          <c:extLst>
            <c:ext xmlns:c16="http://schemas.microsoft.com/office/drawing/2014/chart" uri="{C3380CC4-5D6E-409C-BE32-E72D297353CC}">
              <c16:uniqueId val="{00000002-5B50-4651-8B5C-D5EF0442662A}"/>
            </c:ext>
          </c:extLst>
        </c:ser>
        <c:dLbls>
          <c:dLblPos val="outEnd"/>
          <c:showLegendKey val="0"/>
          <c:showVal val="1"/>
          <c:showCatName val="0"/>
          <c:showSerName val="0"/>
          <c:showPercent val="0"/>
          <c:showBubbleSize val="0"/>
        </c:dLbls>
        <c:gapWidth val="150"/>
        <c:axId val="325860760"/>
        <c:axId val="325861088"/>
      </c:barChart>
      <c:catAx>
        <c:axId val="325860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861088"/>
        <c:crosses val="autoZero"/>
        <c:auto val="1"/>
        <c:lblAlgn val="ctr"/>
        <c:lblOffset val="100"/>
        <c:noMultiLvlLbl val="0"/>
      </c:catAx>
      <c:valAx>
        <c:axId val="325861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860760"/>
        <c:crosses val="autoZero"/>
        <c:crossBetween val="between"/>
      </c:valAx>
      <c:spPr>
        <a:noFill/>
        <a:ln>
          <a:noFill/>
        </a:ln>
        <a:effectLst/>
      </c:spPr>
    </c:plotArea>
    <c:legend>
      <c:legendPos val="r"/>
      <c:legendEntry>
        <c:idx val="0"/>
        <c:delete val="1"/>
      </c:legendEntry>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47165532879817E-2"/>
          <c:y val="5.6096254259576803E-2"/>
          <c:w val="0.88575510204081631"/>
          <c:h val="0.55115707656573565"/>
        </c:manualLayout>
      </c:layout>
      <c:barChart>
        <c:barDir val="col"/>
        <c:grouping val="clustered"/>
        <c:varyColors val="0"/>
        <c:ser>
          <c:idx val="0"/>
          <c:order val="0"/>
          <c:tx>
            <c:strRef>
              <c:f>Sheet1!$B$1</c:f>
              <c:strCache>
                <c:ptCount val="1"/>
                <c:pt idx="0">
                  <c:v>Timeframe</c:v>
                </c:pt>
              </c:strCache>
            </c:strRef>
          </c:tx>
          <c:spPr>
            <a:solidFill>
              <a:schemeClr val="accent1"/>
            </a:solidFill>
            <a:ln>
              <a:noFill/>
            </a:ln>
            <a:effectLst/>
          </c:spPr>
          <c:invertIfNegative val="0"/>
          <c:cat>
            <c:strRef>
              <c:f>Sheet1!$A$2:$A$5</c:f>
              <c:strCache>
                <c:ptCount val="3"/>
                <c:pt idx="0">
                  <c:v>Short Timeframe (Months)</c:v>
                </c:pt>
                <c:pt idx="1">
                  <c:v>Medium Timeframe (Months)</c:v>
                </c:pt>
                <c:pt idx="2">
                  <c:v>Long Timeframe (Months)</c:v>
                </c:pt>
              </c:strCache>
            </c:strRef>
          </c:cat>
          <c:val>
            <c:numRef>
              <c:f>Sheet1!$B$2:$B$5</c:f>
              <c:numCache>
                <c:formatCode>General</c:formatCode>
                <c:ptCount val="4"/>
                <c:pt idx="0">
                  <c:v>8</c:v>
                </c:pt>
                <c:pt idx="1">
                  <c:v>10</c:v>
                </c:pt>
                <c:pt idx="2">
                  <c:v>12</c:v>
                </c:pt>
              </c:numCache>
            </c:numRef>
          </c:val>
          <c:extLst>
            <c:ext xmlns:c16="http://schemas.microsoft.com/office/drawing/2014/chart" uri="{C3380CC4-5D6E-409C-BE32-E72D297353CC}">
              <c16:uniqueId val="{00000000-F6D7-45AD-BA8E-4AAEFF5F8C34}"/>
            </c:ext>
          </c:extLst>
        </c:ser>
        <c:dLbls>
          <c:showLegendKey val="0"/>
          <c:showVal val="0"/>
          <c:showCatName val="0"/>
          <c:showSerName val="0"/>
          <c:showPercent val="0"/>
          <c:showBubbleSize val="0"/>
        </c:dLbls>
        <c:gapWidth val="182"/>
        <c:axId val="407265224"/>
        <c:axId val="407272112"/>
      </c:barChart>
      <c:catAx>
        <c:axId val="407265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272112"/>
        <c:crosses val="autoZero"/>
        <c:auto val="1"/>
        <c:lblAlgn val="ctr"/>
        <c:lblOffset val="100"/>
        <c:noMultiLvlLbl val="0"/>
      </c:catAx>
      <c:valAx>
        <c:axId val="407272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265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12/11/2021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64964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48772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240335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78"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Ayodeji Kumuyi, 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378121"/>
            <a:ext cx="5292000" cy="2617712"/>
          </a:xfrm>
          <a:ln>
            <a:solidFill>
              <a:schemeClr val="accent5">
                <a:lumMod val="60000"/>
                <a:lumOff val="40000"/>
              </a:schemeClr>
            </a:solidFill>
          </a:ln>
        </p:spPr>
        <p:txBody>
          <a:bodyPr/>
          <a:lstStyle/>
          <a:p>
            <a:pPr lvl="1"/>
            <a:r>
              <a:rPr lang="en-US" noProof="0" dirty="0"/>
              <a:t>Usability of the Solution </a:t>
            </a:r>
          </a:p>
          <a:p>
            <a:pPr marL="0" lvl="2" indent="0">
              <a:buNone/>
            </a:pPr>
            <a:r>
              <a:rPr lang="en-US" noProof="0" dirty="0"/>
              <a:t>To ensure that the online banking channels used are safe, reliable, effective, excellently designed, and fast, a number of strategies have to be taken to ensure hitch-free usability by the customers.</a:t>
            </a:r>
          </a:p>
          <a:p>
            <a:pPr lvl="2"/>
            <a:r>
              <a:rPr lang="en-US" dirty="0"/>
              <a:t>Beta testing across the Mobile and Tablet channels.</a:t>
            </a:r>
          </a:p>
          <a:p>
            <a:pPr lvl="2"/>
            <a:r>
              <a:rPr lang="en-US" noProof="0" dirty="0"/>
              <a:t>Responsive, smooth design.</a:t>
            </a:r>
          </a:p>
          <a:p>
            <a:pPr lvl="2"/>
            <a:r>
              <a:rPr lang="en-US" dirty="0"/>
              <a:t>Compliance to Web Content Accessibility Guidelines (WCAG2).</a:t>
            </a:r>
          </a:p>
          <a:p>
            <a:pPr lvl="2"/>
            <a:r>
              <a:rPr lang="en-US" noProof="0" dirty="0"/>
              <a:t>Regular security checks.</a:t>
            </a:r>
          </a:p>
          <a:p>
            <a:pPr lvl="2"/>
            <a:r>
              <a:rPr lang="en-US" dirty="0"/>
              <a:t>Customized features across all available channels.</a:t>
            </a:r>
            <a:endParaRPr lang="en-US" noProof="0" dirty="0"/>
          </a:p>
        </p:txBody>
      </p:sp>
      <p:sp>
        <p:nvSpPr>
          <p:cNvPr id="6" name="Text Placeholder 5"/>
          <p:cNvSpPr>
            <a:spLocks noGrp="1"/>
          </p:cNvSpPr>
          <p:nvPr>
            <p:ph type="body" sz="quarter" idx="13"/>
          </p:nvPr>
        </p:nvSpPr>
        <p:spPr>
          <a:xfrm>
            <a:off x="469901" y="690952"/>
            <a:ext cx="9163050" cy="250383"/>
          </a:xfrm>
        </p:spPr>
        <p:txBody>
          <a:bodyPr/>
          <a:lstStyle/>
          <a:p>
            <a:r>
              <a:rPr lang="en-US" sz="1600" noProof="0" dirty="0"/>
              <a:t>Client Discovery</a:t>
            </a:r>
          </a:p>
        </p:txBody>
      </p:sp>
      <p:sp>
        <p:nvSpPr>
          <p:cNvPr id="3" name="Title 2"/>
          <p:cNvSpPr>
            <a:spLocks noGrp="1"/>
          </p:cNvSpPr>
          <p:nvPr>
            <p:ph type="title"/>
          </p:nvPr>
        </p:nvSpPr>
        <p:spPr>
          <a:xfrm>
            <a:off x="469901" y="402587"/>
            <a:ext cx="9163050" cy="225768"/>
          </a:xfrm>
        </p:spPr>
        <p:txBody>
          <a:bodyPr/>
          <a:lstStyle/>
          <a:p>
            <a:r>
              <a:rPr lang="en-US" sz="1600" noProof="0" dirty="0"/>
              <a:t>Module 1</a:t>
            </a:r>
          </a:p>
        </p:txBody>
      </p:sp>
      <p:sp>
        <p:nvSpPr>
          <p:cNvPr id="7" name="Content Placeholder 4"/>
          <p:cNvSpPr txBox="1">
            <a:spLocks/>
          </p:cNvSpPr>
          <p:nvPr/>
        </p:nvSpPr>
        <p:spPr>
          <a:xfrm>
            <a:off x="644642" y="4051516"/>
            <a:ext cx="5292000" cy="2806484"/>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Delivery</a:t>
            </a:r>
          </a:p>
          <a:p>
            <a:pPr lvl="1"/>
            <a:r>
              <a:rPr lang="en-AU" b="0" dirty="0"/>
              <a:t>Online banking cuts across a wide variety of delivery channels and possibilities, including:</a:t>
            </a:r>
          </a:p>
          <a:p>
            <a:pPr marL="171450" lvl="1" indent="-171450">
              <a:buFont typeface="Arial" panose="020B0604020202020204" pitchFamily="34" charset="0"/>
              <a:buChar char="•"/>
            </a:pPr>
            <a:r>
              <a:rPr lang="en-AU" b="0" dirty="0"/>
              <a:t>USSD Banking</a:t>
            </a:r>
          </a:p>
          <a:p>
            <a:pPr marL="171450" lvl="1" indent="-171450">
              <a:buFont typeface="Arial" panose="020B0604020202020204" pitchFamily="34" charset="0"/>
              <a:buChar char="•"/>
            </a:pPr>
            <a:r>
              <a:rPr lang="en-AU" b="0" dirty="0"/>
              <a:t>Mobile Banking</a:t>
            </a:r>
          </a:p>
          <a:p>
            <a:pPr marL="171450" lvl="1" indent="-171450">
              <a:buFont typeface="Arial" panose="020B0604020202020204" pitchFamily="34" charset="0"/>
              <a:buChar char="•"/>
            </a:pPr>
            <a:r>
              <a:rPr lang="en-AU" b="0" dirty="0"/>
              <a:t>Internet Banking</a:t>
            </a:r>
          </a:p>
          <a:p>
            <a:pPr marL="171450" lvl="1" indent="-171450">
              <a:buFont typeface="Arial" panose="020B0604020202020204" pitchFamily="34" charset="0"/>
              <a:buChar char="•"/>
            </a:pPr>
            <a:r>
              <a:rPr lang="en-AU" b="0" dirty="0"/>
              <a:t>Third party payments.</a:t>
            </a:r>
          </a:p>
          <a:p>
            <a:pPr marL="171450" lvl="1" indent="-171450">
              <a:buFont typeface="Arial" panose="020B0604020202020204" pitchFamily="34" charset="0"/>
              <a:buChar char="•"/>
            </a:pPr>
            <a:r>
              <a:rPr lang="en-AU" b="0" dirty="0"/>
              <a:t>SaaS options such as Personal financial management support, such as allowing users to view all accounts in one place. </a:t>
            </a:r>
          </a:p>
          <a:p>
            <a:pPr marL="171450" lvl="1" indent="-171450">
              <a:buFont typeface="Arial" panose="020B0604020202020204" pitchFamily="34" charset="0"/>
              <a:buChar char="•"/>
            </a:pPr>
            <a:r>
              <a:rPr lang="en-AU" b="0" dirty="0"/>
              <a:t>Savings calculators.</a:t>
            </a:r>
          </a:p>
          <a:p>
            <a:pPr lvl="1"/>
            <a:r>
              <a:rPr lang="en-AU" b="0" dirty="0"/>
              <a:t>Most of these capabilities can be developed and deployed in-house.</a:t>
            </a:r>
          </a:p>
          <a:p>
            <a:pPr lvl="1"/>
            <a:r>
              <a:rPr lang="en-AU" dirty="0"/>
              <a:t> </a:t>
            </a:r>
          </a:p>
          <a:p>
            <a:pPr lvl="2"/>
            <a:endParaRPr lang="en-AU" dirty="0"/>
          </a:p>
        </p:txBody>
      </p:sp>
      <p:sp>
        <p:nvSpPr>
          <p:cNvPr id="8" name="Content Placeholder 4"/>
          <p:cNvSpPr txBox="1">
            <a:spLocks/>
          </p:cNvSpPr>
          <p:nvPr/>
        </p:nvSpPr>
        <p:spPr>
          <a:xfrm>
            <a:off x="644642" y="1378121"/>
            <a:ext cx="5292000" cy="2617712"/>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Architecture </a:t>
            </a:r>
          </a:p>
          <a:p>
            <a:pPr lvl="2"/>
            <a:r>
              <a:rPr lang="en-AU" dirty="0"/>
              <a:t>Online banking platforms typically use sophisticated and secure relational database management systems like SQL. This can be used to verify login details and authenticate devices. </a:t>
            </a:r>
          </a:p>
          <a:p>
            <a:pPr lvl="2"/>
            <a:r>
              <a:rPr lang="en-AU" dirty="0"/>
              <a:t>All details are encrypted using at least a 256-AES standard. Other security measures include biometric logins like voice and fingerprint login.</a:t>
            </a:r>
          </a:p>
          <a:p>
            <a:pPr lvl="2"/>
            <a:r>
              <a:rPr lang="en-AU" dirty="0"/>
              <a:t>After a specified period of inactivity, accounts can be automatically logged out.</a:t>
            </a:r>
          </a:p>
          <a:p>
            <a:pPr lvl="2"/>
            <a:r>
              <a:rPr lang="en-AU" dirty="0"/>
              <a:t>Increasingly, cloud services like those provided by Microsoft, Oracle and Amazon offer hosting space. Cloud banking is more secure, faster, and has a wider range of applications.</a:t>
            </a:r>
          </a:p>
          <a:p>
            <a:pPr lvl="2"/>
            <a:r>
              <a:rPr lang="en-AU" dirty="0"/>
              <a:t>IT Support is usually varied in familiarity with the underground technology and is expected to be on-hand from the customers point of view.</a:t>
            </a:r>
          </a:p>
        </p:txBody>
      </p:sp>
      <p:sp>
        <p:nvSpPr>
          <p:cNvPr id="9" name="Content Placeholder 4"/>
          <p:cNvSpPr txBox="1">
            <a:spLocks/>
          </p:cNvSpPr>
          <p:nvPr/>
        </p:nvSpPr>
        <p:spPr>
          <a:xfrm>
            <a:off x="6246471" y="4051516"/>
            <a:ext cx="5292000" cy="2806483"/>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Technology Framework and Compatibility </a:t>
            </a:r>
          </a:p>
          <a:p>
            <a:pPr lvl="2"/>
            <a:r>
              <a:rPr lang="en-AU" dirty="0"/>
              <a:t>Web banking needs to be compatible with most PC and Mobile browser. Google Chrome, Microsoft Edge, Safari, Firefox and to a lesser extent, Opera occupy the central areas of design as they are the most used desktop browsers. </a:t>
            </a:r>
          </a:p>
          <a:p>
            <a:pPr lvl="2"/>
            <a:r>
              <a:rPr lang="en-AU" dirty="0"/>
              <a:t>The mobile application has to be compatible with every recent form of the dominant operating systems, iOS and Android. iOS7 and Android 5.1 should be the minimum baselines for compatibility. Cross-functionality across desktop operating systems should be a priority. Windows, MacOS, Linux, and Ubuntu occupy the lion’s share of the OS market and should be prioritized accordingly.</a:t>
            </a:r>
          </a:p>
          <a:p>
            <a:pPr lvl="2"/>
            <a:r>
              <a:rPr lang="en-AU" dirty="0"/>
              <a:t>Functionality across internet speeds (2GEDGE, WCMDA/3G, 4G LTE, and 5G) should be enabled.</a:t>
            </a:r>
          </a:p>
          <a:p>
            <a:pPr lvl="2"/>
            <a:r>
              <a:rPr lang="en-AU" dirty="0"/>
              <a:t>The optimal online banking platform uses one of the Java, C#, and C++ programming languages.</a:t>
            </a:r>
          </a:p>
        </p:txBody>
      </p:sp>
      <p:sp>
        <p:nvSpPr>
          <p:cNvPr id="10" name="Text Placeholder 1"/>
          <p:cNvSpPr txBox="1">
            <a:spLocks/>
          </p:cNvSpPr>
          <p:nvPr/>
        </p:nvSpPr>
        <p:spPr>
          <a:xfrm>
            <a:off x="469901" y="988337"/>
            <a:ext cx="11266379" cy="33410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050" b="0" i="0" dirty="0">
                <a:solidFill>
                  <a:schemeClr val="tx1"/>
                </a:solidFill>
                <a:effectLst/>
                <a:latin typeface="Cambria Math" panose="02040503050406030204" pitchFamily="18" charset="0"/>
                <a:ea typeface="Cambria Math" panose="02040503050406030204" pitchFamily="18" charset="0"/>
              </a:rPr>
              <a:t>Online banking, also known as internet banking is an electronic payment system that enables customers of a bank or other financial institution to conduct a range of financial transactions through the financial institution's website. Online banking is versatile, and </a:t>
            </a:r>
            <a:r>
              <a:rPr lang="en-US" sz="1050" dirty="0">
                <a:solidFill>
                  <a:schemeClr val="tx1"/>
                </a:solidFill>
                <a:latin typeface="Cambria Math" panose="02040503050406030204" pitchFamily="18" charset="0"/>
                <a:ea typeface="Cambria Math" panose="02040503050406030204" pitchFamily="18" charset="0"/>
              </a:rPr>
              <a:t>can be used for applying for loans, viewing checks, and making international or home transfers.</a:t>
            </a:r>
            <a:endParaRPr lang="en-AU" sz="1100" i="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629070"/>
            <a:ext cx="9163050" cy="305486"/>
          </a:xfrm>
        </p:spPr>
        <p:txBody>
          <a:bodyPr/>
          <a:lstStyle/>
          <a:p>
            <a:r>
              <a:rPr lang="en-US" sz="1600" b="1" dirty="0">
                <a:solidFill>
                  <a:schemeClr val="tx1"/>
                </a:solidFill>
                <a:latin typeface="Arial" panose="020B0604020202020204" pitchFamily="34" charset="0"/>
                <a:cs typeface="Arial" panose="020B0604020202020204" pitchFamily="34" charset="0"/>
              </a:rPr>
              <a:t>BUSINESS CASE CONSIDERATIONS</a:t>
            </a:r>
          </a:p>
        </p:txBody>
      </p:sp>
      <p:sp>
        <p:nvSpPr>
          <p:cNvPr id="3" name="Title 2"/>
          <p:cNvSpPr>
            <a:spLocks noGrp="1"/>
          </p:cNvSpPr>
          <p:nvPr>
            <p:ph type="title"/>
          </p:nvPr>
        </p:nvSpPr>
        <p:spPr>
          <a:xfrm>
            <a:off x="469901" y="402589"/>
            <a:ext cx="9163050" cy="126408"/>
          </a:xfrm>
        </p:spPr>
        <p:txBody>
          <a:bodyPr/>
          <a:lstStyle/>
          <a:p>
            <a:r>
              <a:rPr lang="en-US" sz="1000" dirty="0">
                <a:solidFill>
                  <a:schemeClr val="accent6">
                    <a:lumMod val="60000"/>
                    <a:lumOff val="40000"/>
                  </a:schemeClr>
                </a:solidFill>
                <a:latin typeface="Verdana" panose="020B0604030504040204" pitchFamily="34" charset="0"/>
                <a:ea typeface="Verdana" panose="020B0604030504040204" pitchFamily="34" charset="0"/>
                <a:cs typeface="Segoe UI" panose="020B0502040204020203" pitchFamily="34" charset="0"/>
              </a:rPr>
              <a:t>TASK ANSWER 2</a:t>
            </a:r>
            <a:endParaRPr lang="en-US" sz="1000" noProof="0" dirty="0">
              <a:solidFill>
                <a:schemeClr val="accent6">
                  <a:lumMod val="60000"/>
                  <a:lumOff val="40000"/>
                </a:schemeClr>
              </a:solidFill>
              <a:latin typeface="Verdana" panose="020B0604030504040204" pitchFamily="34" charset="0"/>
              <a:ea typeface="Verdana" panose="020B0604030504040204" pitchFamily="34" charset="0"/>
              <a:cs typeface="Segoe UI" panose="020B0502040204020203" pitchFamily="34" charset="0"/>
            </a:endParaRPr>
          </a:p>
        </p:txBody>
      </p:sp>
      <p:sp>
        <p:nvSpPr>
          <p:cNvPr id="7" name="Content Placeholder 4"/>
          <p:cNvSpPr txBox="1">
            <a:spLocks/>
          </p:cNvSpPr>
          <p:nvPr/>
        </p:nvSpPr>
        <p:spPr>
          <a:xfrm>
            <a:off x="469900" y="3880885"/>
            <a:ext cx="11068569" cy="2712606"/>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Costs</a:t>
            </a:r>
          </a:p>
          <a:p>
            <a:pPr marL="0" lvl="2" indent="0">
              <a:buNone/>
            </a:pPr>
            <a:endParaRPr lang="en-AU" dirty="0"/>
          </a:p>
        </p:txBody>
      </p:sp>
      <p:sp>
        <p:nvSpPr>
          <p:cNvPr id="8" name="Content Placeholder 4"/>
          <p:cNvSpPr txBox="1">
            <a:spLocks/>
          </p:cNvSpPr>
          <p:nvPr/>
        </p:nvSpPr>
        <p:spPr>
          <a:xfrm>
            <a:off x="469901" y="1020564"/>
            <a:ext cx="11068568" cy="270757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400" dirty="0"/>
              <a:t>Background Information and Business Objective</a:t>
            </a:r>
          </a:p>
          <a:p>
            <a:pPr marL="0" lvl="2" indent="0">
              <a:buNone/>
            </a:pPr>
            <a:r>
              <a:rPr lang="en-AU" sz="1200" dirty="0"/>
              <a:t>Client Information: </a:t>
            </a:r>
            <a:r>
              <a:rPr lang="en-AU" sz="1200" dirty="0" err="1"/>
              <a:t>MyBank</a:t>
            </a:r>
            <a:r>
              <a:rPr lang="en-AU" sz="1200" dirty="0"/>
              <a:t>, located in Australia and with a workforce of 50,000 employees.</a:t>
            </a:r>
          </a:p>
          <a:p>
            <a:pPr marL="0" lvl="2" indent="0">
              <a:buNone/>
            </a:pPr>
            <a:r>
              <a:rPr lang="en-AU" sz="1200" dirty="0"/>
              <a:t>Products and Services Offered: </a:t>
            </a:r>
          </a:p>
          <a:p>
            <a:pPr lvl="2"/>
            <a:r>
              <a:rPr lang="en-AU" sz="1200" dirty="0"/>
              <a:t>Retail Banking.</a:t>
            </a:r>
          </a:p>
          <a:p>
            <a:pPr lvl="2"/>
            <a:r>
              <a:rPr lang="en-AU" sz="1200" dirty="0"/>
              <a:t>Business Banking</a:t>
            </a:r>
          </a:p>
          <a:p>
            <a:pPr lvl="2"/>
            <a:r>
              <a:rPr lang="en-AU" sz="1200" dirty="0"/>
              <a:t>Private Banking</a:t>
            </a:r>
          </a:p>
          <a:p>
            <a:pPr lvl="2"/>
            <a:r>
              <a:rPr lang="en-AU" sz="1200" dirty="0"/>
              <a:t>Wealth Management.</a:t>
            </a:r>
          </a:p>
          <a:p>
            <a:pPr marL="0" lvl="2" indent="0">
              <a:buNone/>
            </a:pPr>
            <a:r>
              <a:rPr lang="en-AU" sz="1200" dirty="0"/>
              <a:t>Client Objective: Implementation of a fast, secure and functional online banking solution.</a:t>
            </a:r>
          </a:p>
        </p:txBody>
      </p:sp>
      <p:graphicFrame>
        <p:nvGraphicFramePr>
          <p:cNvPr id="11" name="Chart 10">
            <a:extLst>
              <a:ext uri="{FF2B5EF4-FFF2-40B4-BE49-F238E27FC236}">
                <a16:creationId xmlns:a16="http://schemas.microsoft.com/office/drawing/2014/main" id="{6BEDC26F-9DCF-415F-B462-B888A818C5C4}"/>
              </a:ext>
            </a:extLst>
          </p:cNvPr>
          <p:cNvGraphicFramePr/>
          <p:nvPr>
            <p:extLst>
              <p:ext uri="{D42A27DB-BD31-4B8C-83A1-F6EECF244321}">
                <p14:modId xmlns:p14="http://schemas.microsoft.com/office/powerpoint/2010/main" val="248491931"/>
              </p:ext>
            </p:extLst>
          </p:nvPr>
        </p:nvGraphicFramePr>
        <p:xfrm>
          <a:off x="469899" y="4125434"/>
          <a:ext cx="11068570" cy="24680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629070"/>
            <a:ext cx="9163050" cy="305486"/>
          </a:xfrm>
        </p:spPr>
        <p:txBody>
          <a:bodyPr/>
          <a:lstStyle/>
          <a:p>
            <a:r>
              <a:rPr lang="en-US" sz="1600" b="1" dirty="0">
                <a:solidFill>
                  <a:schemeClr val="tx1"/>
                </a:solidFill>
                <a:latin typeface="Arial" panose="020B0604020202020204" pitchFamily="34" charset="0"/>
                <a:cs typeface="Arial" panose="020B0604020202020204" pitchFamily="34" charset="0"/>
              </a:rPr>
              <a:t>BUSINESS CASE CONSIDERATIONS</a:t>
            </a:r>
          </a:p>
        </p:txBody>
      </p:sp>
      <p:sp>
        <p:nvSpPr>
          <p:cNvPr id="3" name="Title 2"/>
          <p:cNvSpPr>
            <a:spLocks noGrp="1"/>
          </p:cNvSpPr>
          <p:nvPr>
            <p:ph type="title"/>
          </p:nvPr>
        </p:nvSpPr>
        <p:spPr>
          <a:xfrm>
            <a:off x="469901" y="402589"/>
            <a:ext cx="9163050" cy="126408"/>
          </a:xfrm>
        </p:spPr>
        <p:txBody>
          <a:bodyPr/>
          <a:lstStyle/>
          <a:p>
            <a:r>
              <a:rPr lang="en-US" sz="1000" dirty="0">
                <a:solidFill>
                  <a:schemeClr val="accent6">
                    <a:lumMod val="60000"/>
                    <a:lumOff val="40000"/>
                  </a:schemeClr>
                </a:solidFill>
                <a:latin typeface="Verdana" panose="020B0604030504040204" pitchFamily="34" charset="0"/>
                <a:ea typeface="Verdana" panose="020B0604030504040204" pitchFamily="34" charset="0"/>
                <a:cs typeface="Segoe UI" panose="020B0502040204020203" pitchFamily="34" charset="0"/>
              </a:rPr>
              <a:t>TASK ANSWER 2</a:t>
            </a:r>
            <a:endParaRPr lang="en-US" sz="1000" noProof="0" dirty="0">
              <a:solidFill>
                <a:schemeClr val="accent6">
                  <a:lumMod val="60000"/>
                  <a:lumOff val="40000"/>
                </a:schemeClr>
              </a:solidFill>
              <a:latin typeface="Verdana" panose="020B0604030504040204" pitchFamily="34" charset="0"/>
              <a:ea typeface="Verdana" panose="020B0604030504040204" pitchFamily="34" charset="0"/>
              <a:cs typeface="Segoe UI" panose="020B0502040204020203" pitchFamily="34" charset="0"/>
            </a:endParaRPr>
          </a:p>
        </p:txBody>
      </p:sp>
      <p:sp>
        <p:nvSpPr>
          <p:cNvPr id="7" name="Content Placeholder 4"/>
          <p:cNvSpPr txBox="1">
            <a:spLocks/>
          </p:cNvSpPr>
          <p:nvPr/>
        </p:nvSpPr>
        <p:spPr>
          <a:xfrm>
            <a:off x="469901" y="3880885"/>
            <a:ext cx="5292000" cy="2712606"/>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400" dirty="0"/>
              <a:t>Risks</a:t>
            </a:r>
          </a:p>
          <a:p>
            <a:pPr lvl="2"/>
            <a:r>
              <a:rPr lang="en-AU" sz="1100" dirty="0"/>
              <a:t>Security Risks: identity theft, password theft, and hacking.</a:t>
            </a:r>
          </a:p>
          <a:p>
            <a:pPr lvl="2"/>
            <a:r>
              <a:rPr lang="en-AU" sz="1100" dirty="0"/>
              <a:t>Operational Risks: human negligence, error, unauthorized access to the systems, etc.</a:t>
            </a:r>
          </a:p>
          <a:p>
            <a:pPr lvl="2"/>
            <a:r>
              <a:rPr lang="en-AU" sz="1100" dirty="0"/>
              <a:t>Architecture and Design Risks: An outdated architectural framework can’t change with the evolving technology and is an investment loss. </a:t>
            </a:r>
          </a:p>
          <a:p>
            <a:pPr lvl="2"/>
            <a:r>
              <a:rPr lang="en-AU" sz="1100" dirty="0"/>
              <a:t>Reputational Risks due to inefficiency and poor functionality.</a:t>
            </a:r>
          </a:p>
          <a:p>
            <a:pPr lvl="2"/>
            <a:r>
              <a:rPr lang="en-AU" sz="1100" dirty="0"/>
              <a:t>Legal Risks due to unclear laws, legal violations and unestablished privacy permissions (like collecting usage data).</a:t>
            </a:r>
          </a:p>
        </p:txBody>
      </p:sp>
      <p:sp>
        <p:nvSpPr>
          <p:cNvPr id="8" name="Content Placeholder 4"/>
          <p:cNvSpPr txBox="1">
            <a:spLocks/>
          </p:cNvSpPr>
          <p:nvPr/>
        </p:nvSpPr>
        <p:spPr>
          <a:xfrm>
            <a:off x="469901" y="1020564"/>
            <a:ext cx="5292000" cy="270757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200" dirty="0"/>
              <a:t>Benefits</a:t>
            </a:r>
            <a:endParaRPr lang="en-US" dirty="0"/>
          </a:p>
          <a:p>
            <a:pPr marL="171450" lvl="1" indent="-171450">
              <a:buFont typeface="Arial" panose="020B0604020202020204" pitchFamily="34" charset="0"/>
              <a:buChar char="•"/>
            </a:pPr>
            <a:r>
              <a:rPr lang="en-US" sz="1100" b="0" dirty="0"/>
              <a:t>Ability to upscale quickly. </a:t>
            </a:r>
          </a:p>
          <a:p>
            <a:pPr marL="171450" lvl="1" indent="-171450">
              <a:buFont typeface="Arial" panose="020B0604020202020204" pitchFamily="34" charset="0"/>
              <a:buChar char="•"/>
            </a:pPr>
            <a:r>
              <a:rPr lang="en-US" sz="1100" b="0" dirty="0"/>
              <a:t>Enhanced reporting and analytics for the customer.</a:t>
            </a:r>
          </a:p>
          <a:p>
            <a:pPr marL="171450" lvl="1" indent="-171450">
              <a:buFont typeface="Arial" panose="020B0604020202020204" pitchFamily="34" charset="0"/>
              <a:buChar char="•"/>
            </a:pPr>
            <a:r>
              <a:rPr lang="en-US" sz="1100" b="0" dirty="0"/>
              <a:t>Lower overhead costs.</a:t>
            </a:r>
          </a:p>
          <a:p>
            <a:pPr marL="171450" lvl="1" indent="-171450">
              <a:buFont typeface="Arial" panose="020B0604020202020204" pitchFamily="34" charset="0"/>
              <a:buChar char="•"/>
            </a:pPr>
            <a:r>
              <a:rPr lang="en-US" sz="1100" b="0" dirty="0"/>
              <a:t>Reduced infrastructure costs.</a:t>
            </a:r>
          </a:p>
          <a:p>
            <a:pPr marL="171450" lvl="1" indent="-171450">
              <a:buFont typeface="Arial" panose="020B0604020202020204" pitchFamily="34" charset="0"/>
              <a:buChar char="•"/>
            </a:pPr>
            <a:r>
              <a:rPr lang="en-US" sz="1100" b="0" dirty="0"/>
              <a:t>Not bound by location. The consumer can access information quicky and from anywhere.</a:t>
            </a:r>
          </a:p>
          <a:p>
            <a:pPr marL="171450" lvl="1" indent="-171450">
              <a:buFont typeface="Arial" panose="020B0604020202020204" pitchFamily="34" charset="0"/>
              <a:buChar char="•"/>
            </a:pPr>
            <a:r>
              <a:rPr lang="en-US" sz="1100" b="0" dirty="0"/>
              <a:t>Enhanced consumer experience,</a:t>
            </a:r>
          </a:p>
          <a:p>
            <a:pPr marL="171450" lvl="1" indent="-171450">
              <a:buFont typeface="Arial" panose="020B0604020202020204" pitchFamily="34" charset="0"/>
              <a:buChar char="•"/>
            </a:pPr>
            <a:r>
              <a:rPr lang="en-US" sz="1100" b="0" dirty="0"/>
              <a:t>Increased level of offerings to the customer.</a:t>
            </a:r>
          </a:p>
        </p:txBody>
      </p:sp>
      <p:sp>
        <p:nvSpPr>
          <p:cNvPr id="10" name="Content Placeholder 4">
            <a:extLst>
              <a:ext uri="{FF2B5EF4-FFF2-40B4-BE49-F238E27FC236}">
                <a16:creationId xmlns:a16="http://schemas.microsoft.com/office/drawing/2014/main" id="{74931A90-84D9-4A59-8C96-EF0884BB911D}"/>
              </a:ext>
            </a:extLst>
          </p:cNvPr>
          <p:cNvSpPr txBox="1">
            <a:spLocks/>
          </p:cNvSpPr>
          <p:nvPr/>
        </p:nvSpPr>
        <p:spPr>
          <a:xfrm>
            <a:off x="6246471" y="1020564"/>
            <a:ext cx="5292000" cy="270757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200" dirty="0"/>
              <a:t>Benefits</a:t>
            </a:r>
            <a:endParaRPr lang="en-US" dirty="0"/>
          </a:p>
          <a:p>
            <a:pPr marL="171450" lvl="1" indent="-171450">
              <a:buFont typeface="Arial" panose="020B0604020202020204" pitchFamily="34" charset="0"/>
              <a:buChar char="•"/>
            </a:pPr>
            <a:r>
              <a:rPr lang="en-US" sz="1100" b="0" dirty="0"/>
              <a:t>Some services can be fully automated, removing the need for further contact points. </a:t>
            </a:r>
          </a:p>
          <a:p>
            <a:pPr marL="171450" lvl="1" indent="-171450">
              <a:buFont typeface="Arial" panose="020B0604020202020204" pitchFamily="34" charset="0"/>
              <a:buChar char="•"/>
            </a:pPr>
            <a:r>
              <a:rPr lang="en-US" sz="1100" b="0" dirty="0"/>
              <a:t>Expanded small business offerings by helping them improve decision making with dashboard functionality and segment based auto branding.</a:t>
            </a:r>
          </a:p>
          <a:p>
            <a:pPr marL="171450" lvl="1" indent="-171450">
              <a:buFont typeface="Arial" panose="020B0604020202020204" pitchFamily="34" charset="0"/>
              <a:buChar char="•"/>
            </a:pPr>
            <a:r>
              <a:rPr lang="en-US" sz="1100" b="0" i="0" u="none" strike="noStrike" baseline="0" dirty="0">
                <a:solidFill>
                  <a:srgbClr val="000000"/>
                </a:solidFill>
              </a:rPr>
              <a:t>New customer demographics.</a:t>
            </a:r>
          </a:p>
          <a:p>
            <a:pPr marL="171450" lvl="1" indent="-171450">
              <a:buFont typeface="Arial" panose="020B0604020202020204" pitchFamily="34" charset="0"/>
              <a:buChar char="•"/>
            </a:pPr>
            <a:r>
              <a:rPr lang="en-US" sz="1100" b="0" dirty="0"/>
              <a:t>Customer growth due to improved user interface, mobile alerts and mobile    applications.</a:t>
            </a:r>
          </a:p>
          <a:p>
            <a:pPr marL="171450" lvl="1" indent="-171450">
              <a:buFont typeface="Arial" panose="020B0604020202020204" pitchFamily="34" charset="0"/>
              <a:buChar char="•"/>
            </a:pPr>
            <a:r>
              <a:rPr lang="en-US" sz="1100" b="0" dirty="0"/>
              <a:t>Reduced inventory needed.</a:t>
            </a:r>
          </a:p>
        </p:txBody>
      </p:sp>
      <p:graphicFrame>
        <p:nvGraphicFramePr>
          <p:cNvPr id="13" name="Chart 12">
            <a:extLst>
              <a:ext uri="{FF2B5EF4-FFF2-40B4-BE49-F238E27FC236}">
                <a16:creationId xmlns:a16="http://schemas.microsoft.com/office/drawing/2014/main" id="{17CFFEEF-8460-4012-ACC9-AC3D04B3DB61}"/>
              </a:ext>
            </a:extLst>
          </p:cNvPr>
          <p:cNvGraphicFramePr/>
          <p:nvPr>
            <p:extLst>
              <p:ext uri="{D42A27DB-BD31-4B8C-83A1-F6EECF244321}">
                <p14:modId xmlns:p14="http://schemas.microsoft.com/office/powerpoint/2010/main" val="4035557184"/>
              </p:ext>
            </p:extLst>
          </p:nvPr>
        </p:nvGraphicFramePr>
        <p:xfrm>
          <a:off x="6246471" y="3880885"/>
          <a:ext cx="5292000" cy="29771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8184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8" name="Content Placeholder 4"/>
          <p:cNvSpPr txBox="1">
            <a:spLocks/>
          </p:cNvSpPr>
          <p:nvPr/>
        </p:nvSpPr>
        <p:spPr>
          <a:xfrm>
            <a:off x="644642" y="1109709"/>
            <a:ext cx="5292000" cy="280416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400" dirty="0"/>
              <a:t>Timeframes and Scope</a:t>
            </a:r>
          </a:p>
          <a:p>
            <a:pPr marL="171450" lvl="1" indent="-171450">
              <a:buFont typeface="Arial" panose="020B0604020202020204" pitchFamily="34" charset="0"/>
              <a:buChar char="•"/>
            </a:pPr>
            <a:r>
              <a:rPr lang="en-US" sz="1200" b="0" dirty="0"/>
              <a:t>Key Stakeholders: Shareholders, Executives and Board of Directors, Project Manager, Development Team, Government, Functional Departments. </a:t>
            </a:r>
          </a:p>
          <a:p>
            <a:pPr lvl="1" algn="ctr"/>
            <a:r>
              <a:rPr lang="en-US" sz="1400" dirty="0"/>
              <a:t>Project Phases</a:t>
            </a:r>
          </a:p>
          <a:p>
            <a:pPr marL="171450" lvl="1" indent="-171450">
              <a:buFont typeface="Arial" panose="020B0604020202020204" pitchFamily="34" charset="0"/>
              <a:buChar char="•"/>
            </a:pPr>
            <a:r>
              <a:rPr lang="en-US" sz="1200" b="0" dirty="0"/>
              <a:t>Conception </a:t>
            </a:r>
          </a:p>
          <a:p>
            <a:pPr marL="171450" lvl="1" indent="-171450">
              <a:buFont typeface="Arial" panose="020B0604020202020204" pitchFamily="34" charset="0"/>
              <a:buChar char="•"/>
            </a:pPr>
            <a:r>
              <a:rPr lang="en-US" sz="1200" b="0" dirty="0"/>
              <a:t>Design </a:t>
            </a:r>
          </a:p>
          <a:p>
            <a:pPr marL="171450" lvl="1" indent="-171450">
              <a:buFont typeface="Arial" panose="020B0604020202020204" pitchFamily="34" charset="0"/>
              <a:buChar char="•"/>
            </a:pPr>
            <a:r>
              <a:rPr lang="en-US" sz="1200" b="0" dirty="0"/>
              <a:t>Assembly </a:t>
            </a:r>
          </a:p>
          <a:p>
            <a:pPr marL="171450" lvl="1" indent="-171450">
              <a:buFont typeface="Arial" panose="020B0604020202020204" pitchFamily="34" charset="0"/>
              <a:buChar char="•"/>
            </a:pPr>
            <a:r>
              <a:rPr lang="en-US" sz="1200" b="0" dirty="0"/>
              <a:t>Implementation</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400" dirty="0"/>
              <a:t>Possibilities for Outsourcing</a:t>
            </a:r>
          </a:p>
          <a:p>
            <a:pPr lvl="2"/>
            <a:r>
              <a:rPr lang="en-AU" sz="1200" dirty="0"/>
              <a:t>Server Creation and Maintenance</a:t>
            </a:r>
          </a:p>
          <a:p>
            <a:pPr lvl="2"/>
            <a:r>
              <a:rPr lang="en-AU" sz="1200" dirty="0"/>
              <a:t>Cybersecurity Checks</a:t>
            </a:r>
          </a:p>
          <a:p>
            <a:pPr lvl="2"/>
            <a:r>
              <a:rPr lang="en-AU" sz="1200" dirty="0"/>
              <a:t>Customer Service</a:t>
            </a:r>
          </a:p>
          <a:p>
            <a:pPr lvl="2"/>
            <a:r>
              <a:rPr lang="en-AU" sz="1200" dirty="0"/>
              <a:t>Hosting</a:t>
            </a:r>
          </a:p>
        </p:txBody>
      </p:sp>
      <p:graphicFrame>
        <p:nvGraphicFramePr>
          <p:cNvPr id="2" name="Table 3">
            <a:extLst>
              <a:ext uri="{FF2B5EF4-FFF2-40B4-BE49-F238E27FC236}">
                <a16:creationId xmlns:a16="http://schemas.microsoft.com/office/drawing/2014/main" id="{C74EDA5D-0F4F-43DC-98C7-0132BA302FB4}"/>
              </a:ext>
            </a:extLst>
          </p:cNvPr>
          <p:cNvGraphicFramePr>
            <a:graphicFrameLocks noGrp="1"/>
          </p:cNvGraphicFramePr>
          <p:nvPr>
            <p:extLst>
              <p:ext uri="{D42A27DB-BD31-4B8C-83A1-F6EECF244321}">
                <p14:modId xmlns:p14="http://schemas.microsoft.com/office/powerpoint/2010/main" val="2372946758"/>
              </p:ext>
            </p:extLst>
          </p:nvPr>
        </p:nvGraphicFramePr>
        <p:xfrm>
          <a:off x="6174780" y="1109710"/>
          <a:ext cx="5435381" cy="2804160"/>
        </p:xfrm>
        <a:graphic>
          <a:graphicData uri="http://schemas.openxmlformats.org/drawingml/2006/table">
            <a:tbl>
              <a:tblPr firstRow="1" bandRow="1">
                <a:tableStyleId>{5C22544A-7EE6-4342-B048-85BDC9FD1C3A}</a:tableStyleId>
              </a:tblPr>
              <a:tblGrid>
                <a:gridCol w="2161610">
                  <a:extLst>
                    <a:ext uri="{9D8B030D-6E8A-4147-A177-3AD203B41FA5}">
                      <a16:colId xmlns:a16="http://schemas.microsoft.com/office/drawing/2014/main" val="176006440"/>
                    </a:ext>
                  </a:extLst>
                </a:gridCol>
                <a:gridCol w="3273771">
                  <a:extLst>
                    <a:ext uri="{9D8B030D-6E8A-4147-A177-3AD203B41FA5}">
                      <a16:colId xmlns:a16="http://schemas.microsoft.com/office/drawing/2014/main" val="3677475168"/>
                    </a:ext>
                  </a:extLst>
                </a:gridCol>
              </a:tblGrid>
              <a:tr h="304800">
                <a:tc>
                  <a:txBody>
                    <a:bodyPr/>
                    <a:lstStyle/>
                    <a:p>
                      <a:r>
                        <a:rPr lang="en-US" sz="1400" dirty="0"/>
                        <a:t>PROJECT MILESTONES</a:t>
                      </a:r>
                    </a:p>
                  </a:txBody>
                  <a:tcPr/>
                </a:tc>
                <a:tc>
                  <a:txBody>
                    <a:bodyPr/>
                    <a:lstStyle/>
                    <a:p>
                      <a:r>
                        <a:rPr lang="en-US" sz="1400" dirty="0"/>
                        <a:t>KEY DELIVERABLES</a:t>
                      </a:r>
                    </a:p>
                  </a:txBody>
                  <a:tcPr/>
                </a:tc>
                <a:extLst>
                  <a:ext uri="{0D108BD9-81ED-4DB2-BD59-A6C34878D82A}">
                    <a16:rowId xmlns:a16="http://schemas.microsoft.com/office/drawing/2014/main" val="2798300091"/>
                  </a:ext>
                </a:extLst>
              </a:tr>
              <a:tr h="731520">
                <a:tc>
                  <a:txBody>
                    <a:bodyPr/>
                    <a:lstStyle/>
                    <a:p>
                      <a:r>
                        <a:rPr lang="en-US" sz="1400" dirty="0"/>
                        <a:t>Prototype Completion</a:t>
                      </a:r>
                    </a:p>
                  </a:txBody>
                  <a:tcPr/>
                </a:tc>
                <a:tc>
                  <a:txBody>
                    <a:bodyPr/>
                    <a:lstStyle/>
                    <a:p>
                      <a:pPr marL="285750" indent="-285750">
                        <a:buFont typeface="Arial" panose="020B0604020202020204" pitchFamily="34" charset="0"/>
                        <a:buChar char="•"/>
                      </a:pPr>
                      <a:r>
                        <a:rPr lang="en-US" sz="1400" dirty="0"/>
                        <a:t>Wireframing</a:t>
                      </a:r>
                    </a:p>
                    <a:p>
                      <a:pPr marL="285750" indent="-285750">
                        <a:buFont typeface="Arial" panose="020B0604020202020204" pitchFamily="34" charset="0"/>
                        <a:buChar char="•"/>
                      </a:pPr>
                      <a:r>
                        <a:rPr lang="en-US" sz="1400" dirty="0"/>
                        <a:t>User Research</a:t>
                      </a:r>
                    </a:p>
                    <a:p>
                      <a:pPr marL="285750" indent="-285750">
                        <a:buFont typeface="Arial" panose="020B0604020202020204" pitchFamily="34" charset="0"/>
                        <a:buChar char="•"/>
                      </a:pPr>
                      <a:r>
                        <a:rPr lang="en-US" sz="1400" dirty="0"/>
                        <a:t>Website and App mockups.</a:t>
                      </a:r>
                    </a:p>
                  </a:txBody>
                  <a:tcPr/>
                </a:tc>
                <a:extLst>
                  <a:ext uri="{0D108BD9-81ED-4DB2-BD59-A6C34878D82A}">
                    <a16:rowId xmlns:a16="http://schemas.microsoft.com/office/drawing/2014/main" val="2157555419"/>
                  </a:ext>
                </a:extLst>
              </a:tr>
              <a:tr h="731520">
                <a:tc>
                  <a:txBody>
                    <a:bodyPr/>
                    <a:lstStyle/>
                    <a:p>
                      <a:r>
                        <a:rPr lang="en-US" sz="1400" dirty="0"/>
                        <a:t>Backend Architecture</a:t>
                      </a:r>
                    </a:p>
                  </a:txBody>
                  <a:tcPr/>
                </a:tc>
                <a:tc>
                  <a:txBody>
                    <a:bodyPr/>
                    <a:lstStyle/>
                    <a:p>
                      <a:pPr marL="285750" indent="-285750">
                        <a:buFont typeface="Arial" panose="020B0604020202020204" pitchFamily="34" charset="0"/>
                        <a:buChar char="•"/>
                      </a:pPr>
                      <a:r>
                        <a:rPr lang="en-US" sz="1400" dirty="0"/>
                        <a:t>DBMS creation and deployment.</a:t>
                      </a:r>
                    </a:p>
                    <a:p>
                      <a:pPr marL="285750" indent="-285750">
                        <a:buFont typeface="Arial" panose="020B0604020202020204" pitchFamily="34" charset="0"/>
                        <a:buChar char="•"/>
                      </a:pPr>
                      <a:r>
                        <a:rPr lang="en-US" sz="1400" dirty="0"/>
                        <a:t>Server maintenance and stress testing.</a:t>
                      </a:r>
                    </a:p>
                  </a:txBody>
                  <a:tcPr/>
                </a:tc>
                <a:extLst>
                  <a:ext uri="{0D108BD9-81ED-4DB2-BD59-A6C34878D82A}">
                    <a16:rowId xmlns:a16="http://schemas.microsoft.com/office/drawing/2014/main" val="345139874"/>
                  </a:ext>
                </a:extLst>
              </a:tr>
              <a:tr h="731520">
                <a:tc>
                  <a:txBody>
                    <a:bodyPr/>
                    <a:lstStyle/>
                    <a:p>
                      <a:r>
                        <a:rPr lang="en-US" sz="1400" dirty="0"/>
                        <a:t>Beta Launch</a:t>
                      </a:r>
                    </a:p>
                  </a:txBody>
                  <a:tcPr/>
                </a:tc>
                <a:tc>
                  <a:txBody>
                    <a:bodyPr/>
                    <a:lstStyle/>
                    <a:p>
                      <a:pPr marL="285750" indent="-285750">
                        <a:buFont typeface="Arial" panose="020B0604020202020204" pitchFamily="34" charset="0"/>
                        <a:buChar char="•"/>
                      </a:pPr>
                      <a:r>
                        <a:rPr lang="en-US" sz="1400" dirty="0"/>
                        <a:t>Testing for security</a:t>
                      </a:r>
                    </a:p>
                    <a:p>
                      <a:pPr marL="285750" indent="-285750">
                        <a:buFont typeface="Arial" panose="020B0604020202020204" pitchFamily="34" charset="0"/>
                        <a:buChar char="•"/>
                      </a:pPr>
                      <a:r>
                        <a:rPr lang="en-US" sz="1400" dirty="0"/>
                        <a:t>Usability tests</a:t>
                      </a:r>
                    </a:p>
                    <a:p>
                      <a:pPr marL="285750" indent="-285750">
                        <a:buFont typeface="Arial" panose="020B0604020202020204" pitchFamily="34" charset="0"/>
                        <a:buChar char="•"/>
                      </a:pPr>
                      <a:r>
                        <a:rPr lang="en-US" sz="1400" dirty="0"/>
                        <a:t>Functionality test</a:t>
                      </a:r>
                    </a:p>
                  </a:txBody>
                  <a:tcPr/>
                </a:tc>
                <a:extLst>
                  <a:ext uri="{0D108BD9-81ED-4DB2-BD59-A6C34878D82A}">
                    <a16:rowId xmlns:a16="http://schemas.microsoft.com/office/drawing/2014/main" val="1929925585"/>
                  </a:ext>
                </a:extLst>
              </a:tr>
              <a:tr h="304800">
                <a:tc>
                  <a:txBody>
                    <a:bodyPr/>
                    <a:lstStyle/>
                    <a:p>
                      <a:r>
                        <a:rPr lang="en-US" sz="1400" dirty="0"/>
                        <a:t>Full Launch</a:t>
                      </a:r>
                    </a:p>
                  </a:txBody>
                  <a:tcPr/>
                </a:tc>
                <a:tc>
                  <a:txBody>
                    <a:bodyPr/>
                    <a:lstStyle/>
                    <a:p>
                      <a:pPr marL="285750" indent="-285750">
                        <a:buFont typeface="Arial" panose="020B0604020202020204" pitchFamily="34" charset="0"/>
                        <a:buChar char="•"/>
                      </a:pPr>
                      <a:r>
                        <a:rPr lang="en-US" sz="1400" dirty="0"/>
                        <a:t>Successful Advertising Campaign</a:t>
                      </a:r>
                    </a:p>
                  </a:txBody>
                  <a:tcPr/>
                </a:tc>
                <a:extLst>
                  <a:ext uri="{0D108BD9-81ED-4DB2-BD59-A6C34878D82A}">
                    <a16:rowId xmlns:a16="http://schemas.microsoft.com/office/drawing/2014/main" val="1900325457"/>
                  </a:ext>
                </a:extLst>
              </a:tr>
            </a:tbl>
          </a:graphicData>
        </a:graphic>
      </p:graphicFrame>
      <p:graphicFrame>
        <p:nvGraphicFramePr>
          <p:cNvPr id="12" name="Table 12">
            <a:extLst>
              <a:ext uri="{FF2B5EF4-FFF2-40B4-BE49-F238E27FC236}">
                <a16:creationId xmlns:a16="http://schemas.microsoft.com/office/drawing/2014/main" id="{2E00C017-77D1-4DAF-B451-9289F89BABB7}"/>
              </a:ext>
            </a:extLst>
          </p:cNvPr>
          <p:cNvGraphicFramePr>
            <a:graphicFrameLocks noGrp="1"/>
          </p:cNvGraphicFramePr>
          <p:nvPr>
            <p:extLst>
              <p:ext uri="{D42A27DB-BD31-4B8C-83A1-F6EECF244321}">
                <p14:modId xmlns:p14="http://schemas.microsoft.com/office/powerpoint/2010/main" val="3336427574"/>
              </p:ext>
            </p:extLst>
          </p:nvPr>
        </p:nvGraphicFramePr>
        <p:xfrm>
          <a:off x="644642" y="4054879"/>
          <a:ext cx="5292000" cy="2667000"/>
        </p:xfrm>
        <a:graphic>
          <a:graphicData uri="http://schemas.openxmlformats.org/drawingml/2006/table">
            <a:tbl>
              <a:tblPr firstRow="1" bandRow="1">
                <a:tableStyleId>{21E4AEA4-8DFA-4A89-87EB-49C32662AFE0}</a:tableStyleId>
              </a:tblPr>
              <a:tblGrid>
                <a:gridCol w="1764000">
                  <a:extLst>
                    <a:ext uri="{9D8B030D-6E8A-4147-A177-3AD203B41FA5}">
                      <a16:colId xmlns:a16="http://schemas.microsoft.com/office/drawing/2014/main" val="3648570061"/>
                    </a:ext>
                  </a:extLst>
                </a:gridCol>
                <a:gridCol w="1764000">
                  <a:extLst>
                    <a:ext uri="{9D8B030D-6E8A-4147-A177-3AD203B41FA5}">
                      <a16:colId xmlns:a16="http://schemas.microsoft.com/office/drawing/2014/main" val="4010196031"/>
                    </a:ext>
                  </a:extLst>
                </a:gridCol>
                <a:gridCol w="1764000">
                  <a:extLst>
                    <a:ext uri="{9D8B030D-6E8A-4147-A177-3AD203B41FA5}">
                      <a16:colId xmlns:a16="http://schemas.microsoft.com/office/drawing/2014/main" val="2757323855"/>
                    </a:ext>
                  </a:extLst>
                </a:gridCol>
              </a:tblGrid>
              <a:tr h="370840">
                <a:tc>
                  <a:txBody>
                    <a:bodyPr/>
                    <a:lstStyle/>
                    <a:p>
                      <a:r>
                        <a:rPr lang="en-US" sz="1400" dirty="0">
                          <a:latin typeface="Arial" panose="020B0604020202020204" pitchFamily="34" charset="0"/>
                          <a:cs typeface="Arial" panose="020B0604020202020204" pitchFamily="34" charset="0"/>
                        </a:rPr>
                        <a:t>TEAMS REQUIRED</a:t>
                      </a:r>
                    </a:p>
                  </a:txBody>
                  <a:tcPr/>
                </a:tc>
                <a:tc>
                  <a:txBody>
                    <a:bodyPr/>
                    <a:lstStyle/>
                    <a:p>
                      <a:r>
                        <a:rPr lang="en-US" sz="1400" dirty="0">
                          <a:latin typeface="Arial" panose="020B0604020202020204" pitchFamily="34" charset="0"/>
                          <a:cs typeface="Arial" panose="020B0604020202020204" pitchFamily="34" charset="0"/>
                        </a:rPr>
                        <a:t>NUMBER</a:t>
                      </a:r>
                    </a:p>
                  </a:txBody>
                  <a:tcPr/>
                </a:tc>
                <a:tc>
                  <a:txBody>
                    <a:bodyPr/>
                    <a:lstStyle/>
                    <a:p>
                      <a:r>
                        <a:rPr lang="en-US" sz="1400" dirty="0">
                          <a:latin typeface="Arial" panose="020B0604020202020204" pitchFamily="34" charset="0"/>
                          <a:cs typeface="Arial" panose="020B0604020202020204" pitchFamily="34" charset="0"/>
                        </a:rPr>
                        <a:t>MINIMUM LEVEL OF SENIORITY</a:t>
                      </a:r>
                    </a:p>
                  </a:txBody>
                  <a:tcPr/>
                </a:tc>
                <a:extLst>
                  <a:ext uri="{0D108BD9-81ED-4DB2-BD59-A6C34878D82A}">
                    <a16:rowId xmlns:a16="http://schemas.microsoft.com/office/drawing/2014/main" val="3898291130"/>
                  </a:ext>
                </a:extLst>
              </a:tr>
              <a:tr h="370840">
                <a:tc>
                  <a:txBody>
                    <a:bodyPr/>
                    <a:lstStyle/>
                    <a:p>
                      <a:r>
                        <a:rPr lang="en-US" sz="1400" dirty="0">
                          <a:latin typeface="Arial" panose="020B0604020202020204" pitchFamily="34" charset="0"/>
                          <a:cs typeface="Arial" panose="020B0604020202020204" pitchFamily="34" charset="0"/>
                        </a:rPr>
                        <a:t>Project Managers</a:t>
                      </a:r>
                    </a:p>
                  </a:txBody>
                  <a:tcPr/>
                </a:tc>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Senior</a:t>
                      </a:r>
                    </a:p>
                  </a:txBody>
                  <a:tcPr/>
                </a:tc>
                <a:extLst>
                  <a:ext uri="{0D108BD9-81ED-4DB2-BD59-A6C34878D82A}">
                    <a16:rowId xmlns:a16="http://schemas.microsoft.com/office/drawing/2014/main" val="1017774145"/>
                  </a:ext>
                </a:extLst>
              </a:tr>
              <a:tr h="370840">
                <a:tc>
                  <a:txBody>
                    <a:bodyPr/>
                    <a:lstStyle/>
                    <a:p>
                      <a:r>
                        <a:rPr lang="en-US" sz="1400" dirty="0">
                          <a:latin typeface="Arial" panose="020B0604020202020204" pitchFamily="34" charset="0"/>
                          <a:cs typeface="Arial" panose="020B0604020202020204" pitchFamily="34" charset="0"/>
                        </a:rPr>
                        <a:t>UI/UX Designers</a:t>
                      </a:r>
                    </a:p>
                  </a:txBody>
                  <a:tcPr/>
                </a:tc>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Junior</a:t>
                      </a:r>
                    </a:p>
                  </a:txBody>
                  <a:tcPr/>
                </a:tc>
                <a:extLst>
                  <a:ext uri="{0D108BD9-81ED-4DB2-BD59-A6C34878D82A}">
                    <a16:rowId xmlns:a16="http://schemas.microsoft.com/office/drawing/2014/main" val="3278644783"/>
                  </a:ext>
                </a:extLst>
              </a:tr>
              <a:tr h="370840">
                <a:tc>
                  <a:txBody>
                    <a:bodyPr/>
                    <a:lstStyle/>
                    <a:p>
                      <a:r>
                        <a:rPr lang="en-US" sz="1400" dirty="0">
                          <a:latin typeface="Arial" panose="020B0604020202020204" pitchFamily="34" charset="0"/>
                          <a:cs typeface="Arial" panose="020B0604020202020204" pitchFamily="34" charset="0"/>
                        </a:rPr>
                        <a:t>Data Analysts</a:t>
                      </a:r>
                    </a:p>
                  </a:txBody>
                  <a:tcPr/>
                </a:tc>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Mid-Level</a:t>
                      </a:r>
                    </a:p>
                  </a:txBody>
                  <a:tcPr/>
                </a:tc>
                <a:extLst>
                  <a:ext uri="{0D108BD9-81ED-4DB2-BD59-A6C34878D82A}">
                    <a16:rowId xmlns:a16="http://schemas.microsoft.com/office/drawing/2014/main" val="679453581"/>
                  </a:ext>
                </a:extLst>
              </a:tr>
              <a:tr h="370840">
                <a:tc>
                  <a:txBody>
                    <a:bodyPr/>
                    <a:lstStyle/>
                    <a:p>
                      <a:r>
                        <a:rPr lang="en-US" sz="1400" dirty="0">
                          <a:latin typeface="Arial" panose="020B0604020202020204" pitchFamily="34" charset="0"/>
                          <a:cs typeface="Arial" panose="020B0604020202020204" pitchFamily="34" charset="0"/>
                        </a:rPr>
                        <a:t>Backend Developers</a:t>
                      </a:r>
                    </a:p>
                  </a:txBody>
                  <a:tcPr/>
                </a:tc>
                <a:tc>
                  <a:txBody>
                    <a:bodyPr/>
                    <a:lstStyle/>
                    <a:p>
                      <a:r>
                        <a:rPr lang="en-US" sz="1400" dirty="0">
                          <a:latin typeface="Arial" panose="020B0604020202020204" pitchFamily="34" charset="0"/>
                          <a:cs typeface="Arial" panose="020B0604020202020204" pitchFamily="34" charset="0"/>
                        </a:rPr>
                        <a:t>3</a:t>
                      </a:r>
                    </a:p>
                  </a:txBody>
                  <a:tcPr/>
                </a:tc>
                <a:tc>
                  <a:txBody>
                    <a:bodyPr/>
                    <a:lstStyle/>
                    <a:p>
                      <a:r>
                        <a:rPr lang="en-US" sz="1400" dirty="0">
                          <a:latin typeface="Arial" panose="020B0604020202020204" pitchFamily="34" charset="0"/>
                          <a:cs typeface="Arial" panose="020B0604020202020204" pitchFamily="34" charset="0"/>
                        </a:rPr>
                        <a:t>Senior</a:t>
                      </a:r>
                    </a:p>
                  </a:txBody>
                  <a:tcPr/>
                </a:tc>
                <a:extLst>
                  <a:ext uri="{0D108BD9-81ED-4DB2-BD59-A6C34878D82A}">
                    <a16:rowId xmlns:a16="http://schemas.microsoft.com/office/drawing/2014/main" val="1411592978"/>
                  </a:ext>
                </a:extLst>
              </a:tr>
              <a:tr h="370840">
                <a:tc>
                  <a:txBody>
                    <a:bodyPr/>
                    <a:lstStyle/>
                    <a:p>
                      <a:r>
                        <a:rPr lang="en-US" sz="1400" dirty="0">
                          <a:latin typeface="Arial" panose="020B0604020202020204" pitchFamily="34" charset="0"/>
                          <a:cs typeface="Arial" panose="020B0604020202020204" pitchFamily="34" charset="0"/>
                        </a:rPr>
                        <a:t>Frontend Developers</a:t>
                      </a:r>
                    </a:p>
                  </a:txBody>
                  <a:tcPr/>
                </a:tc>
                <a:tc>
                  <a:txBody>
                    <a:bodyPr/>
                    <a:lstStyle/>
                    <a:p>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Mid-Level</a:t>
                      </a:r>
                    </a:p>
                  </a:txBody>
                  <a:tcPr/>
                </a:tc>
                <a:extLst>
                  <a:ext uri="{0D108BD9-81ED-4DB2-BD59-A6C34878D82A}">
                    <a16:rowId xmlns:a16="http://schemas.microsoft.com/office/drawing/2014/main" val="1649272328"/>
                  </a:ext>
                </a:extLst>
              </a:tr>
            </a:tbl>
          </a:graphicData>
        </a:graphic>
      </p:graphicFrame>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64947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graphicFrame>
        <p:nvGraphicFramePr>
          <p:cNvPr id="2" name="Table 1">
            <a:extLst>
              <a:ext uri="{FF2B5EF4-FFF2-40B4-BE49-F238E27FC236}">
                <a16:creationId xmlns:a16="http://schemas.microsoft.com/office/drawing/2014/main" id="{98B77F34-A8FF-4333-B7B2-451F461AF37A}"/>
              </a:ext>
            </a:extLst>
          </p:cNvPr>
          <p:cNvGraphicFramePr>
            <a:graphicFrameLocks noGrp="1"/>
          </p:cNvGraphicFramePr>
          <p:nvPr>
            <p:extLst>
              <p:ext uri="{D42A27DB-BD31-4B8C-83A1-F6EECF244321}">
                <p14:modId xmlns:p14="http://schemas.microsoft.com/office/powerpoint/2010/main" val="3089678490"/>
              </p:ext>
            </p:extLst>
          </p:nvPr>
        </p:nvGraphicFramePr>
        <p:xfrm>
          <a:off x="644641" y="935287"/>
          <a:ext cx="10893828" cy="3135843"/>
        </p:xfrm>
        <a:graphic>
          <a:graphicData uri="http://schemas.openxmlformats.org/drawingml/2006/table">
            <a:tbl>
              <a:tblPr firstRow="1" bandRow="1">
                <a:tableStyleId>{93296810-A885-4BE3-A3E7-6D5BEEA58F35}</a:tableStyleId>
              </a:tblPr>
              <a:tblGrid>
                <a:gridCol w="3631276">
                  <a:extLst>
                    <a:ext uri="{9D8B030D-6E8A-4147-A177-3AD203B41FA5}">
                      <a16:colId xmlns:a16="http://schemas.microsoft.com/office/drawing/2014/main" val="836712990"/>
                    </a:ext>
                  </a:extLst>
                </a:gridCol>
                <a:gridCol w="3631276">
                  <a:extLst>
                    <a:ext uri="{9D8B030D-6E8A-4147-A177-3AD203B41FA5}">
                      <a16:colId xmlns:a16="http://schemas.microsoft.com/office/drawing/2014/main" val="2348897348"/>
                    </a:ext>
                  </a:extLst>
                </a:gridCol>
                <a:gridCol w="3631276">
                  <a:extLst>
                    <a:ext uri="{9D8B030D-6E8A-4147-A177-3AD203B41FA5}">
                      <a16:colId xmlns:a16="http://schemas.microsoft.com/office/drawing/2014/main" val="2318682539"/>
                    </a:ext>
                  </a:extLst>
                </a:gridCol>
              </a:tblGrid>
              <a:tr h="288499">
                <a:tc>
                  <a:txBody>
                    <a:bodyPr/>
                    <a:lstStyle/>
                    <a:p>
                      <a:r>
                        <a:rPr lang="en-US" sz="1400" dirty="0"/>
                        <a:t>PROJECT PHASE</a:t>
                      </a:r>
                      <a:endParaRPr lang="en-US" sz="1400" dirty="0">
                        <a:latin typeface="Arial" panose="020B0604020202020204" pitchFamily="34" charset="0"/>
                        <a:cs typeface="Arial" panose="020B0604020202020204" pitchFamily="34" charset="0"/>
                      </a:endParaRPr>
                    </a:p>
                  </a:txBody>
                  <a:tcPr/>
                </a:tc>
                <a:tc>
                  <a:txBody>
                    <a:bodyPr/>
                    <a:lstStyle/>
                    <a:p>
                      <a:r>
                        <a:rPr lang="en-US" sz="1400" dirty="0"/>
                        <a:t>PROJECT METHODOLOGY</a:t>
                      </a:r>
                      <a:endParaRPr lang="en-US" sz="1400" dirty="0">
                        <a:latin typeface="Arial" panose="020B0604020202020204" pitchFamily="34" charset="0"/>
                        <a:cs typeface="Arial" panose="020B0604020202020204" pitchFamily="34" charset="0"/>
                      </a:endParaRPr>
                    </a:p>
                  </a:txBody>
                  <a:tcPr/>
                </a:tc>
                <a:tc>
                  <a:txBody>
                    <a:bodyPr/>
                    <a:lstStyle/>
                    <a:p>
                      <a:r>
                        <a:rPr lang="en-US" sz="1400" dirty="0"/>
                        <a:t>REASONS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22004134"/>
                  </a:ext>
                </a:extLst>
              </a:tr>
              <a:tr h="288499">
                <a:tc>
                  <a:txBody>
                    <a:bodyPr/>
                    <a:lstStyle/>
                    <a:p>
                      <a:r>
                        <a:rPr lang="en-US" sz="1400" dirty="0"/>
                        <a:t>Conception</a:t>
                      </a:r>
                      <a:endParaRPr lang="en-US" sz="1400" dirty="0">
                        <a:latin typeface="Arial" panose="020B0604020202020204" pitchFamily="34" charset="0"/>
                        <a:cs typeface="Arial" panose="020B0604020202020204" pitchFamily="34" charset="0"/>
                      </a:endParaRPr>
                    </a:p>
                  </a:txBody>
                  <a:tcPr/>
                </a:tc>
                <a:tc rowSpan="3">
                  <a:txBody>
                    <a:bodyPr/>
                    <a:lstStyle/>
                    <a:p>
                      <a:r>
                        <a:rPr lang="en-US" sz="1400" dirty="0"/>
                        <a:t>Agile</a:t>
                      </a:r>
                      <a:endParaRPr lang="en-US" sz="1400" dirty="0">
                        <a:latin typeface="Arial" panose="020B0604020202020204" pitchFamily="34" charset="0"/>
                        <a:cs typeface="Arial" panose="020B0604020202020204" pitchFamily="34" charset="0"/>
                      </a:endParaRPr>
                    </a:p>
                  </a:txBody>
                  <a:tcPr/>
                </a:tc>
                <a:tc rowSpan="3">
                  <a:txBody>
                    <a:bodyPr/>
                    <a:lstStyle/>
                    <a:p>
                      <a:r>
                        <a:rPr lang="en-US" sz="1400" dirty="0"/>
                        <a:t>Agile is flexible, which suits the unstructured, iterative processes of designers and programmers. </a:t>
                      </a:r>
                    </a:p>
                    <a:p>
                      <a:endParaRPr lang="en-US" sz="1400" dirty="0"/>
                    </a:p>
                    <a:p>
                      <a:r>
                        <a:rPr lang="en-US" sz="1400" dirty="0"/>
                        <a:t>NOTE: To create the underlying technology for database management in-house, the more structured waterfall approach is more suitable.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60723396"/>
                  </a:ext>
                </a:extLst>
              </a:tr>
              <a:tr h="288499">
                <a:tc>
                  <a:txBody>
                    <a:bodyPr/>
                    <a:lstStyle/>
                    <a:p>
                      <a:r>
                        <a:rPr lang="en-US" sz="1400" dirty="0"/>
                        <a:t>Design</a:t>
                      </a:r>
                      <a:endParaRPr lang="en-US" sz="1400" dirty="0">
                        <a:latin typeface="Arial" panose="020B0604020202020204" pitchFamily="34" charset="0"/>
                        <a:cs typeface="Arial" panose="020B0604020202020204" pitchFamily="34" charset="0"/>
                      </a:endParaRP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189496571"/>
                  </a:ext>
                </a:extLst>
              </a:tr>
              <a:tr h="1529045">
                <a:tc>
                  <a:txBody>
                    <a:bodyPr/>
                    <a:lstStyle/>
                    <a:p>
                      <a:r>
                        <a:rPr lang="en-US" sz="1400" dirty="0"/>
                        <a:t>Assembly</a:t>
                      </a:r>
                      <a:endParaRPr lang="en-US" sz="1400" dirty="0">
                        <a:latin typeface="Arial" panose="020B0604020202020204" pitchFamily="34" charset="0"/>
                        <a:cs typeface="Arial" panose="020B0604020202020204" pitchFamily="34" charset="0"/>
                      </a:endParaRPr>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950327141"/>
                  </a:ext>
                </a:extLst>
              </a:tr>
              <a:tr h="692398">
                <a:tc>
                  <a:txBody>
                    <a:bodyPr/>
                    <a:lstStyle/>
                    <a:p>
                      <a:r>
                        <a:rPr lang="en-US" sz="1400" dirty="0"/>
                        <a:t>Implementation</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400" dirty="0"/>
                        <a:t>Offers structure and the ability to iterate on an already defined plan.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4779239"/>
                  </a:ext>
                </a:extLst>
              </a:tr>
            </a:tbl>
          </a:graphicData>
        </a:graphic>
      </p:graphicFrame>
      <p:graphicFrame>
        <p:nvGraphicFramePr>
          <p:cNvPr id="12" name="Table 12">
            <a:extLst>
              <a:ext uri="{FF2B5EF4-FFF2-40B4-BE49-F238E27FC236}">
                <a16:creationId xmlns:a16="http://schemas.microsoft.com/office/drawing/2014/main" id="{3D88B7CA-F405-4EF0-A8BB-1BDE42623CDC}"/>
              </a:ext>
            </a:extLst>
          </p:cNvPr>
          <p:cNvGraphicFramePr>
            <a:graphicFrameLocks noGrp="1"/>
          </p:cNvGraphicFramePr>
          <p:nvPr>
            <p:extLst>
              <p:ext uri="{D42A27DB-BD31-4B8C-83A1-F6EECF244321}">
                <p14:modId xmlns:p14="http://schemas.microsoft.com/office/powerpoint/2010/main" val="2544099063"/>
              </p:ext>
            </p:extLst>
          </p:nvPr>
        </p:nvGraphicFramePr>
        <p:xfrm>
          <a:off x="644641" y="4269728"/>
          <a:ext cx="10893828" cy="2372360"/>
        </p:xfrm>
        <a:graphic>
          <a:graphicData uri="http://schemas.openxmlformats.org/drawingml/2006/table">
            <a:tbl>
              <a:tblPr firstRow="1" bandRow="1">
                <a:tableStyleId>{00A15C55-8517-42AA-B614-E9B94910E393}</a:tableStyleId>
              </a:tblPr>
              <a:tblGrid>
                <a:gridCol w="2723457">
                  <a:extLst>
                    <a:ext uri="{9D8B030D-6E8A-4147-A177-3AD203B41FA5}">
                      <a16:colId xmlns:a16="http://schemas.microsoft.com/office/drawing/2014/main" val="4072679912"/>
                    </a:ext>
                  </a:extLst>
                </a:gridCol>
                <a:gridCol w="2723457">
                  <a:extLst>
                    <a:ext uri="{9D8B030D-6E8A-4147-A177-3AD203B41FA5}">
                      <a16:colId xmlns:a16="http://schemas.microsoft.com/office/drawing/2014/main" val="3666838510"/>
                    </a:ext>
                  </a:extLst>
                </a:gridCol>
                <a:gridCol w="2723457">
                  <a:extLst>
                    <a:ext uri="{9D8B030D-6E8A-4147-A177-3AD203B41FA5}">
                      <a16:colId xmlns:a16="http://schemas.microsoft.com/office/drawing/2014/main" val="1268896944"/>
                    </a:ext>
                  </a:extLst>
                </a:gridCol>
                <a:gridCol w="2723457">
                  <a:extLst>
                    <a:ext uri="{9D8B030D-6E8A-4147-A177-3AD203B41FA5}">
                      <a16:colId xmlns:a16="http://schemas.microsoft.com/office/drawing/2014/main" val="849927942"/>
                    </a:ext>
                  </a:extLst>
                </a:gridCol>
              </a:tblGrid>
              <a:tr h="370840">
                <a:tc gridSpan="4">
                  <a:txBody>
                    <a:bodyPr/>
                    <a:lstStyle/>
                    <a:p>
                      <a:r>
                        <a:rPr lang="en-US" sz="1400" dirty="0">
                          <a:latin typeface="Segoe UI" panose="020B0502040204020203" pitchFamily="34" charset="0"/>
                          <a:cs typeface="Segoe UI" panose="020B0502040204020203" pitchFamily="34" charset="0"/>
                        </a:rPr>
                        <a:t>PROJECT MANAGEMENT TOOL SIDE-BY-SIDE COMPARISON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76165372"/>
                  </a:ext>
                </a:extLst>
              </a:tr>
              <a:tr h="370840">
                <a:tc>
                  <a:txBody>
                    <a:bodyPr/>
                    <a:lstStyle/>
                    <a:p>
                      <a:endParaRPr lang="en-US" sz="1400" dirty="0">
                        <a:latin typeface="Segoe UI" panose="020B0502040204020203" pitchFamily="34" charset="0"/>
                        <a:cs typeface="Segoe UI" panose="020B0502040204020203" pitchFamily="34" charset="0"/>
                      </a:endParaRPr>
                    </a:p>
                  </a:txBody>
                  <a:tcPr/>
                </a:tc>
                <a:tc>
                  <a:txBody>
                    <a:bodyPr/>
                    <a:lstStyle/>
                    <a:p>
                      <a:r>
                        <a:rPr lang="en-US" sz="1400" b="1" dirty="0">
                          <a:latin typeface="Segoe UI" panose="020B0502040204020203" pitchFamily="34" charset="0"/>
                          <a:cs typeface="Segoe UI" panose="020B0502040204020203" pitchFamily="34" charset="0"/>
                        </a:rPr>
                        <a:t>Slack</a:t>
                      </a:r>
                    </a:p>
                  </a:txBody>
                  <a:tcPr/>
                </a:tc>
                <a:tc>
                  <a:txBody>
                    <a:bodyPr/>
                    <a:lstStyle/>
                    <a:p>
                      <a:r>
                        <a:rPr lang="en-US" sz="1400" b="1" dirty="0">
                          <a:latin typeface="Segoe UI" panose="020B0502040204020203" pitchFamily="34" charset="0"/>
                          <a:cs typeface="Segoe UI" panose="020B0502040204020203" pitchFamily="34" charset="0"/>
                        </a:rPr>
                        <a:t>Trello</a:t>
                      </a:r>
                    </a:p>
                  </a:txBody>
                  <a:tcPr/>
                </a:tc>
                <a:tc>
                  <a:txBody>
                    <a:bodyPr/>
                    <a:lstStyle/>
                    <a:p>
                      <a:r>
                        <a:rPr lang="en-US" sz="1400" b="1" dirty="0">
                          <a:latin typeface="Segoe UI" panose="020B0502040204020203" pitchFamily="34" charset="0"/>
                          <a:cs typeface="Segoe UI" panose="020B0502040204020203" pitchFamily="34" charset="0"/>
                        </a:rPr>
                        <a:t>Notion</a:t>
                      </a:r>
                    </a:p>
                  </a:txBody>
                  <a:tcPr/>
                </a:tc>
                <a:extLst>
                  <a:ext uri="{0D108BD9-81ED-4DB2-BD59-A6C34878D82A}">
                    <a16:rowId xmlns:a16="http://schemas.microsoft.com/office/drawing/2014/main" val="4080952749"/>
                  </a:ext>
                </a:extLst>
              </a:tr>
              <a:tr h="370840">
                <a:tc>
                  <a:txBody>
                    <a:bodyPr/>
                    <a:lstStyle/>
                    <a:p>
                      <a:r>
                        <a:rPr lang="en-US" sz="1400" b="1" dirty="0">
                          <a:latin typeface="Segoe UI" panose="020B0502040204020203" pitchFamily="34" charset="0"/>
                          <a:cs typeface="Segoe UI" panose="020B0502040204020203" pitchFamily="34" charset="0"/>
                        </a:rPr>
                        <a:t>Supports Agile Methods</a:t>
                      </a:r>
                    </a:p>
                  </a:txBody>
                  <a:tcPr/>
                </a:tc>
                <a:tc>
                  <a:txBody>
                    <a:bodyPr/>
                    <a:lstStyle/>
                    <a:p>
                      <a:r>
                        <a:rPr lang="en-US" sz="1400" dirty="0">
                          <a:latin typeface="Segoe UI" panose="020B0502040204020203" pitchFamily="34" charset="0"/>
                          <a:cs typeface="Segoe UI" panose="020B0502040204020203" pitchFamily="34" charset="0"/>
                        </a:rPr>
                        <a:t>Yes</a:t>
                      </a:r>
                    </a:p>
                  </a:txBody>
                  <a:tcPr/>
                </a:tc>
                <a:tc>
                  <a:txBody>
                    <a:bodyPr/>
                    <a:lstStyle/>
                    <a:p>
                      <a:r>
                        <a:rPr lang="en-US" sz="1400" dirty="0">
                          <a:latin typeface="Segoe UI" panose="020B0502040204020203" pitchFamily="34" charset="0"/>
                          <a:cs typeface="Segoe UI" panose="020B0502040204020203" pitchFamily="34" charset="0"/>
                        </a:rPr>
                        <a:t>Yes</a:t>
                      </a:r>
                    </a:p>
                  </a:txBody>
                  <a:tcPr/>
                </a:tc>
                <a:tc>
                  <a:txBody>
                    <a:bodyPr/>
                    <a:lstStyle/>
                    <a:p>
                      <a:r>
                        <a:rPr lang="en-US" sz="1400"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2046684547"/>
                  </a:ext>
                </a:extLst>
              </a:tr>
              <a:tr h="370840">
                <a:tc>
                  <a:txBody>
                    <a:bodyPr/>
                    <a:lstStyle/>
                    <a:p>
                      <a:r>
                        <a:rPr lang="en-US" sz="1400" b="1" dirty="0">
                          <a:latin typeface="Segoe UI" panose="020B0502040204020203" pitchFamily="34" charset="0"/>
                          <a:cs typeface="Segoe UI" panose="020B0502040204020203" pitchFamily="34" charset="0"/>
                        </a:rPr>
                        <a:t>Number of Integrations</a:t>
                      </a:r>
                    </a:p>
                  </a:txBody>
                  <a:tcPr/>
                </a:tc>
                <a:tc>
                  <a:txBody>
                    <a:bodyPr/>
                    <a:lstStyle/>
                    <a:p>
                      <a:r>
                        <a:rPr lang="en-US" sz="1400" dirty="0">
                          <a:latin typeface="Segoe UI" panose="020B0502040204020203" pitchFamily="34" charset="0"/>
                          <a:cs typeface="Segoe UI" panose="020B0502040204020203" pitchFamily="34" charset="0"/>
                        </a:rPr>
                        <a:t>2233</a:t>
                      </a:r>
                    </a:p>
                  </a:txBody>
                  <a:tcPr/>
                </a:tc>
                <a:tc>
                  <a:txBody>
                    <a:bodyPr/>
                    <a:lstStyle/>
                    <a:p>
                      <a:r>
                        <a:rPr lang="en-US" sz="1400" dirty="0">
                          <a:latin typeface="Segoe UI" panose="020B0502040204020203" pitchFamily="34" charset="0"/>
                          <a:cs typeface="Segoe UI" panose="020B0502040204020203" pitchFamily="34" charset="0"/>
                        </a:rPr>
                        <a:t>580</a:t>
                      </a:r>
                    </a:p>
                  </a:txBody>
                  <a:tcPr/>
                </a:tc>
                <a:tc>
                  <a:txBody>
                    <a:bodyPr/>
                    <a:lstStyle/>
                    <a:p>
                      <a:r>
                        <a:rPr lang="en-US" sz="1400" dirty="0">
                          <a:latin typeface="Segoe UI" panose="020B0502040204020203" pitchFamily="34" charset="0"/>
                          <a:cs typeface="Segoe UI" panose="020B0502040204020203" pitchFamily="34" charset="0"/>
                        </a:rPr>
                        <a:t>29</a:t>
                      </a:r>
                    </a:p>
                  </a:txBody>
                  <a:tcPr/>
                </a:tc>
                <a:extLst>
                  <a:ext uri="{0D108BD9-81ED-4DB2-BD59-A6C34878D82A}">
                    <a16:rowId xmlns:a16="http://schemas.microsoft.com/office/drawing/2014/main" val="3545186988"/>
                  </a:ext>
                </a:extLst>
              </a:tr>
              <a:tr h="370840">
                <a:tc>
                  <a:txBody>
                    <a:bodyPr/>
                    <a:lstStyle/>
                    <a:p>
                      <a:r>
                        <a:rPr lang="en-US" sz="1400" b="1" dirty="0">
                          <a:latin typeface="Segoe UI" panose="020B0502040204020203" pitchFamily="34" charset="0"/>
                          <a:cs typeface="Segoe UI" panose="020B0502040204020203" pitchFamily="34" charset="0"/>
                        </a:rPr>
                        <a:t>Ease of Use</a:t>
                      </a:r>
                    </a:p>
                  </a:txBody>
                  <a:tcPr/>
                </a:tc>
                <a:tc>
                  <a:txBody>
                    <a:bodyPr/>
                    <a:lstStyle/>
                    <a:p>
                      <a:r>
                        <a:rPr lang="en-US" sz="1400" dirty="0">
                          <a:latin typeface="Segoe UI" panose="020B0502040204020203" pitchFamily="34" charset="0"/>
                          <a:cs typeface="Segoe UI" panose="020B0502040204020203" pitchFamily="34" charset="0"/>
                        </a:rPr>
                        <a:t>4.6/5</a:t>
                      </a:r>
                    </a:p>
                  </a:txBody>
                  <a:tcPr/>
                </a:tc>
                <a:tc>
                  <a:txBody>
                    <a:bodyPr/>
                    <a:lstStyle/>
                    <a:p>
                      <a:r>
                        <a:rPr lang="en-US" sz="1400" dirty="0">
                          <a:latin typeface="Segoe UI" panose="020B0502040204020203" pitchFamily="34" charset="0"/>
                          <a:cs typeface="Segoe UI" panose="020B0502040204020203" pitchFamily="34" charset="0"/>
                        </a:rPr>
                        <a:t>4.7/5</a:t>
                      </a:r>
                    </a:p>
                  </a:txBody>
                  <a:tcPr/>
                </a:tc>
                <a:tc>
                  <a:txBody>
                    <a:bodyPr/>
                    <a:lstStyle/>
                    <a:p>
                      <a:r>
                        <a:rPr lang="en-US" sz="1400" dirty="0">
                          <a:latin typeface="Segoe UI" panose="020B0502040204020203" pitchFamily="34" charset="0"/>
                          <a:cs typeface="Segoe UI" panose="020B0502040204020203" pitchFamily="34" charset="0"/>
                        </a:rPr>
                        <a:t>4.9/5</a:t>
                      </a:r>
                    </a:p>
                  </a:txBody>
                  <a:tcPr/>
                </a:tc>
                <a:extLst>
                  <a:ext uri="{0D108BD9-81ED-4DB2-BD59-A6C34878D82A}">
                    <a16:rowId xmlns:a16="http://schemas.microsoft.com/office/drawing/2014/main" val="4133058178"/>
                  </a:ext>
                </a:extLst>
              </a:tr>
              <a:tr h="370840">
                <a:tc>
                  <a:txBody>
                    <a:bodyPr/>
                    <a:lstStyle/>
                    <a:p>
                      <a:r>
                        <a:rPr lang="en-US" sz="1400" b="1" dirty="0">
                          <a:latin typeface="Segoe UI" panose="020B0502040204020203" pitchFamily="34" charset="0"/>
                          <a:cs typeface="Segoe UI" panose="020B0502040204020203" pitchFamily="34" charset="0"/>
                        </a:rPr>
                        <a:t>Support for Traditional Methodologies</a:t>
                      </a:r>
                    </a:p>
                  </a:txBody>
                  <a:tcPr/>
                </a:tc>
                <a:tc>
                  <a:txBody>
                    <a:bodyPr/>
                    <a:lstStyle/>
                    <a:p>
                      <a:r>
                        <a:rPr lang="en-US" sz="1400" dirty="0">
                          <a:latin typeface="Segoe UI" panose="020B0502040204020203" pitchFamily="34" charset="0"/>
                          <a:cs typeface="Segoe UI" panose="020B0502040204020203" pitchFamily="34" charset="0"/>
                        </a:rPr>
                        <a:t>Yes</a:t>
                      </a:r>
                    </a:p>
                  </a:txBody>
                  <a:tcPr/>
                </a:tc>
                <a:tc>
                  <a:txBody>
                    <a:bodyPr/>
                    <a:lstStyle/>
                    <a:p>
                      <a:r>
                        <a:rPr lang="en-US" sz="1400" dirty="0">
                          <a:latin typeface="Segoe UI" panose="020B0502040204020203" pitchFamily="34" charset="0"/>
                          <a:cs typeface="Segoe UI" panose="020B0502040204020203" pitchFamily="34" charset="0"/>
                        </a:rPr>
                        <a:t>No</a:t>
                      </a:r>
                    </a:p>
                  </a:txBody>
                  <a:tcPr/>
                </a:tc>
                <a:tc>
                  <a:txBody>
                    <a:bodyPr/>
                    <a:lstStyle/>
                    <a:p>
                      <a:r>
                        <a:rPr lang="en-US" sz="1400" dirty="0">
                          <a:latin typeface="Segoe UI" panose="020B0502040204020203" pitchFamily="34" charset="0"/>
                          <a:cs typeface="Segoe UI" panose="020B0502040204020203" pitchFamily="34" charset="0"/>
                        </a:rPr>
                        <a:t>Yes</a:t>
                      </a:r>
                    </a:p>
                  </a:txBody>
                  <a:tcPr/>
                </a:tc>
                <a:extLst>
                  <a:ext uri="{0D108BD9-81ED-4DB2-BD59-A6C34878D82A}">
                    <a16:rowId xmlns:a16="http://schemas.microsoft.com/office/drawing/2014/main" val="1867331967"/>
                  </a:ext>
                </a:extLst>
              </a:tr>
            </a:tbl>
          </a:graphicData>
        </a:graphic>
      </p:graphicFrame>
    </p:spTree>
    <p:extLst>
      <p:ext uri="{BB962C8B-B14F-4D97-AF65-F5344CB8AC3E}">
        <p14:creationId xmlns:p14="http://schemas.microsoft.com/office/powerpoint/2010/main" val="4236403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1967</TotalTime>
  <Words>977</Words>
  <Application>Microsoft Office PowerPoint</Application>
  <PresentationFormat>Widescreen</PresentationFormat>
  <Paragraphs>155</Paragraphs>
  <Slides>6</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Arial</vt:lpstr>
      <vt:lpstr>Calibri</vt:lpstr>
      <vt:lpstr>Cambria Math</vt:lpstr>
      <vt:lpstr>Chronicle Display Black</vt:lpstr>
      <vt:lpstr>Open Sans</vt:lpstr>
      <vt:lpstr>Segoe UI</vt:lpstr>
      <vt:lpstr>Segoe UI Semilight</vt:lpstr>
      <vt:lpstr>Verdana</vt:lpstr>
      <vt:lpstr>Deloitte_4_3_Onscreen</vt:lpstr>
      <vt:lpstr>think-cell Slide</vt:lpstr>
      <vt:lpstr>PowerPoint Presentation</vt:lpstr>
      <vt:lpstr>Module 1</vt:lpstr>
      <vt:lpstr>TASK ANSWER 2</vt:lpstr>
      <vt:lpstr>TASK ANSWER 2</vt:lpstr>
      <vt:lpstr>Module 3</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Kumuyi Ayodeji</cp:lastModifiedBy>
  <cp:revision>53</cp:revision>
  <dcterms:created xsi:type="dcterms:W3CDTF">2019-02-05T22:29:20Z</dcterms:created>
  <dcterms:modified xsi:type="dcterms:W3CDTF">2021-11-13T03:36:23Z</dcterms:modified>
</cp:coreProperties>
</file>