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66" r:id="rId4"/>
    <p:sldId id="273" r:id="rId5"/>
    <p:sldId id="280" r:id="rId6"/>
    <p:sldId id="279" r:id="rId7"/>
    <p:sldId id="272" r:id="rId8"/>
    <p:sldId id="282" r:id="rId9"/>
    <p:sldId id="283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34" y="9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ji\Downloads\Project%20Data%20fo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ji\Downloads\Project%20Data%20fo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ji\Downloads\Project%20Data%20for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ji\Downloads\Project%20Data%20for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ji\Downloads\Project%20Data%20for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ji\Downloads\Project%20Data%20for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 for Analysis.xlsx]Sheet2 (2)!PivotTable1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5531496062992"/>
          <c:y val="8.3333333333333329E-2"/>
          <c:w val="0.74898359580052487"/>
          <c:h val="0.86019320501603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'Sheet2 (2)'!$B$3:$B$4</c:f>
              <c:strCache>
                <c:ptCount val="1"/>
                <c:pt idx="0">
                  <c:v>Project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'Sheet2 (2)'!$B$5</c:f>
              <c:numCache>
                <c:formatCode>_-[$$-409]* #,##0.00_ ;_-[$$-409]* \-#,##0.00\ ;_-[$$-409]* "-"??_ ;_-@_ </c:formatCode>
                <c:ptCount val="1"/>
                <c:pt idx="0">
                  <c:v>67.777777777777771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C-4709-A011-A90613DEED32}"/>
            </c:ext>
          </c:extLst>
        </c:ser>
        <c:ser>
          <c:idx val="1"/>
          <c:order val="1"/>
          <c:tx>
            <c:strRef>
              <c:f>'Sheet2 (2)'!$C$3:$C$4</c:f>
              <c:strCache>
                <c:ptCount val="1"/>
                <c:pt idx="0">
                  <c:v>Project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'Sheet2 (2)'!$C$5</c:f>
              <c:numCache>
                <c:formatCode>_-[$$-409]* #,##0.00_ ;_-[$$-409]* \-#,##0.00\ ;_-[$$-409]* "-"??_ ;_-@_ 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C-4709-A011-A90613DEED32}"/>
            </c:ext>
          </c:extLst>
        </c:ser>
        <c:ser>
          <c:idx val="2"/>
          <c:order val="2"/>
          <c:tx>
            <c:strRef>
              <c:f>'Sheet2 (2)'!$D$3:$D$4</c:f>
              <c:strCache>
                <c:ptCount val="1"/>
                <c:pt idx="0">
                  <c:v>Project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'Sheet2 (2)'!$D$5</c:f>
              <c:numCache>
                <c:formatCode>_-[$$-409]* #,##0.00_ ;_-[$$-409]* \-#,##0.00\ ;_-[$$-409]* "-"??_ ;_-@_ </c:formatCode>
                <c:ptCount val="1"/>
                <c:pt idx="0">
                  <c:v>69.642857142857139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0C-4709-A011-A90613DEED32}"/>
            </c:ext>
          </c:extLst>
        </c:ser>
        <c:ser>
          <c:idx val="3"/>
          <c:order val="3"/>
          <c:tx>
            <c:strRef>
              <c:f>'Sheet2 (2)'!$E$3:$E$4</c:f>
              <c:strCache>
                <c:ptCount val="1"/>
                <c:pt idx="0">
                  <c:v>Project 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'Sheet2 (2)'!$E$5</c:f>
              <c:numCache>
                <c:formatCode>_-[$$-409]* #,##0.00_ ;_-[$$-409]* \-#,##0.00\ ;_-[$$-409]* "-"??_ ;_-@_ </c:formatCode>
                <c:ptCount val="1"/>
                <c:pt idx="0">
                  <c:v>81.785714285714292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0C-4709-A011-A90613DEED32}"/>
            </c:ext>
          </c:extLst>
        </c:ser>
        <c:ser>
          <c:idx val="4"/>
          <c:order val="4"/>
          <c:tx>
            <c:strRef>
              <c:f>'Sheet2 (2)'!$F$3:$F$4</c:f>
              <c:strCache>
                <c:ptCount val="1"/>
                <c:pt idx="0">
                  <c:v>Project 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'Sheet2 (2)'!$F$5</c:f>
              <c:numCache>
                <c:formatCode>_-[$$-409]* #,##0.00_ ;_-[$$-409]* \-#,##0.00\ ;_-[$$-409]* "-"??_ ;_-@_ </c:formatCode>
                <c:ptCount val="1"/>
                <c:pt idx="0">
                  <c:v>66.142857142857139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0C-4709-A011-A90613DEE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100"/>
        <c:axId val="426362808"/>
        <c:axId val="574030224"/>
      </c:barChart>
      <c:catAx>
        <c:axId val="426362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4030224"/>
        <c:crosses val="autoZero"/>
        <c:auto val="1"/>
        <c:lblAlgn val="ctr"/>
        <c:lblOffset val="100"/>
        <c:noMultiLvlLbl val="0"/>
      </c:catAx>
      <c:valAx>
        <c:axId val="574030224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6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 for Analysis.xlsx]Sheet7!PivotTable6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047820452692338E-2"/>
          <c:y val="5.0925925925925923E-2"/>
          <c:w val="0.76107767826619277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Project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Sheet7!$B$5</c:f>
              <c:numCache>
                <c:formatCode>General</c:formatCode>
                <c:ptCount val="1"/>
                <c:pt idx="0">
                  <c:v>-34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4-4D48-A107-EA7750E77C05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Project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Sheet7!$C$5</c:f>
              <c:numCache>
                <c:formatCode>General</c:formatCode>
                <c:ptCount val="1"/>
                <c:pt idx="0">
                  <c:v>-18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24-4D48-A107-EA7750E77C05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Project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Sheet7!$D$5</c:f>
              <c:numCache>
                <c:formatCode>General</c:formatCode>
                <c:ptCount val="1"/>
                <c:pt idx="0">
                  <c:v>-53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24-4D48-A107-EA7750E77C05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Project 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24-4D48-A107-EA7750E77C05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Project 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24-4D48-A107-EA7750E77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752296"/>
        <c:axId val="563755248"/>
      </c:barChart>
      <c:catAx>
        <c:axId val="563752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3755248"/>
        <c:crosses val="autoZero"/>
        <c:auto val="1"/>
        <c:lblAlgn val="ctr"/>
        <c:lblOffset val="100"/>
        <c:noMultiLvlLbl val="0"/>
      </c:catAx>
      <c:valAx>
        <c:axId val="56375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752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 for Analysis.xlsx]Sheet9!PivotTable8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758786770798246E-2"/>
          <c:y val="5.0925925925925923E-2"/>
          <c:w val="0.80912167038183369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Project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Sheet9!$B$5</c:f>
              <c:numCache>
                <c:formatCode>_("$"* #,##0_);_("$"* \(#,##0\);_("$"* "-"??_);_(@_)</c:formatCode>
                <c:ptCount val="1"/>
                <c:pt idx="0">
                  <c:v>-2425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6-400B-A575-7507A0828140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Project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Sheet9!$C$5</c:f>
              <c:numCache>
                <c:formatCode>_("$"* #,##0_);_("$"* \(#,##0\);_("$"* "-"??_);_(@_)</c:formatCode>
                <c:ptCount val="1"/>
                <c:pt idx="0">
                  <c:v>-750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66-400B-A575-7507A0828140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Project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Sheet9!$D$5</c:f>
              <c:numCache>
                <c:formatCode>_("$"* #,##0_);_("$"* \(#,##0\);_("$"* "-"??_);_(@_)</c:formatCode>
                <c:ptCount val="1"/>
                <c:pt idx="0">
                  <c:v>-4550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66-400B-A575-7507A0828140}"/>
            </c:ext>
          </c:extLst>
        </c:ser>
        <c:ser>
          <c:idx val="3"/>
          <c:order val="3"/>
          <c:tx>
            <c:strRef>
              <c:f>Sheet9!$E$3:$E$4</c:f>
              <c:strCache>
                <c:ptCount val="1"/>
                <c:pt idx="0">
                  <c:v>Project 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Sheet9!$E$5</c:f>
              <c:numCache>
                <c:formatCode>_("$"* #,##0_);_("$"* \(#,##0\);_("$"* "-"??_);_(@_)</c:formatCode>
                <c:ptCount val="1"/>
                <c:pt idx="0">
                  <c:v>3250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6-400B-A575-7507A0828140}"/>
            </c:ext>
          </c:extLst>
        </c:ser>
        <c:ser>
          <c:idx val="4"/>
          <c:order val="4"/>
          <c:tx>
            <c:strRef>
              <c:f>Sheet9!$F$3:$F$4</c:f>
              <c:strCache>
                <c:ptCount val="1"/>
                <c:pt idx="0">
                  <c:v>Project 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Sheet9!$F$5</c:f>
              <c:numCache>
                <c:formatCode>_("$"* #,##0_);_("$"* \(#,##0\);_("$"* "-"??_);_(@_)</c:formatCode>
                <c:ptCount val="1"/>
                <c:pt idx="0">
                  <c:v>6040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6-400B-A575-7507A0828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911440"/>
        <c:axId val="563910128"/>
      </c:barChart>
      <c:catAx>
        <c:axId val="56391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3910128"/>
        <c:crosses val="autoZero"/>
        <c:auto val="1"/>
        <c:lblAlgn val="ctr"/>
        <c:lblOffset val="100"/>
        <c:noMultiLvlLbl val="0"/>
      </c:catAx>
      <c:valAx>
        <c:axId val="56391012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91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 for Analysis.xlsx]Sheet2!PivotTable1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451770744723395E-2"/>
          <c:y val="5.0925925925925923E-2"/>
          <c:w val="0.9084195985197141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Crystal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_("$"* #,##0_);_("$"* \(#,##0\);_("$"* "-"??_);_(@_)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E-4149-8A2B-D74F68AE200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_("$"* #,##0_);_("$"* \(#,##0\);_("$"* "-"??_);_(@_)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E-4149-8A2B-D74F68AE200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Gail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_("$"* #,##0_);_("$"* \(#,##0\);_("$"* "-"??_);_(@_)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E-4149-8A2B-D74F68AE200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George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_("$"* #,##0_);_("$"* \(#,##0\);_("$"* "-"??_);_(@_)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9E-4149-8A2B-D74F68AE2007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Inigo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Sheet2!$F$5</c:f>
              <c:numCache>
                <c:formatCode>_("$"* #,##0_);_("$"* \(#,##0\);_("$"* "-"??_);_(@_)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9E-4149-8A2B-D74F68AE2007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Jenny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Sheet2!$G$5</c:f>
              <c:numCache>
                <c:formatCode>_("$"* #,##0_);_("$"* \(#,##0\);_("$"* "-"??_);_(@_)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79E-4149-8A2B-D74F68AE2007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Jim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Sheet2!$H$5</c:f>
              <c:numCache>
                <c:formatCode>_("$"* #,##0_);_("$"* \(#,##0\);_("$"* "-"??_);_(@_)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9E-4149-8A2B-D74F68AE2007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Larry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Sheet2!$I$5</c:f>
              <c:numCache>
                <c:formatCode>_("$"* #,##0_);_("$"* \(#,##0\);_("$"* "-"??_);_(@_)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79E-4149-8A2B-D74F68AE2007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Monique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Sheet2!$J$5</c:f>
              <c:numCache>
                <c:formatCode>_("$"* #,##0_);_("$"* \(#,##0\);_("$"* "-"??_);_(@_)</c:formatCode>
                <c:ptCount val="1"/>
                <c:pt idx="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9E-4149-8A2B-D74F68AE2007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Sarah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Sheet2!$K$5</c:f>
              <c:numCache>
                <c:formatCode>_("$"* #,##0_);_("$"* \(#,##0\);_("$"* "-"??_);_(@_)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79E-4149-8A2B-D74F68AE2007}"/>
            </c:ext>
          </c:extLst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Sondra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Sheet2!$L$5</c:f>
              <c:numCache>
                <c:formatCode>_("$"* #,##0_);_("$"* \(#,##0\);_("$"* "-"??_);_(@_)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9E-4149-8A2B-D74F68AE2007}"/>
            </c:ext>
          </c:extLst>
        </c:ser>
        <c:ser>
          <c:idx val="11"/>
          <c:order val="11"/>
          <c:tx>
            <c:strRef>
              <c:f>Sheet2!$M$3:$M$4</c:f>
              <c:strCache>
                <c:ptCount val="1"/>
                <c:pt idx="0">
                  <c:v>Stanley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Sheet2!$M$5</c:f>
              <c:numCache>
                <c:formatCode>_("$"* #,##0_);_("$"* \(#,##0\);_("$"* "-"??_);_(@_)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79E-4149-8A2B-D74F68AE2007}"/>
            </c:ext>
          </c:extLst>
        </c:ser>
        <c:ser>
          <c:idx val="12"/>
          <c:order val="12"/>
          <c:tx>
            <c:strRef>
              <c:f>Sheet2!$N$3:$N$4</c:f>
              <c:strCache>
                <c:ptCount val="1"/>
                <c:pt idx="0">
                  <c:v>Tom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Sheet2!$N$5</c:f>
              <c:numCache>
                <c:formatCode>_("$"* #,##0_);_("$"* \(#,##0\);_("$"* "-"??_);_(@_)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79E-4149-8A2B-D74F68AE2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384296"/>
        <c:axId val="281390200"/>
      </c:barChart>
      <c:catAx>
        <c:axId val="281384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1390200"/>
        <c:crosses val="autoZero"/>
        <c:auto val="1"/>
        <c:lblAlgn val="ctr"/>
        <c:lblOffset val="100"/>
        <c:noMultiLvlLbl val="0"/>
      </c:catAx>
      <c:valAx>
        <c:axId val="28139020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8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 for Analysis.xlsx]Sheet6!PivotTable5</c:name>
    <c:fmtId val="3"/>
  </c:pivotSource>
  <c:chart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75653043369579E-2"/>
          <c:y val="4.1844977090099697E-2"/>
          <c:w val="0.83966304211973508"/>
          <c:h val="0.91631004581980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Crystal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C-4A4C-A59D-A6B4886A8647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C-4A4C-A59D-A6B4886A8647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Gail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-16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C-4A4C-A59D-A6B4886A8647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George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-40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AC-4A4C-A59D-A6B4886A8647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Inigo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AC-4A4C-A59D-A6B4886A8647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Jenny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General</c:formatCode>
                <c:ptCount val="1"/>
                <c:pt idx="0">
                  <c:v>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AC-4A4C-A59D-A6B4886A8647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Jim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General</c:formatCode>
                <c:ptCount val="1"/>
                <c:pt idx="0">
                  <c:v>-15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AC-4A4C-A59D-A6B4886A8647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Larry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Sheet6!$I$5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7AC-4A4C-A59D-A6B4886A8647}"/>
            </c:ext>
          </c:extLst>
        </c:ser>
        <c:ser>
          <c:idx val="8"/>
          <c:order val="8"/>
          <c:tx>
            <c:strRef>
              <c:f>Sheet6!$J$3:$J$4</c:f>
              <c:strCache>
                <c:ptCount val="1"/>
                <c:pt idx="0">
                  <c:v>Monique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Sheet6!$J$5</c:f>
              <c:numCache>
                <c:formatCode>General</c:formatCode>
                <c:ptCount val="1"/>
                <c:pt idx="0">
                  <c:v>-40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AC-4A4C-A59D-A6B4886A8647}"/>
            </c:ext>
          </c:extLst>
        </c:ser>
        <c:ser>
          <c:idx val="9"/>
          <c:order val="9"/>
          <c:tx>
            <c:strRef>
              <c:f>Sheet6!$K$3:$K$4</c:f>
              <c:strCache>
                <c:ptCount val="1"/>
                <c:pt idx="0">
                  <c:v>Sarah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Sheet6!$K$5</c:f>
              <c:numCache>
                <c:formatCode>General</c:formatCode>
                <c:ptCount val="1"/>
                <c:pt idx="0">
                  <c:v>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7AC-4A4C-A59D-A6B4886A8647}"/>
            </c:ext>
          </c:extLst>
        </c:ser>
        <c:ser>
          <c:idx val="10"/>
          <c:order val="10"/>
          <c:tx>
            <c:strRef>
              <c:f>Sheet6!$L$3:$L$4</c:f>
              <c:strCache>
                <c:ptCount val="1"/>
                <c:pt idx="0">
                  <c:v>Sondra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Sheet6!$L$5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7AC-4A4C-A59D-A6B4886A8647}"/>
            </c:ext>
          </c:extLst>
        </c:ser>
        <c:ser>
          <c:idx val="11"/>
          <c:order val="11"/>
          <c:tx>
            <c:strRef>
              <c:f>Sheet6!$M$3:$M$4</c:f>
              <c:strCache>
                <c:ptCount val="1"/>
                <c:pt idx="0">
                  <c:v>Stanley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Sheet6!$M$5</c:f>
              <c:numCache>
                <c:formatCode>General</c:formatCode>
                <c:ptCount val="1"/>
                <c:pt idx="0">
                  <c:v>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7AC-4A4C-A59D-A6B4886A8647}"/>
            </c:ext>
          </c:extLst>
        </c:ser>
        <c:ser>
          <c:idx val="12"/>
          <c:order val="12"/>
          <c:tx>
            <c:strRef>
              <c:f>Sheet6!$N$3:$N$4</c:f>
              <c:strCache>
                <c:ptCount val="1"/>
                <c:pt idx="0">
                  <c:v>Tom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Sheet6!$N$5</c:f>
              <c:numCache>
                <c:formatCode>General</c:formatCode>
                <c:ptCount val="1"/>
                <c:pt idx="0">
                  <c:v>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7AC-4A4C-A59D-A6B4886A8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497176"/>
        <c:axId val="496497832"/>
      </c:barChart>
      <c:catAx>
        <c:axId val="496497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6497832"/>
        <c:crosses val="autoZero"/>
        <c:auto val="1"/>
        <c:lblAlgn val="ctr"/>
        <c:lblOffset val="100"/>
        <c:noMultiLvlLbl val="0"/>
      </c:catAx>
      <c:valAx>
        <c:axId val="496497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9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Data for Analysis.xlsx]Sheet10!PivotTable9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661806163118504E-2"/>
          <c:y val="6.9444444444444448E-2"/>
          <c:w val="0.84905697895410093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Crystal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Sheet10!$B$5</c:f>
              <c:numCache>
                <c:formatCode>[$$-409]#,##0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D6-4E19-BACD-64A4D1DAC4B2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Sheet10!$C$5</c:f>
              <c:numCache>
                <c:formatCode>[$$-409]#,##0</c:formatCode>
                <c:ptCount val="1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9D6-4E19-BACD-64A4D1DAC4B2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Gail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Sheet10!$D$5</c:f>
              <c:numCache>
                <c:formatCode>[$$-409]#,##0</c:formatCode>
                <c:ptCount val="1"/>
                <c:pt idx="0">
                  <c:v>-800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9D6-4E19-BACD-64A4D1DAC4B2}"/>
            </c:ext>
          </c:extLst>
        </c:ser>
        <c:ser>
          <c:idx val="3"/>
          <c:order val="3"/>
          <c:tx>
            <c:strRef>
              <c:f>Sheet10!$E$3:$E$4</c:f>
              <c:strCache>
                <c:ptCount val="1"/>
                <c:pt idx="0">
                  <c:v>George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Sheet10!$E$5</c:f>
              <c:numCache>
                <c:formatCode>[$$-409]#,##0</c:formatCode>
                <c:ptCount val="1"/>
                <c:pt idx="0">
                  <c:v>-2400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9D6-4E19-BACD-64A4D1DAC4B2}"/>
            </c:ext>
          </c:extLst>
        </c:ser>
        <c:ser>
          <c:idx val="4"/>
          <c:order val="4"/>
          <c:tx>
            <c:strRef>
              <c:f>Sheet10!$F$3:$F$4</c:f>
              <c:strCache>
                <c:ptCount val="1"/>
                <c:pt idx="0">
                  <c:v>Inigo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Sheet10!$F$5</c:f>
              <c:numCache>
                <c:formatCode>[$$-409]#,##0</c:formatCode>
                <c:ptCount val="1"/>
                <c:pt idx="0">
                  <c:v>4750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9D6-4E19-BACD-64A4D1DAC4B2}"/>
            </c:ext>
          </c:extLst>
        </c:ser>
        <c:ser>
          <c:idx val="5"/>
          <c:order val="5"/>
          <c:tx>
            <c:strRef>
              <c:f>Sheet10!$G$3:$G$4</c:f>
              <c:strCache>
                <c:ptCount val="1"/>
                <c:pt idx="0">
                  <c:v>Jenny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Sheet10!$G$5</c:f>
              <c:numCache>
                <c:formatCode>[$$-409]#,##0</c:formatCode>
                <c:ptCount val="1"/>
                <c:pt idx="0">
                  <c:v>-750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9D6-4E19-BACD-64A4D1DAC4B2}"/>
            </c:ext>
          </c:extLst>
        </c:ser>
        <c:ser>
          <c:idx val="6"/>
          <c:order val="6"/>
          <c:tx>
            <c:strRef>
              <c:f>Sheet10!$H$3:$H$4</c:f>
              <c:strCache>
                <c:ptCount val="1"/>
                <c:pt idx="0">
                  <c:v>Jim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Sheet10!$H$5</c:f>
              <c:numCache>
                <c:formatCode>[$$-409]#,##0</c:formatCode>
                <c:ptCount val="1"/>
                <c:pt idx="0">
                  <c:v>-1350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9D6-4E19-BACD-64A4D1DAC4B2}"/>
            </c:ext>
          </c:extLst>
        </c:ser>
        <c:ser>
          <c:idx val="7"/>
          <c:order val="7"/>
          <c:tx>
            <c:strRef>
              <c:f>Sheet10!$I$3:$I$4</c:f>
              <c:strCache>
                <c:ptCount val="1"/>
                <c:pt idx="0">
                  <c:v>Larry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Sheet10!$I$5</c:f>
              <c:numCache>
                <c:formatCode>[$$-409]#,##0</c:formatCode>
                <c:ptCount val="1"/>
                <c:pt idx="0">
                  <c:v>7040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9D6-4E19-BACD-64A4D1DAC4B2}"/>
            </c:ext>
          </c:extLst>
        </c:ser>
        <c:ser>
          <c:idx val="8"/>
          <c:order val="8"/>
          <c:tx>
            <c:strRef>
              <c:f>Sheet10!$J$3:$J$4</c:f>
              <c:strCache>
                <c:ptCount val="1"/>
                <c:pt idx="0">
                  <c:v>Monique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Sheet10!$J$5</c:f>
              <c:numCache>
                <c:formatCode>[$$-409]#,##0</c:formatCode>
                <c:ptCount val="1"/>
                <c:pt idx="0">
                  <c:v>-4200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39D6-4E19-BACD-64A4D1DAC4B2}"/>
            </c:ext>
          </c:extLst>
        </c:ser>
        <c:ser>
          <c:idx val="9"/>
          <c:order val="9"/>
          <c:tx>
            <c:strRef>
              <c:f>Sheet10!$K$3:$K$4</c:f>
              <c:strCache>
                <c:ptCount val="1"/>
                <c:pt idx="0">
                  <c:v>Sarah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Sheet10!$K$5</c:f>
              <c:numCache>
                <c:formatCode>[$$-409]#,##0</c:formatCode>
                <c:ptCount val="1"/>
                <c:pt idx="0">
                  <c:v>-750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9D6-4E19-BACD-64A4D1DAC4B2}"/>
            </c:ext>
          </c:extLst>
        </c:ser>
        <c:ser>
          <c:idx val="10"/>
          <c:order val="10"/>
          <c:tx>
            <c:strRef>
              <c:f>Sheet10!$L$3:$L$4</c:f>
              <c:strCache>
                <c:ptCount val="1"/>
                <c:pt idx="0">
                  <c:v>Sondra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Sheet10!$L$5</c:f>
              <c:numCache>
                <c:formatCode>[$$-409]#,##0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39D6-4E19-BACD-64A4D1DAC4B2}"/>
            </c:ext>
          </c:extLst>
        </c:ser>
        <c:ser>
          <c:idx val="11"/>
          <c:order val="11"/>
          <c:tx>
            <c:strRef>
              <c:f>Sheet10!$M$3:$M$4</c:f>
              <c:strCache>
                <c:ptCount val="1"/>
                <c:pt idx="0">
                  <c:v>Stanley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Sheet10!$M$5</c:f>
              <c:numCache>
                <c:formatCode>[$$-409]#,##0</c:formatCode>
                <c:ptCount val="1"/>
                <c:pt idx="0">
                  <c:v>-1200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9D6-4E19-BACD-64A4D1DAC4B2}"/>
            </c:ext>
          </c:extLst>
        </c:ser>
        <c:ser>
          <c:idx val="12"/>
          <c:order val="12"/>
          <c:tx>
            <c:strRef>
              <c:f>Sheet10!$N$3:$N$4</c:f>
              <c:strCache>
                <c:ptCount val="1"/>
                <c:pt idx="0">
                  <c:v>Tom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Sheet10!$N$5</c:f>
              <c:numCache>
                <c:formatCode>[$$-409]#,##0</c:formatCode>
                <c:ptCount val="1"/>
                <c:pt idx="0">
                  <c:v>-175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39D6-4E19-BACD-64A4D1DAC4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0370672"/>
        <c:axId val="500376248"/>
      </c:barChart>
      <c:catAx>
        <c:axId val="500370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0376248"/>
        <c:crosses val="autoZero"/>
        <c:auto val="1"/>
        <c:lblAlgn val="ctr"/>
        <c:lblOffset val="100"/>
        <c:noMultiLvlLbl val="0"/>
      </c:catAx>
      <c:valAx>
        <c:axId val="500376248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7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0.31146</cdr:x>
      <cdr:y>0</cdr:y>
    </cdr:from>
    <cdr:to>
      <cdr:x>0.77604</cdr:x>
      <cdr:y>0.09375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51D8AE8-3072-671B-2741-0CC56B1A24FA}"/>
            </a:ext>
          </a:extLst>
        </cdr:cNvPr>
        <cdr:cNvSpPr txBox="1"/>
      </cdr:nvSpPr>
      <cdr:spPr>
        <a:xfrm xmlns:a="http://schemas.openxmlformats.org/drawingml/2006/main">
          <a:off x="1423988" y="0"/>
          <a:ext cx="2124075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100" b="1"/>
            <a:t>COST PER HOUR BY PROJECT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0.06079</cdr:x>
      <cdr:y>0.00521</cdr:y>
    </cdr:from>
    <cdr:to>
      <cdr:x>0.97616</cdr:x>
      <cdr:y>0.11285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E6033A2-6DEF-33E9-5941-278F769AE89C}"/>
            </a:ext>
          </a:extLst>
        </cdr:cNvPr>
        <cdr:cNvSpPr txBox="1"/>
      </cdr:nvSpPr>
      <cdr:spPr>
        <a:xfrm xmlns:a="http://schemas.openxmlformats.org/drawingml/2006/main">
          <a:off x="242888" y="14288"/>
          <a:ext cx="36576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100" b="1"/>
            <a:t>BUDGET HOURS VARIANCE BY PROJECT</a:t>
          </a:r>
        </a:p>
      </cdr:txBody>
    </cdr:sp>
  </cdr:relSizeAnchor>
  <cdr:relSizeAnchor xmlns:cdr="http://schemas.openxmlformats.org/drawingml/2006/chartDrawing">
    <cdr:from>
      <cdr:x>0.09173</cdr:x>
      <cdr:y>0.07704</cdr:y>
    </cdr:from>
    <cdr:to>
      <cdr:x>0.35788</cdr:x>
      <cdr:y>0.32357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1FB67CD-8D2F-E6FC-9EAA-F18C95C54539}"/>
            </a:ext>
          </a:extLst>
        </cdr:cNvPr>
        <cdr:cNvSpPr txBox="1"/>
      </cdr:nvSpPr>
      <cdr:spPr>
        <a:xfrm xmlns:a="http://schemas.openxmlformats.org/drawingml/2006/main">
          <a:off x="754910" y="265813"/>
          <a:ext cx="2190307" cy="850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/>
            <a:t>+ve</a:t>
          </a:r>
          <a:r>
            <a:rPr lang="en-US" sz="1200" dirty="0"/>
            <a:t> Number means Less Time</a:t>
          </a:r>
        </a:p>
        <a:p xmlns:a="http://schemas.openxmlformats.org/drawingml/2006/main">
          <a:endParaRPr lang="en-US" sz="1200" dirty="0"/>
        </a:p>
        <a:p xmlns:a="http://schemas.openxmlformats.org/drawingml/2006/main">
          <a:r>
            <a:rPr lang="en-US" sz="1200" b="1" dirty="0"/>
            <a:t>-ve</a:t>
          </a:r>
          <a:r>
            <a:rPr lang="en-US" sz="1200" dirty="0"/>
            <a:t> Number means More Time</a:t>
          </a:r>
          <a:endParaRPr lang="en-GB" sz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0.22481</cdr:x>
      <cdr:y>0.00868</cdr:y>
    </cdr:from>
    <cdr:to>
      <cdr:x>0.80814</cdr:x>
      <cdr:y>0.10243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104A7E9-8B0B-E899-6C48-F7001870A73C}"/>
            </a:ext>
          </a:extLst>
        </cdr:cNvPr>
        <cdr:cNvSpPr txBox="1"/>
      </cdr:nvSpPr>
      <cdr:spPr>
        <a:xfrm xmlns:a="http://schemas.openxmlformats.org/drawingml/2006/main">
          <a:off x="1104901" y="23813"/>
          <a:ext cx="2867024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BUDGET COST VARIANCE</a:t>
          </a:r>
          <a:r>
            <a:rPr lang="en-GB" sz="1100" b="1" baseline="0" dirty="0">
              <a:latin typeface="Arial" panose="020B0604020202020204" pitchFamily="34" charset="0"/>
              <a:cs typeface="Arial" panose="020B0604020202020204" pitchFamily="34" charset="0"/>
            </a:rPr>
            <a:t> BY PROJECT</a:t>
          </a:r>
          <a:endParaRPr lang="en-GB" sz="11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0.0979</cdr:x>
      <cdr:y>0.08694</cdr:y>
    </cdr:from>
    <cdr:to>
      <cdr:x>0.40568</cdr:x>
      <cdr:y>0.32052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B951201-7BC9-CDBD-961B-CA0331B0E9D6}"/>
            </a:ext>
          </a:extLst>
        </cdr:cNvPr>
        <cdr:cNvSpPr txBox="1"/>
      </cdr:nvSpPr>
      <cdr:spPr>
        <a:xfrm xmlns:a="http://schemas.openxmlformats.org/drawingml/2006/main">
          <a:off x="805710" y="316613"/>
          <a:ext cx="2532913" cy="850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+ve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Number means Less Actual Cost</a:t>
          </a:r>
        </a:p>
        <a:p xmlns:a="http://schemas.openxmlformats.org/drawingml/2006/main"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-ve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Number means More Actual Cost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0.2267</cdr:x>
      <cdr:y>0.00489</cdr:y>
    </cdr:from>
    <cdr:to>
      <cdr:x>0.81473</cdr:x>
      <cdr:y>0.10277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079D646-E117-55EC-1D01-953A2598A016}"/>
            </a:ext>
          </a:extLst>
        </cdr:cNvPr>
        <cdr:cNvSpPr txBox="1"/>
      </cdr:nvSpPr>
      <cdr:spPr>
        <a:xfrm xmlns:a="http://schemas.openxmlformats.org/drawingml/2006/main">
          <a:off x="1876425" y="14290"/>
          <a:ext cx="4867275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100" b="1"/>
            <a:t>AVERAGE</a:t>
          </a:r>
          <a:r>
            <a:rPr lang="en-GB" sz="1100" b="1" baseline="0"/>
            <a:t> COST PER HOUR BY EMPLOYEE</a:t>
          </a:r>
          <a:endParaRPr lang="en-GB" sz="1100" b="1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0.13905</cdr:x>
      <cdr:y>0.01855</cdr:y>
    </cdr:from>
    <cdr:to>
      <cdr:x>0.77714</cdr:x>
      <cdr:y>0.09558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1861511-A648-4381-4723-35B096D49CD9}"/>
            </a:ext>
          </a:extLst>
        </cdr:cNvPr>
        <cdr:cNvSpPr txBox="1"/>
      </cdr:nvSpPr>
      <cdr:spPr>
        <a:xfrm xmlns:a="http://schemas.openxmlformats.org/drawingml/2006/main">
          <a:off x="695325" y="61915"/>
          <a:ext cx="3190875" cy="25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100" b="1"/>
            <a:t>BUDGET HOURS VARIANCE BY EMPLOYEE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0.26499</cdr:x>
      <cdr:y>0.00174</cdr:y>
    </cdr:from>
    <cdr:to>
      <cdr:x>0.75847</cdr:x>
      <cdr:y>0.09896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3D5319C-60BA-683B-9A13-6D5D98065FD8}"/>
            </a:ext>
          </a:extLst>
        </cdr:cNvPr>
        <cdr:cNvSpPr txBox="1"/>
      </cdr:nvSpPr>
      <cdr:spPr>
        <a:xfrm xmlns:a="http://schemas.openxmlformats.org/drawingml/2006/main">
          <a:off x="1452563" y="4764"/>
          <a:ext cx="27051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100" b="1"/>
            <a:t>BUDGET COST</a:t>
          </a:r>
          <a:r>
            <a:rPr lang="en-GB" sz="1100" b="1" baseline="0"/>
            <a:t> VARIANCE BY EMPLOYEE</a:t>
          </a:r>
          <a:endParaRPr lang="en-GB" sz="1100" b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8858DAF4-310F-F2FC-D141-A0DEFD832C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 not remove" hidden="1">
            <a:extLst>
              <a:ext uri="{FF2B5EF4-FFF2-40B4-BE49-F238E27FC236}">
                <a16:creationId xmlns:a16="http://schemas.microsoft.com/office/drawing/2014/main" id="{F507E6FE-5E7B-FBD3-0013-C4C50DC76D1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957308"/>
            <a:ext cx="8228732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Data Analysis: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Budget to Actual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F21F9-5BC5-0DEE-4F88-7FD7EE8F8658}"/>
              </a:ext>
            </a:extLst>
          </p:cNvPr>
          <p:cNvSpPr txBox="1"/>
          <p:nvPr/>
        </p:nvSpPr>
        <p:spPr>
          <a:xfrm flipH="1">
            <a:off x="457200" y="3508744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Kumuyi Ayodeji</a:t>
            </a:r>
          </a:p>
        </p:txBody>
      </p:sp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 and 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520984" y="922129"/>
            <a:ext cx="7439036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employee with the highest hourly rate was Erica at $140, while Tom, at $35, cost the least per hour.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Larry was the most time-saving employee, saving 80 hours in total relative to the expected time spent, while George and Monique spent the most time, at 40 hours, relative their original estimates.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Larry was also the employee with the highest cost savings, saving $7,040 compared to the budget, while Monique spent $4,200 greater than the budget.</a:t>
            </a:r>
          </a:p>
        </p:txBody>
      </p:sp>
    </p:spTree>
    <p:extLst>
      <p:ext uri="{BB962C8B-B14F-4D97-AF65-F5344CB8AC3E}">
        <p14:creationId xmlns:p14="http://schemas.microsoft.com/office/powerpoint/2010/main" val="82877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Which Projects Were The Most And Least Expensive Per Hour?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42E953-97F3-0045-DE0F-BFFFE0A16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54312"/>
              </p:ext>
            </p:extLst>
          </p:nvPr>
        </p:nvGraphicFramePr>
        <p:xfrm>
          <a:off x="457200" y="1275907"/>
          <a:ext cx="8229600" cy="352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D30769-397D-9721-0BA0-14C21076A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3465"/>
              </p:ext>
            </p:extLst>
          </p:nvPr>
        </p:nvGraphicFramePr>
        <p:xfrm>
          <a:off x="457200" y="5412859"/>
          <a:ext cx="8229599" cy="877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165">
                  <a:extLst>
                    <a:ext uri="{9D8B030D-6E8A-4147-A177-3AD203B41FA5}">
                      <a16:colId xmlns:a16="http://schemas.microsoft.com/office/drawing/2014/main" val="546351475"/>
                    </a:ext>
                  </a:extLst>
                </a:gridCol>
                <a:gridCol w="1866170">
                  <a:extLst>
                    <a:ext uri="{9D8B030D-6E8A-4147-A177-3AD203B41FA5}">
                      <a16:colId xmlns:a16="http://schemas.microsoft.com/office/drawing/2014/main" val="1155337160"/>
                    </a:ext>
                  </a:extLst>
                </a:gridCol>
                <a:gridCol w="1019885">
                  <a:extLst>
                    <a:ext uri="{9D8B030D-6E8A-4147-A177-3AD203B41FA5}">
                      <a16:colId xmlns:a16="http://schemas.microsoft.com/office/drawing/2014/main" val="3673338405"/>
                    </a:ext>
                  </a:extLst>
                </a:gridCol>
                <a:gridCol w="1019885">
                  <a:extLst>
                    <a:ext uri="{9D8B030D-6E8A-4147-A177-3AD203B41FA5}">
                      <a16:colId xmlns:a16="http://schemas.microsoft.com/office/drawing/2014/main" val="4244393624"/>
                    </a:ext>
                  </a:extLst>
                </a:gridCol>
                <a:gridCol w="1025309">
                  <a:extLst>
                    <a:ext uri="{9D8B030D-6E8A-4147-A177-3AD203B41FA5}">
                      <a16:colId xmlns:a16="http://schemas.microsoft.com/office/drawing/2014/main" val="3989201120"/>
                    </a:ext>
                  </a:extLst>
                </a:gridCol>
                <a:gridCol w="998185">
                  <a:extLst>
                    <a:ext uri="{9D8B030D-6E8A-4147-A177-3AD203B41FA5}">
                      <a16:colId xmlns:a16="http://schemas.microsoft.com/office/drawing/2014/main" val="1409210260"/>
                    </a:ext>
                  </a:extLst>
                </a:gridCol>
              </a:tblGrid>
              <a:tr h="438621"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B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364929"/>
                  </a:ext>
                </a:extLst>
              </a:tr>
              <a:tr h="43862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Cost $ / hr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$67.78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$80.00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$69.64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$81.79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$66.14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77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Long Did It Take To Complete Projects Compared to the Budget?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9C2F6D-3BB9-32F1-9D18-86C375EF8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399847"/>
              </p:ext>
            </p:extLst>
          </p:nvPr>
        </p:nvGraphicFramePr>
        <p:xfrm>
          <a:off x="457200" y="1350335"/>
          <a:ext cx="8229599" cy="34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81DB5B-591E-43C8-FFD0-B49858BE3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01480"/>
              </p:ext>
            </p:extLst>
          </p:nvPr>
        </p:nvGraphicFramePr>
        <p:xfrm>
          <a:off x="457200" y="5317165"/>
          <a:ext cx="8229600" cy="95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3057">
                  <a:extLst>
                    <a:ext uri="{9D8B030D-6E8A-4147-A177-3AD203B41FA5}">
                      <a16:colId xmlns:a16="http://schemas.microsoft.com/office/drawing/2014/main" val="703203132"/>
                    </a:ext>
                  </a:extLst>
                </a:gridCol>
                <a:gridCol w="1626068">
                  <a:extLst>
                    <a:ext uri="{9D8B030D-6E8A-4147-A177-3AD203B41FA5}">
                      <a16:colId xmlns:a16="http://schemas.microsoft.com/office/drawing/2014/main" val="1187803313"/>
                    </a:ext>
                  </a:extLst>
                </a:gridCol>
                <a:gridCol w="888664">
                  <a:extLst>
                    <a:ext uri="{9D8B030D-6E8A-4147-A177-3AD203B41FA5}">
                      <a16:colId xmlns:a16="http://schemas.microsoft.com/office/drawing/2014/main" val="1274460013"/>
                    </a:ext>
                  </a:extLst>
                </a:gridCol>
                <a:gridCol w="888664">
                  <a:extLst>
                    <a:ext uri="{9D8B030D-6E8A-4147-A177-3AD203B41FA5}">
                      <a16:colId xmlns:a16="http://schemas.microsoft.com/office/drawing/2014/main" val="2534392269"/>
                    </a:ext>
                  </a:extLst>
                </a:gridCol>
                <a:gridCol w="893391">
                  <a:extLst>
                    <a:ext uri="{9D8B030D-6E8A-4147-A177-3AD203B41FA5}">
                      <a16:colId xmlns:a16="http://schemas.microsoft.com/office/drawing/2014/main" val="1837173168"/>
                    </a:ext>
                  </a:extLst>
                </a:gridCol>
                <a:gridCol w="869756">
                  <a:extLst>
                    <a:ext uri="{9D8B030D-6E8A-4147-A177-3AD203B41FA5}">
                      <a16:colId xmlns:a16="http://schemas.microsoft.com/office/drawing/2014/main" val="3183835747"/>
                    </a:ext>
                  </a:extLst>
                </a:gridCol>
              </a:tblGrid>
              <a:tr h="475835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B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906239"/>
                  </a:ext>
                </a:extLst>
              </a:tr>
              <a:tr h="475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Budget Variance by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77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Much Did Budgets Cost Relative to the Budget?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A019AF-CDE1-D15C-7FD6-B3D687489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86777"/>
              </p:ext>
            </p:extLst>
          </p:nvPr>
        </p:nvGraphicFramePr>
        <p:xfrm>
          <a:off x="457200" y="1158949"/>
          <a:ext cx="8229600" cy="364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BDE147-EA18-2069-B221-72B8E15A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43862"/>
              </p:ext>
            </p:extLst>
          </p:nvPr>
        </p:nvGraphicFramePr>
        <p:xfrm>
          <a:off x="457200" y="5431397"/>
          <a:ext cx="8229602" cy="837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0312">
                  <a:extLst>
                    <a:ext uri="{9D8B030D-6E8A-4147-A177-3AD203B41FA5}">
                      <a16:colId xmlns:a16="http://schemas.microsoft.com/office/drawing/2014/main" val="1712553211"/>
                    </a:ext>
                  </a:extLst>
                </a:gridCol>
                <a:gridCol w="1492751">
                  <a:extLst>
                    <a:ext uri="{9D8B030D-6E8A-4147-A177-3AD203B41FA5}">
                      <a16:colId xmlns:a16="http://schemas.microsoft.com/office/drawing/2014/main" val="3686533094"/>
                    </a:ext>
                  </a:extLst>
                </a:gridCol>
                <a:gridCol w="882671">
                  <a:extLst>
                    <a:ext uri="{9D8B030D-6E8A-4147-A177-3AD203B41FA5}">
                      <a16:colId xmlns:a16="http://schemas.microsoft.com/office/drawing/2014/main" val="4036110994"/>
                    </a:ext>
                  </a:extLst>
                </a:gridCol>
                <a:gridCol w="1025456">
                  <a:extLst>
                    <a:ext uri="{9D8B030D-6E8A-4147-A177-3AD203B41FA5}">
                      <a16:colId xmlns:a16="http://schemas.microsoft.com/office/drawing/2014/main" val="569099862"/>
                    </a:ext>
                  </a:extLst>
                </a:gridCol>
                <a:gridCol w="969206">
                  <a:extLst>
                    <a:ext uri="{9D8B030D-6E8A-4147-A177-3AD203B41FA5}">
                      <a16:colId xmlns:a16="http://schemas.microsoft.com/office/drawing/2014/main" val="2845768041"/>
                    </a:ext>
                  </a:extLst>
                </a:gridCol>
                <a:gridCol w="969206">
                  <a:extLst>
                    <a:ext uri="{9D8B030D-6E8A-4147-A177-3AD203B41FA5}">
                      <a16:colId xmlns:a16="http://schemas.microsoft.com/office/drawing/2014/main" val="40200387"/>
                    </a:ext>
                  </a:extLst>
                </a:gridCol>
              </a:tblGrid>
              <a:tr h="418719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B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19527"/>
                  </a:ext>
                </a:extLst>
              </a:tr>
              <a:tr h="418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Cost Variance by 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  (2,425)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(750)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(4,550)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3,250 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6,040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214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5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 and 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457200" y="1110225"/>
            <a:ext cx="7439036" cy="491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an hourly basis, Project D was the most expensive, costing $81.79, while Project E, at $66.14 was the least expensive project. </a:t>
            </a:r>
          </a:p>
          <a:p>
            <a:pPr>
              <a:lnSpc>
                <a:spcPct val="2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E took the least time to complete relative to the budgeted time, while Project C was the most time-consuming project relative to the forecast.</a:t>
            </a:r>
          </a:p>
          <a:p>
            <a:pPr>
              <a:lnSpc>
                <a:spcPct val="2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E saved the most money compared to the budget, while Project C was surpassed budgetary expectations the most.</a:t>
            </a:r>
          </a:p>
        </p:txBody>
      </p:sp>
    </p:spTree>
    <p:extLst>
      <p:ext uri="{BB962C8B-B14F-4D97-AF65-F5344CB8AC3E}">
        <p14:creationId xmlns:p14="http://schemas.microsoft.com/office/powerpoint/2010/main" val="41904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957308"/>
            <a:ext cx="8228732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Data Analysis: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Employee Budget to Actual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F21F9-5BC5-0DEE-4F88-7FD7EE8F8658}"/>
              </a:ext>
            </a:extLst>
          </p:cNvPr>
          <p:cNvSpPr txBox="1"/>
          <p:nvPr/>
        </p:nvSpPr>
        <p:spPr>
          <a:xfrm flipH="1">
            <a:off x="457200" y="3508744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Kumuyi Ayodeji</a:t>
            </a:r>
          </a:p>
        </p:txBody>
      </p:sp>
    </p:spTree>
    <p:extLst>
      <p:ext uri="{BB962C8B-B14F-4D97-AF65-F5344CB8AC3E}">
        <p14:creationId xmlns:p14="http://schemas.microsoft.com/office/powerpoint/2010/main" val="197148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Which Employees Were The Most and Least Expensive per Hour?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2F9C1A-BDF0-A501-211B-365071870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76036"/>
              </p:ext>
            </p:extLst>
          </p:nvPr>
        </p:nvGraphicFramePr>
        <p:xfrm>
          <a:off x="433387" y="1254643"/>
          <a:ext cx="8277225" cy="363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A0A48-45D2-68FC-DB0F-45DA3281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56130"/>
              </p:ext>
            </p:extLst>
          </p:nvPr>
        </p:nvGraphicFramePr>
        <p:xfrm>
          <a:off x="457200" y="5276055"/>
          <a:ext cx="8253409" cy="99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584">
                  <a:extLst>
                    <a:ext uri="{9D8B030D-6E8A-4147-A177-3AD203B41FA5}">
                      <a16:colId xmlns:a16="http://schemas.microsoft.com/office/drawing/2014/main" val="936722343"/>
                    </a:ext>
                  </a:extLst>
                </a:gridCol>
                <a:gridCol w="575480">
                  <a:extLst>
                    <a:ext uri="{9D8B030D-6E8A-4147-A177-3AD203B41FA5}">
                      <a16:colId xmlns:a16="http://schemas.microsoft.com/office/drawing/2014/main" val="1226741318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val="227948509"/>
                    </a:ext>
                  </a:extLst>
                </a:gridCol>
                <a:gridCol w="499473">
                  <a:extLst>
                    <a:ext uri="{9D8B030D-6E8A-4147-A177-3AD203B41FA5}">
                      <a16:colId xmlns:a16="http://schemas.microsoft.com/office/drawing/2014/main" val="3680284775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772382086"/>
                    </a:ext>
                  </a:extLst>
                </a:gridCol>
                <a:gridCol w="532048">
                  <a:extLst>
                    <a:ext uri="{9D8B030D-6E8A-4147-A177-3AD203B41FA5}">
                      <a16:colId xmlns:a16="http://schemas.microsoft.com/office/drawing/2014/main" val="2096808151"/>
                    </a:ext>
                  </a:extLst>
                </a:gridCol>
                <a:gridCol w="510331">
                  <a:extLst>
                    <a:ext uri="{9D8B030D-6E8A-4147-A177-3AD203B41FA5}">
                      <a16:colId xmlns:a16="http://schemas.microsoft.com/office/drawing/2014/main" val="3376361189"/>
                    </a:ext>
                  </a:extLst>
                </a:gridCol>
                <a:gridCol w="369176">
                  <a:extLst>
                    <a:ext uri="{9D8B030D-6E8A-4147-A177-3AD203B41FA5}">
                      <a16:colId xmlns:a16="http://schemas.microsoft.com/office/drawing/2014/main" val="2110107495"/>
                    </a:ext>
                  </a:extLst>
                </a:gridCol>
                <a:gridCol w="532047">
                  <a:extLst>
                    <a:ext uri="{9D8B030D-6E8A-4147-A177-3AD203B41FA5}">
                      <a16:colId xmlns:a16="http://schemas.microsoft.com/office/drawing/2014/main" val="3704927483"/>
                    </a:ext>
                  </a:extLst>
                </a:gridCol>
                <a:gridCol w="673203">
                  <a:extLst>
                    <a:ext uri="{9D8B030D-6E8A-4147-A177-3AD203B41FA5}">
                      <a16:colId xmlns:a16="http://schemas.microsoft.com/office/drawing/2014/main" val="2610864674"/>
                    </a:ext>
                  </a:extLst>
                </a:gridCol>
                <a:gridCol w="521189">
                  <a:extLst>
                    <a:ext uri="{9D8B030D-6E8A-4147-A177-3AD203B41FA5}">
                      <a16:colId xmlns:a16="http://schemas.microsoft.com/office/drawing/2014/main" val="1350511230"/>
                    </a:ext>
                  </a:extLst>
                </a:gridCol>
                <a:gridCol w="684062">
                  <a:extLst>
                    <a:ext uri="{9D8B030D-6E8A-4147-A177-3AD203B41FA5}">
                      <a16:colId xmlns:a16="http://schemas.microsoft.com/office/drawing/2014/main" val="6467850"/>
                    </a:ext>
                  </a:extLst>
                </a:gridCol>
                <a:gridCol w="631720">
                  <a:extLst>
                    <a:ext uri="{9D8B030D-6E8A-4147-A177-3AD203B41FA5}">
                      <a16:colId xmlns:a16="http://schemas.microsoft.com/office/drawing/2014/main" val="75785964"/>
                    </a:ext>
                  </a:extLst>
                </a:gridCol>
                <a:gridCol w="489263">
                  <a:extLst>
                    <a:ext uri="{9D8B030D-6E8A-4147-A177-3AD203B41FA5}">
                      <a16:colId xmlns:a16="http://schemas.microsoft.com/office/drawing/2014/main" val="1676071773"/>
                    </a:ext>
                  </a:extLst>
                </a:gridCol>
              </a:tblGrid>
              <a:tr h="38457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Crystal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Erica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Gail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Inigo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Monique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Sondra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Stanley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extLst>
                  <a:ext uri="{0D108BD9-81ED-4DB2-BD59-A6C34878D82A}">
                    <a16:rowId xmlns:a16="http://schemas.microsoft.com/office/drawing/2014/main" val="2711207773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$ / hr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$120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$140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$50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$60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$95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$75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$88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$105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$75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$45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$50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5" marR="8355" marT="8355" marB="0" anchor="b"/>
                </a:tc>
                <a:extLst>
                  <a:ext uri="{0D108BD9-81ED-4DB2-BD59-A6C34878D82A}">
                    <a16:rowId xmlns:a16="http://schemas.microsoft.com/office/drawing/2014/main" val="321566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Long Did Employees Take To Complete Projects Compared to the Budget?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86E3E6-C2CA-894B-25CD-76EBBD294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344859"/>
              </p:ext>
            </p:extLst>
          </p:nvPr>
        </p:nvGraphicFramePr>
        <p:xfrm>
          <a:off x="457200" y="1244009"/>
          <a:ext cx="8229599" cy="385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4639A1-F997-A5C0-322D-C05C786AB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70501"/>
              </p:ext>
            </p:extLst>
          </p:nvPr>
        </p:nvGraphicFramePr>
        <p:xfrm>
          <a:off x="457200" y="5613991"/>
          <a:ext cx="8229598" cy="797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474">
                  <a:extLst>
                    <a:ext uri="{9D8B030D-6E8A-4147-A177-3AD203B41FA5}">
                      <a16:colId xmlns:a16="http://schemas.microsoft.com/office/drawing/2014/main" val="4280480354"/>
                    </a:ext>
                  </a:extLst>
                </a:gridCol>
                <a:gridCol w="584791">
                  <a:extLst>
                    <a:ext uri="{9D8B030D-6E8A-4147-A177-3AD203B41FA5}">
                      <a16:colId xmlns:a16="http://schemas.microsoft.com/office/drawing/2014/main" val="3562875029"/>
                    </a:ext>
                  </a:extLst>
                </a:gridCol>
                <a:gridCol w="520995">
                  <a:extLst>
                    <a:ext uri="{9D8B030D-6E8A-4147-A177-3AD203B41FA5}">
                      <a16:colId xmlns:a16="http://schemas.microsoft.com/office/drawing/2014/main" val="2618684196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475901878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3115362163"/>
                    </a:ext>
                  </a:extLst>
                </a:gridCol>
                <a:gridCol w="425303">
                  <a:extLst>
                    <a:ext uri="{9D8B030D-6E8A-4147-A177-3AD203B41FA5}">
                      <a16:colId xmlns:a16="http://schemas.microsoft.com/office/drawing/2014/main" val="4266060702"/>
                    </a:ext>
                  </a:extLst>
                </a:gridCol>
                <a:gridCol w="467832">
                  <a:extLst>
                    <a:ext uri="{9D8B030D-6E8A-4147-A177-3AD203B41FA5}">
                      <a16:colId xmlns:a16="http://schemas.microsoft.com/office/drawing/2014/main" val="3521805433"/>
                    </a:ext>
                  </a:extLst>
                </a:gridCol>
                <a:gridCol w="308344">
                  <a:extLst>
                    <a:ext uri="{9D8B030D-6E8A-4147-A177-3AD203B41FA5}">
                      <a16:colId xmlns:a16="http://schemas.microsoft.com/office/drawing/2014/main" val="945506163"/>
                    </a:ext>
                  </a:extLst>
                </a:gridCol>
                <a:gridCol w="414670">
                  <a:extLst>
                    <a:ext uri="{9D8B030D-6E8A-4147-A177-3AD203B41FA5}">
                      <a16:colId xmlns:a16="http://schemas.microsoft.com/office/drawing/2014/main" val="2608896559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832736523"/>
                    </a:ext>
                  </a:extLst>
                </a:gridCol>
                <a:gridCol w="467832">
                  <a:extLst>
                    <a:ext uri="{9D8B030D-6E8A-4147-A177-3AD203B41FA5}">
                      <a16:colId xmlns:a16="http://schemas.microsoft.com/office/drawing/2014/main" val="525233101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1333986101"/>
                    </a:ext>
                  </a:extLst>
                </a:gridCol>
                <a:gridCol w="671666">
                  <a:extLst>
                    <a:ext uri="{9D8B030D-6E8A-4147-A177-3AD203B41FA5}">
                      <a16:colId xmlns:a16="http://schemas.microsoft.com/office/drawing/2014/main" val="1342691837"/>
                    </a:ext>
                  </a:extLst>
                </a:gridCol>
                <a:gridCol w="338425">
                  <a:extLst>
                    <a:ext uri="{9D8B030D-6E8A-4147-A177-3AD203B41FA5}">
                      <a16:colId xmlns:a16="http://schemas.microsoft.com/office/drawing/2014/main" val="3235515554"/>
                    </a:ext>
                  </a:extLst>
                </a:gridCol>
              </a:tblGrid>
              <a:tr h="398721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Crystal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Erica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Gail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Inigo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Monique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Sondra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Stanley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25936971"/>
                  </a:ext>
                </a:extLst>
              </a:tr>
              <a:tr h="39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 Hours Variance</a:t>
                      </a: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534729379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E4F047D8-F30F-BD21-3FC3-514397D959C8}"/>
              </a:ext>
            </a:extLst>
          </p:cNvPr>
          <p:cNvSpPr txBox="1"/>
          <p:nvPr/>
        </p:nvSpPr>
        <p:spPr>
          <a:xfrm>
            <a:off x="1233377" y="1695893"/>
            <a:ext cx="2190307" cy="85060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+ve</a:t>
            </a:r>
            <a:r>
              <a:rPr lang="en-US" sz="1200" dirty="0"/>
              <a:t> Number means Less Time</a:t>
            </a:r>
          </a:p>
          <a:p>
            <a:endParaRPr lang="en-US" sz="1200" dirty="0"/>
          </a:p>
          <a:p>
            <a:r>
              <a:rPr lang="en-US" sz="1200" b="1" dirty="0"/>
              <a:t>-ve</a:t>
            </a:r>
            <a:r>
              <a:rPr lang="en-US" sz="1200" dirty="0"/>
              <a:t> Number means More Time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4893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Much Did Employees Cost Relative to the Budget?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966824-64AA-7366-7985-62264810C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60204"/>
              </p:ext>
            </p:extLst>
          </p:nvPr>
        </p:nvGraphicFramePr>
        <p:xfrm>
          <a:off x="457200" y="1371600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63976-B26D-C5BC-4CA5-32217489F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21811"/>
              </p:ext>
            </p:extLst>
          </p:nvPr>
        </p:nvGraphicFramePr>
        <p:xfrm>
          <a:off x="457200" y="5316279"/>
          <a:ext cx="8284686" cy="1052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33">
                  <a:extLst>
                    <a:ext uri="{9D8B030D-6E8A-4147-A177-3AD203B41FA5}">
                      <a16:colId xmlns:a16="http://schemas.microsoft.com/office/drawing/2014/main" val="3922104161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2036904512"/>
                    </a:ext>
                  </a:extLst>
                </a:gridCol>
                <a:gridCol w="489097">
                  <a:extLst>
                    <a:ext uri="{9D8B030D-6E8A-4147-A177-3AD203B41FA5}">
                      <a16:colId xmlns:a16="http://schemas.microsoft.com/office/drawing/2014/main" val="2831589820"/>
                    </a:ext>
                  </a:extLst>
                </a:gridCol>
                <a:gridCol w="404038">
                  <a:extLst>
                    <a:ext uri="{9D8B030D-6E8A-4147-A177-3AD203B41FA5}">
                      <a16:colId xmlns:a16="http://schemas.microsoft.com/office/drawing/2014/main" val="390854808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468048553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2663996528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173091815"/>
                    </a:ext>
                  </a:extLst>
                </a:gridCol>
                <a:gridCol w="393405">
                  <a:extLst>
                    <a:ext uri="{9D8B030D-6E8A-4147-A177-3AD203B41FA5}">
                      <a16:colId xmlns:a16="http://schemas.microsoft.com/office/drawing/2014/main" val="3034937408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1906425815"/>
                    </a:ext>
                  </a:extLst>
                </a:gridCol>
                <a:gridCol w="763622">
                  <a:extLst>
                    <a:ext uri="{9D8B030D-6E8A-4147-A177-3AD203B41FA5}">
                      <a16:colId xmlns:a16="http://schemas.microsoft.com/office/drawing/2014/main" val="88884729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624764456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2112805408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4148522769"/>
                    </a:ext>
                  </a:extLst>
                </a:gridCol>
                <a:gridCol w="491021">
                  <a:extLst>
                    <a:ext uri="{9D8B030D-6E8A-4147-A177-3AD203B41FA5}">
                      <a16:colId xmlns:a16="http://schemas.microsoft.com/office/drawing/2014/main" val="934796158"/>
                    </a:ext>
                  </a:extLst>
                </a:gridCol>
              </a:tblGrid>
              <a:tr h="55130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Crystal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Erica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Gail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Inigo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Jenny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Larry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Monique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Sondra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Stanley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extLst>
                  <a:ext uri="{0D108BD9-81ED-4DB2-BD59-A6C34878D82A}">
                    <a16:rowId xmlns:a16="http://schemas.microsoft.com/office/drawing/2014/main" val="3528467088"/>
                  </a:ext>
                </a:extLst>
              </a:tr>
              <a:tr h="501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Variance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6" marR="9286" marT="92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-$2,400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-$4,200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682676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80E510C6-D150-7710-CABA-4F2552F728A6}"/>
              </a:ext>
            </a:extLst>
          </p:cNvPr>
          <p:cNvSpPr txBox="1"/>
          <p:nvPr/>
        </p:nvSpPr>
        <p:spPr>
          <a:xfrm>
            <a:off x="1168399" y="1610832"/>
            <a:ext cx="2532913" cy="85060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+ve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Number means Less Actual Cost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Number means More Actual Cost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05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2520</TotalTime>
  <Words>568</Words>
  <Application>Microsoft Office PowerPoint</Application>
  <PresentationFormat>On-screen Show (4:3)</PresentationFormat>
  <Paragraphs>160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Which Projects Were The Most And Least Expensive Per Hour?</vt:lpstr>
      <vt:lpstr>How Long Did It Take To Complete Projects Compared to the Budget?</vt:lpstr>
      <vt:lpstr>How Much Did Budgets Cost Relative to the Budget?</vt:lpstr>
      <vt:lpstr>Observations and Key Insights</vt:lpstr>
      <vt:lpstr>PowerPoint Presentation</vt:lpstr>
      <vt:lpstr>Which Employees Were The Most and Least Expensive per Hour?</vt:lpstr>
      <vt:lpstr>How Long Did Employees Take To Complete Projects Compared to the Budget?</vt:lpstr>
      <vt:lpstr>How Much Did Employees Cost Relative to the Budget?</vt:lpstr>
      <vt:lpstr>Observations and Key Insights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Kumuyi Ayodeji</cp:lastModifiedBy>
  <cp:revision>119</cp:revision>
  <dcterms:created xsi:type="dcterms:W3CDTF">2020-03-26T22:50:15Z</dcterms:created>
  <dcterms:modified xsi:type="dcterms:W3CDTF">2022-08-24T19:20:56Z</dcterms:modified>
</cp:coreProperties>
</file>