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9" r:id="rId9"/>
    <p:sldId id="268" r:id="rId10"/>
    <p:sldId id="265" r:id="rId11"/>
    <p:sldId id="270" r:id="rId12"/>
    <p:sldId id="271" r:id="rId13"/>
    <p:sldId id="27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>
                <a:latin typeface="Georgia" panose="02040502050405020303" pitchFamily="18" charset="0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latin typeface="Georgia" panose="02040502050405020303" pitchFamily="18" charset="0"/>
              </a:rPr>
              <a:t>Data</a:t>
            </a:r>
            <a:r>
              <a:rPr lang="en-US" dirty="0">
                <a:latin typeface="Georgia" panose="02040502050405020303" pitchFamily="18" charset="0"/>
              </a:rPr>
              <a:t> An</a:t>
            </a:r>
            <a:r>
              <a:rPr dirty="0">
                <a:latin typeface="Georgia" panose="02040502050405020303" pitchFamily="18" charset="0"/>
              </a:rPr>
              <a:t>alytics </a:t>
            </a:r>
            <a:r>
              <a:rPr lang="en-US" dirty="0">
                <a:latin typeface="Georgia" panose="02040502050405020303" pitchFamily="18" charset="0"/>
              </a:rPr>
              <a:t>A</a:t>
            </a:r>
            <a:r>
              <a:rPr dirty="0">
                <a:latin typeface="Georgia" panose="02040502050405020303" pitchFamily="18" charset="0"/>
              </a:rPr>
              <a:t>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7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Ayodeji Kumuyi</a:t>
            </a:r>
            <a:endParaRPr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4366975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RFM Analysis and Customer Classification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RFM segmentation is a powerful way to identify groups of customers for special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RFM stands for Recency, Frequency and Monetary and it identifies </a:t>
            </a:r>
            <a:r>
              <a:rPr lang="en-US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 firm's best clients based on the nature of their spending habits and the level of engagement with the business.</a:t>
            </a:r>
            <a:endParaRPr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B8A954-F967-41AA-9F9A-41AD3DDEE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20524"/>
            <a:ext cx="4603901" cy="388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045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Customer Title Distributions In Datasets</a:t>
            </a:r>
            <a:endParaRPr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2AD29-681B-4254-B749-66A580D8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01" y="1762081"/>
            <a:ext cx="4587501" cy="3381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15FB5-CD31-41BD-B5EB-17C8A5288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62081"/>
            <a:ext cx="4569085" cy="33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349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Customer Title Definition List With RFM Values Attached</a:t>
            </a:r>
            <a:endParaRPr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071E61-8C90-4E2A-A047-0CD0117CE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36094"/>
              </p:ext>
            </p:extLst>
          </p:nvPr>
        </p:nvGraphicFramePr>
        <p:xfrm>
          <a:off x="541867" y="1591483"/>
          <a:ext cx="7924799" cy="35683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6751">
                  <a:extLst>
                    <a:ext uri="{9D8B030D-6E8A-4147-A177-3AD203B41FA5}">
                      <a16:colId xmlns:a16="http://schemas.microsoft.com/office/drawing/2014/main" val="463717015"/>
                    </a:ext>
                  </a:extLst>
                </a:gridCol>
                <a:gridCol w="3366636">
                  <a:extLst>
                    <a:ext uri="{9D8B030D-6E8A-4147-A177-3AD203B41FA5}">
                      <a16:colId xmlns:a16="http://schemas.microsoft.com/office/drawing/2014/main" val="1479609979"/>
                    </a:ext>
                  </a:extLst>
                </a:gridCol>
                <a:gridCol w="805353">
                  <a:extLst>
                    <a:ext uri="{9D8B030D-6E8A-4147-A177-3AD203B41FA5}">
                      <a16:colId xmlns:a16="http://schemas.microsoft.com/office/drawing/2014/main" val="1093262853"/>
                    </a:ext>
                  </a:extLst>
                </a:gridCol>
                <a:gridCol w="805353">
                  <a:extLst>
                    <a:ext uri="{9D8B030D-6E8A-4147-A177-3AD203B41FA5}">
                      <a16:colId xmlns:a16="http://schemas.microsoft.com/office/drawing/2014/main" val="1054371334"/>
                    </a:ext>
                  </a:extLst>
                </a:gridCol>
                <a:gridCol w="805353">
                  <a:extLst>
                    <a:ext uri="{9D8B030D-6E8A-4147-A177-3AD203B41FA5}">
                      <a16:colId xmlns:a16="http://schemas.microsoft.com/office/drawing/2014/main" val="1821519924"/>
                    </a:ext>
                  </a:extLst>
                </a:gridCol>
                <a:gridCol w="805353">
                  <a:extLst>
                    <a:ext uri="{9D8B030D-6E8A-4147-A177-3AD203B41FA5}">
                      <a16:colId xmlns:a16="http://schemas.microsoft.com/office/drawing/2014/main" val="1665574780"/>
                    </a:ext>
                  </a:extLst>
                </a:gridCol>
              </a:tblGrid>
              <a:tr h="31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RANK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RFM_VALUE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Customers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Cumulative Customers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Selection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125753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Platinum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Recent Buyer, Frequent Buyer, Spends the Most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272881"/>
                  </a:ext>
                </a:extLst>
              </a:tr>
              <a:tr h="31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Loyal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Recent Buyer, Frequent Buyer, Spends Large Amounts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824184"/>
                  </a:ext>
                </a:extLst>
              </a:tr>
              <a:tr h="31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Becoming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Relatively recent, Bought more than once, Spends Large Amounts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7358778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Recent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Fairly recent, infrequent buyer, average spender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40286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Potential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Fairly recent, first-time customer, small spender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7557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Late Bloomer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 recent purchase, but is a higher-than-average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9036879"/>
                  </a:ext>
                </a:extLst>
              </a:tr>
              <a:tr h="31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Losing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 purchase was sometime ago, lower than average RFM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130867"/>
                  </a:ext>
                </a:extLst>
              </a:tr>
              <a:tr h="48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High Risk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 purchase was a long time ago, but buys frquently and spends a lot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9845703"/>
                  </a:ext>
                </a:extLst>
              </a:tr>
              <a:tr h="31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Almost Lost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Very low recency, very low frequency, spends a lot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522460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Evasive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low recency, very low frequency, spends little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009770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Lost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Lowest RFM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81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944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Georgia" panose="02040502050405020303" pitchFamily="18" charset="0"/>
              </a:rPr>
              <a:t>Customer Target and Methodology</a:t>
            </a:r>
            <a:endParaRPr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071E61-8C90-4E2A-A047-0CD0117CE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00589"/>
              </p:ext>
            </p:extLst>
          </p:nvPr>
        </p:nvGraphicFramePr>
        <p:xfrm>
          <a:off x="541867" y="1591483"/>
          <a:ext cx="7924799" cy="1445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6751">
                  <a:extLst>
                    <a:ext uri="{9D8B030D-6E8A-4147-A177-3AD203B41FA5}">
                      <a16:colId xmlns:a16="http://schemas.microsoft.com/office/drawing/2014/main" val="463717015"/>
                    </a:ext>
                  </a:extLst>
                </a:gridCol>
                <a:gridCol w="3366636">
                  <a:extLst>
                    <a:ext uri="{9D8B030D-6E8A-4147-A177-3AD203B41FA5}">
                      <a16:colId xmlns:a16="http://schemas.microsoft.com/office/drawing/2014/main" val="1479609979"/>
                    </a:ext>
                  </a:extLst>
                </a:gridCol>
                <a:gridCol w="805353">
                  <a:extLst>
                    <a:ext uri="{9D8B030D-6E8A-4147-A177-3AD203B41FA5}">
                      <a16:colId xmlns:a16="http://schemas.microsoft.com/office/drawing/2014/main" val="1093262853"/>
                    </a:ext>
                  </a:extLst>
                </a:gridCol>
                <a:gridCol w="805353">
                  <a:extLst>
                    <a:ext uri="{9D8B030D-6E8A-4147-A177-3AD203B41FA5}">
                      <a16:colId xmlns:a16="http://schemas.microsoft.com/office/drawing/2014/main" val="1054371334"/>
                    </a:ext>
                  </a:extLst>
                </a:gridCol>
                <a:gridCol w="805353">
                  <a:extLst>
                    <a:ext uri="{9D8B030D-6E8A-4147-A177-3AD203B41FA5}">
                      <a16:colId xmlns:a16="http://schemas.microsoft.com/office/drawing/2014/main" val="1821519924"/>
                    </a:ext>
                  </a:extLst>
                </a:gridCol>
                <a:gridCol w="805353">
                  <a:extLst>
                    <a:ext uri="{9D8B030D-6E8A-4147-A177-3AD203B41FA5}">
                      <a16:colId xmlns:a16="http://schemas.microsoft.com/office/drawing/2014/main" val="1665574780"/>
                    </a:ext>
                  </a:extLst>
                </a:gridCol>
              </a:tblGrid>
              <a:tr h="31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RANK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RFM_VALUE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Customers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Cumulative Customers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Selection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125753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Platinum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Recent Buyer, Frequent Buyer, Spends the Most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272881"/>
                  </a:ext>
                </a:extLst>
              </a:tr>
              <a:tr h="31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Very Loyal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Recent Buyer, Frequent Buyer, Spends Large Amounts of Money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824184"/>
                  </a:ext>
                </a:extLst>
              </a:tr>
              <a:tr h="311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Becoming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Relatively recent, Bought more than once, Spends Large Amounts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7358778"/>
                  </a:ext>
                </a:extLst>
              </a:tr>
              <a:tr h="251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Recent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Fairly recent, infrequent buyer, average spender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8402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FF402D-9826-498A-A70C-9C524466843D}"/>
              </a:ext>
            </a:extLst>
          </p:cNvPr>
          <p:cNvSpPr txBox="1"/>
          <p:nvPr/>
        </p:nvSpPr>
        <p:spPr>
          <a:xfrm>
            <a:off x="541867" y="3268133"/>
            <a:ext cx="4690533" cy="170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anose="02040502050405020303" pitchFamily="18" charset="0"/>
                <a:sym typeface="Arial"/>
              </a:rPr>
              <a:t>Filter through the first 1000 customers using the conditions described in the above table.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anose="02040502050405020303" pitchFamily="18" charset="0"/>
                <a:sym typeface="Arial"/>
              </a:rPr>
              <a:t>The 1000 target customers would have bought recently, bought more frequently, and spent more money compared with the other sets of customers.</a:t>
            </a:r>
          </a:p>
        </p:txBody>
      </p:sp>
    </p:spTree>
    <p:extLst>
      <p:ext uri="{BB962C8B-B14F-4D97-AF65-F5344CB8AC3E}">
        <p14:creationId xmlns:p14="http://schemas.microsoft.com/office/powerpoint/2010/main" val="17342616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Georgia" panose="02040502050405020303" pitchFamily="18" charset="0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Georgia" panose="02040502050405020303" pitchFamily="18" charset="0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Georgia" panose="02040502050405020303" pitchFamily="18" charset="0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Georgia" panose="02040502050405020303" pitchFamily="18" charset="0"/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Identifying High-Potential Customers To Target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353225" y="1945426"/>
            <a:ext cx="4134600" cy="2704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Georgia" panose="02040502050405020303" pitchFamily="18" charset="0"/>
              </a:rPr>
              <a:t>Outline of the Problem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Georgia" panose="02040502050405020303" pitchFamily="18" charset="0"/>
              </a:rPr>
              <a:t>Sprocket Central is a company that specializes in selling high-quality bikes and biking accessories.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Georgia" panose="02040502050405020303" pitchFamily="18" charset="0"/>
              </a:rPr>
              <a:t>Their marketing team is aiming to boost sales by analyzing provided datasets.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Georgia" panose="02040502050405020303" pitchFamily="18" charset="0"/>
              </a:rPr>
              <a:t>Using 3 core datasets provided, the objective is to highlight and recommend 1000 customers that the company should target to increase company value. </a:t>
            </a:r>
          </a:p>
          <a:p>
            <a:endParaRPr lang="en-US" sz="1300" dirty="0">
              <a:latin typeface="Georgia" panose="02040502050405020303" pitchFamily="18" charset="0"/>
            </a:endParaRPr>
          </a:p>
          <a:p>
            <a:r>
              <a:rPr lang="en-US" sz="1300" dirty="0">
                <a:latin typeface="Georgia" panose="02040502050405020303" pitchFamily="18" charset="0"/>
              </a:rPr>
              <a:t>This will consist of three phases: Data Exploration, Model Development and Interpretation.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37449-049E-4D54-AD19-70BFDB788590}"/>
              </a:ext>
            </a:extLst>
          </p:cNvPr>
          <p:cNvSpPr txBox="1"/>
          <p:nvPr/>
        </p:nvSpPr>
        <p:spPr>
          <a:xfrm>
            <a:off x="4580200" y="1945426"/>
            <a:ext cx="3979333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anose="02040502050405020303" pitchFamily="18" charset="0"/>
                <a:sym typeface="Arial"/>
              </a:rPr>
              <a:t>Data Visualizations Used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300" dirty="0">
                <a:latin typeface="Georgia" panose="02040502050405020303" pitchFamily="18" charset="0"/>
              </a:rPr>
              <a:t>“New” and “Old” Customer Age Distributions.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300" dirty="0">
                <a:latin typeface="Georgia" panose="02040502050405020303" pitchFamily="18" charset="0"/>
              </a:rPr>
              <a:t>Bike-related Purchases over the last 3 Years by Gender.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300" dirty="0">
                <a:latin typeface="Georgia" panose="02040502050405020303" pitchFamily="18" charset="0"/>
              </a:rPr>
              <a:t>“New” and “Old” Job Industry Distributions.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300" dirty="0">
                <a:latin typeface="Georgia" panose="02040502050405020303" pitchFamily="18" charset="0"/>
              </a:rPr>
              <a:t>Wealth Segmentation by Age Category.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300" dirty="0">
                <a:latin typeface="Georgia" panose="02040502050405020303" pitchFamily="18" charset="0"/>
              </a:rPr>
              <a:t>Number of Cars Owned and Not Owned by State.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300" dirty="0">
                <a:latin typeface="Georgia" panose="02040502050405020303" pitchFamily="18" charset="0"/>
              </a:rPr>
              <a:t>RFM Analysis and Customer Classification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434C43-F7F2-4259-8384-C3B6D6CAF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33335"/>
              </p:ext>
            </p:extLst>
          </p:nvPr>
        </p:nvGraphicFramePr>
        <p:xfrm>
          <a:off x="205025" y="948695"/>
          <a:ext cx="8733950" cy="35555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5098">
                  <a:extLst>
                    <a:ext uri="{9D8B030D-6E8A-4147-A177-3AD203B41FA5}">
                      <a16:colId xmlns:a16="http://schemas.microsoft.com/office/drawing/2014/main" val="1055938416"/>
                    </a:ext>
                  </a:extLst>
                </a:gridCol>
                <a:gridCol w="1300785">
                  <a:extLst>
                    <a:ext uri="{9D8B030D-6E8A-4147-A177-3AD203B41FA5}">
                      <a16:colId xmlns:a16="http://schemas.microsoft.com/office/drawing/2014/main" val="1919758517"/>
                    </a:ext>
                  </a:extLst>
                </a:gridCol>
                <a:gridCol w="1348542">
                  <a:extLst>
                    <a:ext uri="{9D8B030D-6E8A-4147-A177-3AD203B41FA5}">
                      <a16:colId xmlns:a16="http://schemas.microsoft.com/office/drawing/2014/main" val="144785155"/>
                    </a:ext>
                  </a:extLst>
                </a:gridCol>
                <a:gridCol w="1400346">
                  <a:extLst>
                    <a:ext uri="{9D8B030D-6E8A-4147-A177-3AD203B41FA5}">
                      <a16:colId xmlns:a16="http://schemas.microsoft.com/office/drawing/2014/main" val="1707826733"/>
                    </a:ext>
                  </a:extLst>
                </a:gridCol>
                <a:gridCol w="1349351">
                  <a:extLst>
                    <a:ext uri="{9D8B030D-6E8A-4147-A177-3AD203B41FA5}">
                      <a16:colId xmlns:a16="http://schemas.microsoft.com/office/drawing/2014/main" val="1251779803"/>
                    </a:ext>
                  </a:extLst>
                </a:gridCol>
                <a:gridCol w="1042568">
                  <a:extLst>
                    <a:ext uri="{9D8B030D-6E8A-4147-A177-3AD203B41FA5}">
                      <a16:colId xmlns:a16="http://schemas.microsoft.com/office/drawing/2014/main" val="2791370313"/>
                    </a:ext>
                  </a:extLst>
                </a:gridCol>
                <a:gridCol w="1307260">
                  <a:extLst>
                    <a:ext uri="{9D8B030D-6E8A-4147-A177-3AD203B41FA5}">
                      <a16:colId xmlns:a16="http://schemas.microsoft.com/office/drawing/2014/main" val="628830757"/>
                    </a:ext>
                  </a:extLst>
                </a:gridCol>
              </a:tblGrid>
              <a:tr h="263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Accuracy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Completeness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Consistency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Currency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Relevancy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Validity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extLst>
                  <a:ext uri="{0D108BD9-81ED-4DB2-BD59-A6C34878D82A}">
                    <a16:rowId xmlns:a16="http://schemas.microsoft.com/office/drawing/2014/main" val="3431635630"/>
                  </a:ext>
                </a:extLst>
              </a:tr>
              <a:tr h="1074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Customer Demographic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DOB</a:t>
                      </a:r>
                      <a:r>
                        <a:rPr lang="en-US" sz="1100" dirty="0">
                          <a:effectLst/>
                        </a:rPr>
                        <a:t>: Inaccurate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Age</a:t>
                      </a:r>
                      <a:r>
                        <a:rPr lang="en-US" sz="1100" dirty="0">
                          <a:effectLst/>
                        </a:rPr>
                        <a:t>: Missing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Job Title</a:t>
                      </a:r>
                      <a:r>
                        <a:rPr lang="en-US" sz="1100" dirty="0">
                          <a:effectLst/>
                        </a:rPr>
                        <a:t>: Blanks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Customer ID</a:t>
                      </a:r>
                      <a:r>
                        <a:rPr lang="en-US" sz="1100" dirty="0">
                          <a:effectLst/>
                        </a:rPr>
                        <a:t>: Incomplete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Gender</a:t>
                      </a:r>
                      <a:r>
                        <a:rPr lang="en-US" sz="1100" dirty="0">
                          <a:effectLst/>
                        </a:rPr>
                        <a:t>: Inconsistent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Deceased Customers</a:t>
                      </a:r>
                      <a:r>
                        <a:rPr lang="en-US" sz="1100" dirty="0">
                          <a:effectLst/>
                        </a:rPr>
                        <a:t>: Filter out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Default Column</a:t>
                      </a:r>
                      <a:r>
                        <a:rPr lang="en-US" sz="1100" dirty="0">
                          <a:effectLst/>
                        </a:rPr>
                        <a:t>: Delete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</a:p>
                  </a:txBody>
                  <a:tcPr marL="61622" marR="61622" marT="0" marB="0"/>
                </a:tc>
                <a:extLst>
                  <a:ext uri="{0D108BD9-81ED-4DB2-BD59-A6C34878D82A}">
                    <a16:rowId xmlns:a16="http://schemas.microsoft.com/office/drawing/2014/main" val="44143499"/>
                  </a:ext>
                </a:extLst>
              </a:tr>
              <a:tr h="7383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Customer Address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Customer ID</a:t>
                      </a:r>
                      <a:r>
                        <a:rPr lang="en-US" sz="1100" dirty="0">
                          <a:effectLst/>
                        </a:rPr>
                        <a:t>: Incomplete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States</a:t>
                      </a:r>
                      <a:r>
                        <a:rPr lang="en-US" sz="1100" dirty="0">
                          <a:effectLst/>
                        </a:rPr>
                        <a:t>: Inconsistent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extLst>
                  <a:ext uri="{0D108BD9-81ED-4DB2-BD59-A6C34878D82A}">
                    <a16:rowId xmlns:a16="http://schemas.microsoft.com/office/drawing/2014/main" val="245168117"/>
                  </a:ext>
                </a:extLst>
              </a:tr>
              <a:tr h="1479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Transaction Data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Profit</a:t>
                      </a:r>
                      <a:r>
                        <a:rPr lang="en-US" sz="1100" dirty="0">
                          <a:effectLst/>
                        </a:rPr>
                        <a:t>: Missing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Customer ID</a:t>
                      </a:r>
                      <a:r>
                        <a:rPr lang="en-US" sz="1100" dirty="0">
                          <a:effectLst/>
                        </a:rPr>
                        <a:t>: Incomplete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Online Order</a:t>
                      </a:r>
                      <a:r>
                        <a:rPr lang="en-US" sz="1100" dirty="0">
                          <a:effectLst/>
                        </a:rPr>
                        <a:t>: Blanks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Brand</a:t>
                      </a:r>
                      <a:r>
                        <a:rPr lang="en-US" sz="1100" dirty="0">
                          <a:effectLst/>
                        </a:rPr>
                        <a:t>: Blanks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Cancelled Order Status</a:t>
                      </a:r>
                      <a:r>
                        <a:rPr lang="en-US" sz="1100" dirty="0">
                          <a:effectLst/>
                        </a:rPr>
                        <a:t>: Filter Out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List Price</a:t>
                      </a:r>
                      <a:r>
                        <a:rPr lang="en-US" sz="1100" dirty="0">
                          <a:effectLst/>
                        </a:rPr>
                        <a:t>: Format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Product Sold Date</a:t>
                      </a:r>
                      <a:r>
                        <a:rPr lang="en-US" sz="1100" dirty="0">
                          <a:effectLst/>
                        </a:rPr>
                        <a:t>: Format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2" marR="61622" marT="0" marB="0"/>
                </a:tc>
                <a:extLst>
                  <a:ext uri="{0D108BD9-81ED-4DB2-BD59-A6C34878D82A}">
                    <a16:rowId xmlns:a16="http://schemas.microsoft.com/office/drawing/2014/main" val="32816554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1E1507-1731-4CAA-9830-8246391FEE28}"/>
              </a:ext>
            </a:extLst>
          </p:cNvPr>
          <p:cNvSpPr txBox="1"/>
          <p:nvPr/>
        </p:nvSpPr>
        <p:spPr>
          <a:xfrm>
            <a:off x="205025" y="4682067"/>
            <a:ext cx="85656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 panose="02040502050405020303" pitchFamily="18" charset="0"/>
                <a:sym typeface="Arial"/>
              </a:rPr>
              <a:t>An in-depth explanation outlining the issues of data quality and the mitigation methods has been sent via e-mail.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090750" cy="727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Georgia" panose="02040502050405020303" pitchFamily="18" charset="0"/>
              </a:rPr>
              <a:t>New and Old Customer Age Distributions</a:t>
            </a:r>
          </a:p>
        </p:txBody>
      </p:sp>
      <p:sp>
        <p:nvSpPr>
          <p:cNvPr id="142" name="Shape 91"/>
          <p:cNvSpPr/>
          <p:nvPr/>
        </p:nvSpPr>
        <p:spPr>
          <a:xfrm>
            <a:off x="248875" y="1810966"/>
            <a:ext cx="4046900" cy="2715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The largest age bracket of ‘Old’ customers is the 40-49 age bracket (50 in the chart means 49 and under). This also applies to the ‘New’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The fewest customers are in the 2o and under and 60 and above age brackets for both the ‘Old’ and the ‘New’ customer groups.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The vast majority of ‘Old’ customers are aged between 20-69.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For the ‘New’ customers, the 20-29 and 40-69 age super-categories holds the majority of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The 30-39 age group has seen a steep decline in the ‘New’ customer chart relative to the old.</a:t>
            </a:r>
            <a:endParaRPr sz="1200" dirty="0">
              <a:latin typeface="Georgia" panose="020405020504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87DB19-A25C-46C8-B778-81FA76B3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08" y="2959572"/>
            <a:ext cx="4848225" cy="22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0D7420-CDE6-4F3C-967E-7836666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09" y="950142"/>
            <a:ext cx="4848225" cy="211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134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Bike-Related Purchases Over the last 3 Years by Gender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036924" cy="1653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In percentage terms, Females have made slightly more bike purchases over the last three years when compared with the males. 2% of the purchases were made by people who did not disclose their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In numerical terms, though, females made 10,000 more bike purchases than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Females make a slight majority of bike purchases.</a:t>
            </a:r>
            <a:endParaRPr sz="1200" dirty="0"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6A098F-47CF-41E1-9E45-720AC198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50" y="820524"/>
            <a:ext cx="4902049" cy="20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D2FBD0-AC6A-43FF-A6AD-036F1817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51" y="2820873"/>
            <a:ext cx="4902049" cy="23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939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436697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Job Industry Distributions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1517986"/>
            <a:ext cx="4134600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20% of ‘New’ Customers are in Manufacturing and Financial Services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 similar pattern occurs in the ‘Old’ distribution, with Financial Services and Manufacturing having 23% and 24% chunks of the total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Telecommunications, Entertainment and Agriculture have a combined percentage of only 10% in the ‘new’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 the ‘Old’ customers, Telecom., Entertainment, and Agriculture only have a combined percentage of 9%.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4AF18-113E-439E-AB4F-EC4226CB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332" y="840000"/>
            <a:ext cx="4582668" cy="2291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CB8E9-B831-4A18-8F2A-628EE0C8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033" y="3131404"/>
            <a:ext cx="4582668" cy="2044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3446375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Wealth Segmentation by Age Category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3446375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 both ‘Old’ and ‘New’ customers, Mass Customers occupy the largest share of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One thing that stands out is that there are more “Affluent Customers” than “High Net Worth” customers in the 50-59 age group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18340-90EC-40C9-ABF2-837E0F15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01" y="801687"/>
            <a:ext cx="5524500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8ABD2-42CD-4E0C-B7C7-DE9FE17D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00" y="2921000"/>
            <a:ext cx="5492599" cy="22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574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4134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Georgia" panose="02040502050405020303" pitchFamily="18" charset="0"/>
              </a:rPr>
              <a:t>Number of Cars Owned and Not Owned Per State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NSW has a disproportionately high number of customers relative to the other states, so the results are slightly 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VIC has fairly equal numbers of car owners and car non-owners in both the ‘Old’ and the ‘New’ distributions.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20DB3-E9D5-46C2-872E-C62D68A15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25" y="820525"/>
            <a:ext cx="4836276" cy="22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D81D08-C631-407A-999C-77500481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24" y="2916086"/>
            <a:ext cx="4804375" cy="225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206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1044</Words>
  <Application>Microsoft Office PowerPoint</Application>
  <PresentationFormat>On-screen Show (16:9)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Open Sans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Kumuyi Ayodeji</cp:lastModifiedBy>
  <cp:revision>2</cp:revision>
  <dcterms:modified xsi:type="dcterms:W3CDTF">2021-09-28T23:29:20Z</dcterms:modified>
</cp:coreProperties>
</file>