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742" r:id="rId2"/>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75" r:id="rId15"/>
    <p:sldId id="276" r:id="rId16"/>
    <p:sldId id="280" r:id="rId17"/>
    <p:sldId id="281" r:id="rId18"/>
    <p:sldId id="285" r:id="rId19"/>
    <p:sldId id="288" r:id="rId20"/>
    <p:sldId id="287" r:id="rId21"/>
    <p:sldId id="283" r:id="rId22"/>
    <p:sldId id="284" r:id="rId23"/>
    <p:sldId id="286" r:id="rId24"/>
    <p:sldId id="289" r:id="rId25"/>
    <p:sldId id="277" r:id="rId26"/>
    <p:sldId id="269" r:id="rId27"/>
    <p:sldId id="270" r:id="rId28"/>
    <p:sldId id="271" r:id="rId29"/>
    <p:sldId id="272" r:id="rId30"/>
    <p:sldId id="273" r:id="rId31"/>
    <p:sldId id="274" r:id="rId32"/>
    <p:sldId id="278" r:id="rId33"/>
    <p:sldId id="292" r:id="rId34"/>
    <p:sldId id="291"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101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3951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1488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419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19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3232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515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3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299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131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746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5/8/2022</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92856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0460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9873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0215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4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6750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338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422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1263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2436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0398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5/8/2022</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656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5/8/2022</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82567423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63" r:id="rId6"/>
    <p:sldLayoutId id="2147483859" r:id="rId7"/>
    <p:sldLayoutId id="2147483860" r:id="rId8"/>
    <p:sldLayoutId id="2147483861" r:id="rId9"/>
    <p:sldLayoutId id="2147483862" r:id="rId10"/>
    <p:sldLayoutId id="214748386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5/8/2022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62921510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35" r:id="rId6"/>
    <p:sldLayoutId id="2147483730" r:id="rId7"/>
    <p:sldLayoutId id="2147483731" r:id="rId8"/>
    <p:sldLayoutId id="2147483732" r:id="rId9"/>
    <p:sldLayoutId id="2147483733" r:id="rId10"/>
    <p:sldLayoutId id="2147483734" r:id="rId11"/>
    <p:sldLayoutId id="214748373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CB292-FEE6-4F53-99C0-DC5BE8B8CCF1}"/>
              </a:ext>
            </a:extLst>
          </p:cNvPr>
          <p:cNvSpPr>
            <a:spLocks noGrp="1"/>
          </p:cNvSpPr>
          <p:nvPr>
            <p:ph type="ctrTitle"/>
          </p:nvPr>
        </p:nvSpPr>
        <p:spPr>
          <a:xfrm>
            <a:off x="871870" y="749595"/>
            <a:ext cx="5645888" cy="3902149"/>
          </a:xfrm>
        </p:spPr>
        <p:txBody>
          <a:bodyPr anchor="t">
            <a:noAutofit/>
          </a:bodyPr>
          <a:lstStyle/>
          <a:p>
            <a:pPr algn="l"/>
            <a:r>
              <a:rPr lang="ru-RU" sz="3200" dirty="0"/>
              <a:t>Оптимизиращ</a:t>
            </a:r>
            <a:r>
              <a:rPr lang="bg-BG" sz="3200" dirty="0"/>
              <a:t>и</a:t>
            </a:r>
            <a:r>
              <a:rPr lang="ru-RU" sz="3200" dirty="0"/>
              <a:t> процеси в управлението на софтуерни процеси. Разпределение на задачите. Анализ на събиране на данни. Използване на Project Server </a:t>
            </a:r>
            <a:r>
              <a:rPr lang="en-GB" sz="3200" dirty="0"/>
              <a:t>&amp;</a:t>
            </a:r>
            <a:r>
              <a:rPr lang="ru-RU" sz="3200" dirty="0"/>
              <a:t> Project Web Access.</a:t>
            </a:r>
            <a:endParaRPr lang="en-US" sz="3200" dirty="0"/>
          </a:p>
        </p:txBody>
      </p:sp>
      <p:sp>
        <p:nvSpPr>
          <p:cNvPr id="3" name="Subtitle 2">
            <a:extLst>
              <a:ext uri="{FF2B5EF4-FFF2-40B4-BE49-F238E27FC236}">
                <a16:creationId xmlns:a16="http://schemas.microsoft.com/office/drawing/2014/main" id="{CFA7A3CE-B158-4BA6-87D9-0E39FCF29906}"/>
              </a:ext>
            </a:extLst>
          </p:cNvPr>
          <p:cNvSpPr>
            <a:spLocks noGrp="1"/>
          </p:cNvSpPr>
          <p:nvPr>
            <p:ph type="subTitle" idx="1"/>
          </p:nvPr>
        </p:nvSpPr>
        <p:spPr>
          <a:xfrm>
            <a:off x="871870" y="5608675"/>
            <a:ext cx="4890977" cy="999460"/>
          </a:xfrm>
        </p:spPr>
        <p:txBody>
          <a:bodyPr anchor="b">
            <a:normAutofit fontScale="77500" lnSpcReduction="20000"/>
          </a:bodyPr>
          <a:lstStyle/>
          <a:p>
            <a:pPr algn="l"/>
            <a:r>
              <a:rPr lang="bg-BG" dirty="0"/>
              <a:t>Разработил:</a:t>
            </a:r>
          </a:p>
          <a:p>
            <a:pPr algn="l"/>
            <a:r>
              <a:rPr lang="bg-BG" dirty="0"/>
              <a:t>Ивайло Руменов</a:t>
            </a:r>
          </a:p>
          <a:p>
            <a:pPr algn="l"/>
            <a:r>
              <a:rPr lang="bg-BG" dirty="0"/>
              <a:t>ДаМЯН мИХАЙЛОВ</a:t>
            </a:r>
            <a:endParaRPr lang="en-US" dirty="0"/>
          </a:p>
        </p:txBody>
      </p:sp>
      <p:pic>
        <p:nvPicPr>
          <p:cNvPr id="10" name="Picture 9">
            <a:extLst>
              <a:ext uri="{FF2B5EF4-FFF2-40B4-BE49-F238E27FC236}">
                <a16:creationId xmlns:a16="http://schemas.microsoft.com/office/drawing/2014/main" id="{19CAFDEA-D159-4EA9-861D-6EAC3C1A9AAA}"/>
              </a:ext>
            </a:extLst>
          </p:cNvPr>
          <p:cNvPicPr>
            <a:picLocks noChangeAspect="1"/>
          </p:cNvPicPr>
          <p:nvPr/>
        </p:nvPicPr>
        <p:blipFill rotWithShape="1">
          <a:blip r:embed="rId2">
            <a:extLst>
              <a:ext uri="{28A0092B-C50C-407E-A947-70E740481C1C}">
                <a14:useLocalDpi xmlns:a14="http://schemas.microsoft.com/office/drawing/2010/main" val="0"/>
              </a:ext>
            </a:extLst>
          </a:blip>
          <a:srcRect l="23941" r="24409"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63" name="Straight Connector 6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21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4B13-D468-411A-BE7B-BDD29F989617}"/>
              </a:ext>
            </a:extLst>
          </p:cNvPr>
          <p:cNvSpPr>
            <a:spLocks noGrp="1"/>
          </p:cNvSpPr>
          <p:nvPr>
            <p:ph type="title"/>
          </p:nvPr>
        </p:nvSpPr>
        <p:spPr/>
        <p:txBody>
          <a:bodyPr/>
          <a:lstStyle/>
          <a:p>
            <a:r>
              <a:rPr lang="bg-BG" dirty="0"/>
              <a:t>Удовлетвореност на клиентите</a:t>
            </a:r>
            <a:endParaRPr lang="en-US" dirty="0"/>
          </a:p>
        </p:txBody>
      </p:sp>
      <p:sp>
        <p:nvSpPr>
          <p:cNvPr id="3" name="Content Placeholder 2">
            <a:extLst>
              <a:ext uri="{FF2B5EF4-FFF2-40B4-BE49-F238E27FC236}">
                <a16:creationId xmlns:a16="http://schemas.microsoft.com/office/drawing/2014/main" id="{5798C09F-1CF4-4091-B0A7-6E708D5F4CF2}"/>
              </a:ext>
            </a:extLst>
          </p:cNvPr>
          <p:cNvSpPr>
            <a:spLocks noGrp="1"/>
          </p:cNvSpPr>
          <p:nvPr>
            <p:ph idx="1"/>
          </p:nvPr>
        </p:nvSpPr>
        <p:spPr/>
        <p:txBody>
          <a:bodyPr/>
          <a:lstStyle/>
          <a:p>
            <a:r>
              <a:rPr lang="ru-RU" sz="3200" dirty="0"/>
              <a:t>Висококачествен продукт или услуга гарантирано ще угоди на клиентите и ще насърчи бизнеса за връщане. Това от своя страна ще повиши рентабилността на бизнеса.</a:t>
            </a:r>
          </a:p>
          <a:p>
            <a:endParaRPr lang="en-US" dirty="0"/>
          </a:p>
        </p:txBody>
      </p:sp>
    </p:spTree>
    <p:extLst>
      <p:ext uri="{BB962C8B-B14F-4D97-AF65-F5344CB8AC3E}">
        <p14:creationId xmlns:p14="http://schemas.microsoft.com/office/powerpoint/2010/main" val="216600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A35-2D87-4C31-8EAD-BB4016408A85}"/>
              </a:ext>
            </a:extLst>
          </p:cNvPr>
          <p:cNvSpPr>
            <a:spLocks noGrp="1"/>
          </p:cNvSpPr>
          <p:nvPr>
            <p:ph type="title"/>
          </p:nvPr>
        </p:nvSpPr>
        <p:spPr/>
        <p:txBody>
          <a:bodyPr>
            <a:normAutofit/>
          </a:bodyPr>
          <a:lstStyle/>
          <a:p>
            <a:r>
              <a:rPr lang="ru-RU" dirty="0"/>
              <a:t>Какви са предизвикателствата на оптимизацията на процесите?</a:t>
            </a:r>
            <a:endParaRPr lang="en-US" dirty="0"/>
          </a:p>
        </p:txBody>
      </p:sp>
      <p:sp>
        <p:nvSpPr>
          <p:cNvPr id="3" name="Content Placeholder 2">
            <a:extLst>
              <a:ext uri="{FF2B5EF4-FFF2-40B4-BE49-F238E27FC236}">
                <a16:creationId xmlns:a16="http://schemas.microsoft.com/office/drawing/2014/main" id="{AA826063-7B80-4609-89DF-54C7B26BF0D5}"/>
              </a:ext>
            </a:extLst>
          </p:cNvPr>
          <p:cNvSpPr>
            <a:spLocks noGrp="1"/>
          </p:cNvSpPr>
          <p:nvPr>
            <p:ph idx="1"/>
          </p:nvPr>
        </p:nvSpPr>
        <p:spPr/>
        <p:txBody>
          <a:bodyPr/>
          <a:lstStyle/>
          <a:p>
            <a:r>
              <a:rPr lang="bg-BG" dirty="0"/>
              <a:t>Може да бъде ресурсоемко</a:t>
            </a:r>
          </a:p>
          <a:p>
            <a:pPr lvl="1"/>
            <a:r>
              <a:rPr lang="ru-RU" dirty="0"/>
              <a:t>изискващ анализ на данни, време и усилия</a:t>
            </a:r>
          </a:p>
          <a:p>
            <a:r>
              <a:rPr lang="ru-RU" dirty="0"/>
              <a:t>Някои членове на екипа може да не са склонни да се променят</a:t>
            </a:r>
          </a:p>
          <a:p>
            <a:pPr lvl="1"/>
            <a:r>
              <a:rPr lang="ru-RU" dirty="0"/>
              <a:t>Най-важното тук е ръководителите на проекти да споделят визията си с екипа навреме, като подчертават безбройните предимства на оптимизацията на процесите, за да включат всички</a:t>
            </a:r>
          </a:p>
          <a:p>
            <a:r>
              <a:rPr lang="ru-RU" dirty="0"/>
              <a:t>Оптимизиране на процесите в името на оптимизация</a:t>
            </a:r>
          </a:p>
          <a:p>
            <a:pPr lvl="1"/>
            <a:r>
              <a:rPr lang="ru-RU" dirty="0"/>
              <a:t>Ако не е счупен, не го поправяйте</a:t>
            </a:r>
            <a:endParaRPr lang="bg-BG" dirty="0"/>
          </a:p>
          <a:p>
            <a:pPr lvl="1"/>
            <a:endParaRPr lang="ru-RU" dirty="0"/>
          </a:p>
        </p:txBody>
      </p:sp>
    </p:spTree>
    <p:extLst>
      <p:ext uri="{BB962C8B-B14F-4D97-AF65-F5344CB8AC3E}">
        <p14:creationId xmlns:p14="http://schemas.microsoft.com/office/powerpoint/2010/main" val="320762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ACF3-7FB3-4DB2-8B4E-1293DFAAD308}"/>
              </a:ext>
            </a:extLst>
          </p:cNvPr>
          <p:cNvSpPr>
            <a:spLocks noGrp="1"/>
          </p:cNvSpPr>
          <p:nvPr>
            <p:ph type="title"/>
          </p:nvPr>
        </p:nvSpPr>
        <p:spPr/>
        <p:txBody>
          <a:bodyPr/>
          <a:lstStyle/>
          <a:p>
            <a:r>
              <a:rPr lang="bg-BG" dirty="0"/>
              <a:t>Методи</a:t>
            </a:r>
            <a:endParaRPr lang="en-US" dirty="0"/>
          </a:p>
        </p:txBody>
      </p:sp>
      <p:sp>
        <p:nvSpPr>
          <p:cNvPr id="3" name="Content Placeholder 2">
            <a:extLst>
              <a:ext uri="{FF2B5EF4-FFF2-40B4-BE49-F238E27FC236}">
                <a16:creationId xmlns:a16="http://schemas.microsoft.com/office/drawing/2014/main" id="{7C583608-0CCA-446B-9CC7-95D88EB4DE1C}"/>
              </a:ext>
            </a:extLst>
          </p:cNvPr>
          <p:cNvSpPr>
            <a:spLocks noGrp="1"/>
          </p:cNvSpPr>
          <p:nvPr>
            <p:ph idx="1"/>
          </p:nvPr>
        </p:nvSpPr>
        <p:spPr/>
        <p:txBody>
          <a:bodyPr>
            <a:normAutofit fontScale="92500" lnSpcReduction="20000"/>
          </a:bodyPr>
          <a:lstStyle/>
          <a:p>
            <a:r>
              <a:rPr lang="bg-BG" dirty="0"/>
              <a:t>Математическа оптимизация</a:t>
            </a:r>
            <a:endParaRPr lang="en-US" dirty="0"/>
          </a:p>
          <a:p>
            <a:pPr lvl="1"/>
            <a:r>
              <a:rPr lang="bg-BG" dirty="0"/>
              <a:t>С</a:t>
            </a:r>
            <a:r>
              <a:rPr lang="ru-RU" dirty="0"/>
              <a:t>имплексния метод</a:t>
            </a:r>
            <a:endParaRPr lang="en-US" dirty="0"/>
          </a:p>
          <a:p>
            <a:r>
              <a:rPr lang="en-GB" dirty="0"/>
              <a:t>PDSA </a:t>
            </a:r>
            <a:r>
              <a:rPr lang="bg-BG" dirty="0"/>
              <a:t>метод</a:t>
            </a:r>
            <a:endParaRPr lang="en-GB" dirty="0"/>
          </a:p>
          <a:p>
            <a:r>
              <a:rPr lang="bg-BG" dirty="0"/>
              <a:t>Процесен метод на добив</a:t>
            </a:r>
            <a:endParaRPr lang="en-GB" dirty="0"/>
          </a:p>
          <a:p>
            <a:r>
              <a:rPr lang="ru-RU" dirty="0"/>
              <a:t>Метод за картографиране на поток от стойност</a:t>
            </a:r>
            <a:r>
              <a:rPr lang="en-GB" dirty="0"/>
              <a:t>(stream mapping)</a:t>
            </a:r>
          </a:p>
          <a:p>
            <a:r>
              <a:rPr lang="bg-BG" dirty="0"/>
              <a:t>Кайзен метод</a:t>
            </a:r>
            <a:endParaRPr lang="en-GB" dirty="0"/>
          </a:p>
          <a:p>
            <a:r>
              <a:rPr lang="en-GB" dirty="0"/>
              <a:t> DMADV </a:t>
            </a:r>
            <a:r>
              <a:rPr lang="bg-BG" dirty="0"/>
              <a:t>метод</a:t>
            </a:r>
            <a:endParaRPr lang="en-GB" dirty="0"/>
          </a:p>
          <a:p>
            <a:r>
              <a:rPr lang="ru-RU" dirty="0"/>
              <a:t>BPO метод за управление на проекти</a:t>
            </a:r>
            <a:endParaRPr lang="en-GB" dirty="0"/>
          </a:p>
          <a:p>
            <a:r>
              <a:rPr lang="en-GB" dirty="0"/>
              <a:t>DMADV </a:t>
            </a:r>
            <a:r>
              <a:rPr lang="bg-BG" dirty="0"/>
              <a:t>метод</a:t>
            </a:r>
            <a:endParaRPr lang="en-GB" dirty="0"/>
          </a:p>
          <a:p>
            <a:r>
              <a:rPr lang="bg-BG" dirty="0"/>
              <a:t>Абстрактния</a:t>
            </a:r>
          </a:p>
        </p:txBody>
      </p:sp>
    </p:spTree>
    <p:extLst>
      <p:ext uri="{BB962C8B-B14F-4D97-AF65-F5344CB8AC3E}">
        <p14:creationId xmlns:p14="http://schemas.microsoft.com/office/powerpoint/2010/main" val="113409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8054-8E84-7877-8A2D-864AA1B99B70}"/>
              </a:ext>
            </a:extLst>
          </p:cNvPr>
          <p:cNvSpPr>
            <a:spLocks noGrp="1"/>
          </p:cNvSpPr>
          <p:nvPr>
            <p:ph type="title"/>
          </p:nvPr>
        </p:nvSpPr>
        <p:spPr/>
        <p:txBody>
          <a:bodyPr/>
          <a:lstStyle/>
          <a:p>
            <a:r>
              <a:rPr lang="bg-BG" dirty="0"/>
              <a:t>Математическа оптимизация</a:t>
            </a:r>
            <a:endParaRPr lang="en-US" dirty="0"/>
          </a:p>
        </p:txBody>
      </p:sp>
      <p:sp>
        <p:nvSpPr>
          <p:cNvPr id="3" name="Content Placeholder 2">
            <a:extLst>
              <a:ext uri="{FF2B5EF4-FFF2-40B4-BE49-F238E27FC236}">
                <a16:creationId xmlns:a16="http://schemas.microsoft.com/office/drawing/2014/main" id="{DBCF5D4B-2872-D762-AAFB-04DD494B6C16}"/>
              </a:ext>
            </a:extLst>
          </p:cNvPr>
          <p:cNvSpPr>
            <a:spLocks noGrp="1"/>
          </p:cNvSpPr>
          <p:nvPr>
            <p:ph idx="1"/>
          </p:nvPr>
        </p:nvSpPr>
        <p:spPr/>
        <p:txBody>
          <a:bodyPr>
            <a:normAutofit/>
          </a:bodyPr>
          <a:lstStyle/>
          <a:p>
            <a:r>
              <a:rPr lang="ru-RU" sz="2800" dirty="0"/>
              <a:t>Математическата оптимизация е изборът на най-добрия елемент, по отношение на някакъв критерий, от някакъв набор от налични алтернативи.</a:t>
            </a:r>
            <a:r>
              <a:rPr lang="en-US" sz="2800" dirty="0"/>
              <a:t> </a:t>
            </a:r>
            <a:r>
              <a:rPr lang="ru-RU" sz="2800" dirty="0"/>
              <a:t>Своеобразни проблеми с оптимизация възникват във всички количествени дисциплини от компютърните науки и инженерството до оперативните изследвания и икономиката, а разработването на методи за решаване представлява интерес в математиката от векове.</a:t>
            </a:r>
            <a:endParaRPr lang="en-US" sz="2800" dirty="0"/>
          </a:p>
        </p:txBody>
      </p:sp>
    </p:spTree>
    <p:extLst>
      <p:ext uri="{BB962C8B-B14F-4D97-AF65-F5344CB8AC3E}">
        <p14:creationId xmlns:p14="http://schemas.microsoft.com/office/powerpoint/2010/main" val="411537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860A8-DD70-E82D-AE04-3BD9FC2A9DC7}"/>
              </a:ext>
            </a:extLst>
          </p:cNvPr>
          <p:cNvSpPr>
            <a:spLocks noGrp="1"/>
          </p:cNvSpPr>
          <p:nvPr>
            <p:ph idx="1"/>
          </p:nvPr>
        </p:nvSpPr>
        <p:spPr>
          <a:xfrm>
            <a:off x="1143000" y="1056290"/>
            <a:ext cx="9906000" cy="5497950"/>
          </a:xfrm>
        </p:spPr>
        <p:txBody>
          <a:bodyPr>
            <a:normAutofit/>
          </a:bodyPr>
          <a:lstStyle/>
          <a:p>
            <a:r>
              <a:rPr lang="ru-RU" sz="2800" dirty="0"/>
              <a:t>В най-простия случай оптимизационният проблем се състои в максимизиране или минимизиране на реална функция чрез систематичен избор на входни стойности от разрешен набор и изчисляване на стойността на функцията. Обобщаването на оптимизационната теория и техники за други формулировки представлява голяма област от приложната математика. По-общо казано, оптимизацията включва намиране на "най-добрите налични" стойности на някаква целева функция, дадена на определен домейн (или вход), включително разнообразие от различни видове целеви функции и различни типове домейни.</a:t>
            </a:r>
            <a:endParaRPr lang="en-US" sz="2800" dirty="0"/>
          </a:p>
        </p:txBody>
      </p:sp>
    </p:spTree>
    <p:extLst>
      <p:ext uri="{BB962C8B-B14F-4D97-AF65-F5344CB8AC3E}">
        <p14:creationId xmlns:p14="http://schemas.microsoft.com/office/powerpoint/2010/main" val="72832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358D-C540-A545-8F11-3FA0BBB1369B}"/>
              </a:ext>
            </a:extLst>
          </p:cNvPr>
          <p:cNvSpPr>
            <a:spLocks noGrp="1"/>
          </p:cNvSpPr>
          <p:nvPr>
            <p:ph type="title"/>
          </p:nvPr>
        </p:nvSpPr>
        <p:spPr/>
        <p:txBody>
          <a:bodyPr/>
          <a:lstStyle/>
          <a:p>
            <a:r>
              <a:rPr lang="ru-RU" dirty="0"/>
              <a:t>симплексния метод</a:t>
            </a:r>
            <a:endParaRPr lang="en-US" dirty="0"/>
          </a:p>
        </p:txBody>
      </p:sp>
      <p:sp>
        <p:nvSpPr>
          <p:cNvPr id="3" name="Content Placeholder 2">
            <a:extLst>
              <a:ext uri="{FF2B5EF4-FFF2-40B4-BE49-F238E27FC236}">
                <a16:creationId xmlns:a16="http://schemas.microsoft.com/office/drawing/2014/main" id="{4A134F48-DEEC-954B-251E-52A73AC95410}"/>
              </a:ext>
            </a:extLst>
          </p:cNvPr>
          <p:cNvSpPr>
            <a:spLocks noGrp="1"/>
          </p:cNvSpPr>
          <p:nvPr>
            <p:ph idx="1"/>
          </p:nvPr>
        </p:nvSpPr>
        <p:spPr/>
        <p:txBody>
          <a:bodyPr/>
          <a:lstStyle/>
          <a:p>
            <a:r>
              <a:rPr lang="ru-RU" dirty="0"/>
              <a:t>През 1947 г. Джордж Данциг, математически съветник за ВВС на САЩ, изобретява симплексния метод, за да ограничи броя на екстремните точки, които трябва да бъдат изследвани. Симплексният метод е един от най-полезните и ефективни алгоритми, изобретявани някога, и все още е стандартният метод, използван в компютрите за решаване на оптимизационни проблеми. </a:t>
            </a:r>
            <a:endParaRPr lang="en-US" dirty="0"/>
          </a:p>
        </p:txBody>
      </p:sp>
    </p:spTree>
    <p:extLst>
      <p:ext uri="{BB962C8B-B14F-4D97-AF65-F5344CB8AC3E}">
        <p14:creationId xmlns:p14="http://schemas.microsoft.com/office/powerpoint/2010/main" val="244064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3BAB7-627B-B2E3-7615-E3FB837880E2}"/>
              </a:ext>
            </a:extLst>
          </p:cNvPr>
          <p:cNvSpPr>
            <a:spLocks noGrp="1"/>
          </p:cNvSpPr>
          <p:nvPr>
            <p:ph idx="1"/>
          </p:nvPr>
        </p:nvSpPr>
        <p:spPr>
          <a:xfrm>
            <a:off x="1143000" y="773723"/>
            <a:ext cx="9906000" cy="5260255"/>
          </a:xfrm>
        </p:spPr>
        <p:txBody>
          <a:bodyPr>
            <a:normAutofit lnSpcReduction="10000"/>
          </a:bodyPr>
          <a:lstStyle/>
          <a:p>
            <a:pPr algn="just"/>
            <a:r>
              <a:rPr lang="ru-RU" dirty="0"/>
              <a:t>Първо, методът предполага, че е известна крайна точка.</a:t>
            </a:r>
          </a:p>
          <a:p>
            <a:pPr algn="just"/>
            <a:r>
              <a:rPr lang="ru-RU" dirty="0"/>
              <a:t>След това, използвайки алгебрична спецификация на проблема, тестът определя дали тази крайна точка е оптимална. Ако тестът за оптималност не бъде издържан, съседна екстремна точка се търси по ръба в посоката, за която стойността на целевата функция нараства с най-бърза скорост.</a:t>
            </a:r>
          </a:p>
          <a:p>
            <a:pPr algn="just"/>
            <a:r>
              <a:rPr lang="ru-RU" dirty="0"/>
              <a:t>Понякога човек може да се движи по ръба и да накара стойността на целевата функция да се увеличава без ограничение. Ако това се случи, процедурата завършва с предписване на ръба, по който целта отива към положителна безкрайност. Ако не, се достига нова екстремна точка с поне толкова висока стойност на целевата функция, колкото нейния предшественик.</a:t>
            </a:r>
          </a:p>
          <a:p>
            <a:pPr algn="just"/>
            <a:r>
              <a:rPr lang="ru-RU" dirty="0"/>
              <a:t>След това описаната последователност се повтаря.</a:t>
            </a:r>
          </a:p>
          <a:p>
            <a:pPr algn="just"/>
            <a:r>
              <a:rPr lang="ru-RU" dirty="0"/>
              <a:t>Прекратяването настъпва, когато се намери оптимална екстремна точка или се появи неограничен случай.</a:t>
            </a:r>
          </a:p>
          <a:p>
            <a:endParaRPr lang="en-US" dirty="0"/>
          </a:p>
        </p:txBody>
      </p:sp>
    </p:spTree>
    <p:extLst>
      <p:ext uri="{BB962C8B-B14F-4D97-AF65-F5344CB8AC3E}">
        <p14:creationId xmlns:p14="http://schemas.microsoft.com/office/powerpoint/2010/main" val="363717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EF8F-4A44-88CA-557E-5CB9D6FF2378}"/>
              </a:ext>
            </a:extLst>
          </p:cNvPr>
          <p:cNvSpPr>
            <a:spLocks noGrp="1"/>
          </p:cNvSpPr>
          <p:nvPr>
            <p:ph type="title"/>
          </p:nvPr>
        </p:nvSpPr>
        <p:spPr/>
        <p:txBody>
          <a:bodyPr/>
          <a:lstStyle/>
          <a:p>
            <a:r>
              <a:rPr lang="en-US" dirty="0"/>
              <a:t>PDSA </a:t>
            </a:r>
            <a:r>
              <a:rPr lang="bg-BG" dirty="0"/>
              <a:t>метод</a:t>
            </a:r>
            <a:endParaRPr lang="en-US" dirty="0"/>
          </a:p>
        </p:txBody>
      </p:sp>
      <p:sp>
        <p:nvSpPr>
          <p:cNvPr id="3" name="Content Placeholder 2">
            <a:extLst>
              <a:ext uri="{FF2B5EF4-FFF2-40B4-BE49-F238E27FC236}">
                <a16:creationId xmlns:a16="http://schemas.microsoft.com/office/drawing/2014/main" id="{E2A93D06-0F54-7858-2858-8054B2959483}"/>
              </a:ext>
            </a:extLst>
          </p:cNvPr>
          <p:cNvSpPr>
            <a:spLocks noGrp="1"/>
          </p:cNvSpPr>
          <p:nvPr>
            <p:ph idx="1"/>
          </p:nvPr>
        </p:nvSpPr>
        <p:spPr/>
        <p:txBody>
          <a:bodyPr/>
          <a:lstStyle/>
          <a:p>
            <a:r>
              <a:rPr lang="ru-RU" dirty="0"/>
              <a:t>Методът за оптимизация на PDSA е циклична система от четири части, която ви помага да подобрите качеството на даден процес и да постигнете оптимизация на бизнеса. Етапите на този метод са:</a:t>
            </a:r>
            <a:endParaRPr lang="en-GB" dirty="0"/>
          </a:p>
          <a:p>
            <a:pPr lvl="1"/>
            <a:r>
              <a:rPr lang="ru-RU" dirty="0"/>
              <a:t>План</a:t>
            </a:r>
            <a:r>
              <a:rPr lang="en-GB" dirty="0"/>
              <a:t>( </a:t>
            </a:r>
            <a:r>
              <a:rPr lang="en-GB" b="1" dirty="0"/>
              <a:t>P</a:t>
            </a:r>
            <a:r>
              <a:rPr lang="en-GB" dirty="0"/>
              <a:t>lan)</a:t>
            </a:r>
            <a:r>
              <a:rPr lang="ru-RU" dirty="0"/>
              <a:t>: Първата стъпка от този метод е да начертаете и ясно дефинирате постиженията, които искате да постигнете.</a:t>
            </a:r>
            <a:endParaRPr lang="en-GB" dirty="0"/>
          </a:p>
          <a:p>
            <a:pPr lvl="1"/>
            <a:r>
              <a:rPr lang="ru-RU" dirty="0"/>
              <a:t>Направете</a:t>
            </a:r>
            <a:r>
              <a:rPr lang="en-GB" dirty="0"/>
              <a:t>( </a:t>
            </a:r>
            <a:r>
              <a:rPr lang="en-GB" b="1" dirty="0"/>
              <a:t>D</a:t>
            </a:r>
            <a:r>
              <a:rPr lang="en-GB" dirty="0"/>
              <a:t>o)</a:t>
            </a:r>
            <a:r>
              <a:rPr lang="ru-RU" dirty="0"/>
              <a:t>: Втората стъпка е да тествате потенциалните промени в малък и ограничен мащаб.</a:t>
            </a:r>
            <a:endParaRPr lang="en-GB" dirty="0"/>
          </a:p>
          <a:p>
            <a:pPr lvl="1"/>
            <a:r>
              <a:rPr lang="ru-RU" dirty="0"/>
              <a:t>Проучване</a:t>
            </a:r>
            <a:r>
              <a:rPr lang="en-GB" dirty="0"/>
              <a:t>( </a:t>
            </a:r>
            <a:r>
              <a:rPr lang="en-GB" b="1" dirty="0"/>
              <a:t>S</a:t>
            </a:r>
            <a:r>
              <a:rPr lang="en-GB" dirty="0"/>
              <a:t>tudy)</a:t>
            </a:r>
            <a:r>
              <a:rPr lang="ru-RU" dirty="0"/>
              <a:t>: Третата стъпка е да се проучат резултатите от метода и да се определи дали са били полезни.</a:t>
            </a:r>
            <a:endParaRPr lang="en-GB" dirty="0"/>
          </a:p>
          <a:p>
            <a:pPr lvl="1"/>
            <a:r>
              <a:rPr lang="ru-RU" dirty="0"/>
              <a:t>Действие</a:t>
            </a:r>
            <a:r>
              <a:rPr lang="en-GB" dirty="0"/>
              <a:t>( </a:t>
            </a:r>
            <a:r>
              <a:rPr lang="en-GB" b="1" dirty="0"/>
              <a:t>A</a:t>
            </a:r>
            <a:r>
              <a:rPr lang="en-GB" dirty="0"/>
              <a:t>ct)</a:t>
            </a:r>
            <a:r>
              <a:rPr lang="ru-RU" dirty="0"/>
              <a:t>: Последната стъпка е прилагането на промените в по-голям мащаб.</a:t>
            </a:r>
            <a:endParaRPr lang="en-US" dirty="0"/>
          </a:p>
        </p:txBody>
      </p:sp>
    </p:spTree>
    <p:extLst>
      <p:ext uri="{BB962C8B-B14F-4D97-AF65-F5344CB8AC3E}">
        <p14:creationId xmlns:p14="http://schemas.microsoft.com/office/powerpoint/2010/main" val="193554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41F1-64BA-C1E7-E0E2-F380EB998623}"/>
              </a:ext>
            </a:extLst>
          </p:cNvPr>
          <p:cNvSpPr>
            <a:spLocks noGrp="1"/>
          </p:cNvSpPr>
          <p:nvPr>
            <p:ph type="title"/>
          </p:nvPr>
        </p:nvSpPr>
        <p:spPr/>
        <p:txBody>
          <a:bodyPr/>
          <a:lstStyle/>
          <a:p>
            <a:r>
              <a:rPr lang="ru-RU" dirty="0"/>
              <a:t> BPO метод за управление на проекти</a:t>
            </a:r>
            <a:endParaRPr lang="en-US" dirty="0"/>
          </a:p>
        </p:txBody>
      </p:sp>
      <p:sp>
        <p:nvSpPr>
          <p:cNvPr id="3" name="Content Placeholder 2">
            <a:extLst>
              <a:ext uri="{FF2B5EF4-FFF2-40B4-BE49-F238E27FC236}">
                <a16:creationId xmlns:a16="http://schemas.microsoft.com/office/drawing/2014/main" id="{8E377547-B08A-99F9-5CC7-0C008FE0721F}"/>
              </a:ext>
            </a:extLst>
          </p:cNvPr>
          <p:cNvSpPr>
            <a:spLocks noGrp="1"/>
          </p:cNvSpPr>
          <p:nvPr>
            <p:ph idx="1"/>
          </p:nvPr>
        </p:nvSpPr>
        <p:spPr/>
        <p:txBody>
          <a:bodyPr>
            <a:normAutofit fontScale="92500" lnSpcReduction="10000"/>
          </a:bodyPr>
          <a:lstStyle/>
          <a:p>
            <a:r>
              <a:rPr lang="ru-RU" dirty="0"/>
              <a:t>Методът за оптимизиране на управлението на BPO проекти е съставен от стъпки, включително:  </a:t>
            </a:r>
            <a:endParaRPr lang="en-GB" dirty="0"/>
          </a:p>
          <a:p>
            <a:pPr lvl="1"/>
            <a:r>
              <a:rPr lang="ru-RU" dirty="0"/>
              <a:t>Иницииране: Първата стъпка е да разрешите фазата, процеса или проекта като част от цялостната инициатива. </a:t>
            </a:r>
            <a:endParaRPr lang="en-GB" dirty="0"/>
          </a:p>
          <a:p>
            <a:pPr lvl="1"/>
            <a:r>
              <a:rPr lang="ru-RU" dirty="0"/>
              <a:t>Планиране: Втората стъпка е да дефинирате и предефинирате целите и след това да изберете най-добрите действия, които да ви помогнат да ги постигнете. </a:t>
            </a:r>
            <a:endParaRPr lang="en-GB" dirty="0"/>
          </a:p>
          <a:p>
            <a:pPr lvl="1"/>
            <a:r>
              <a:rPr lang="ru-RU" dirty="0"/>
              <a:t>Изпълнение: Третата стъпка е да координирате и да си сътрудничите с хората, които ще ви помогнат да изпълните плана или стратегията. </a:t>
            </a:r>
            <a:endParaRPr lang="en-GB" dirty="0"/>
          </a:p>
          <a:p>
            <a:pPr lvl="1"/>
            <a:r>
              <a:rPr lang="ru-RU" dirty="0"/>
              <a:t>Контрол: Четвъртата стъпка е да гарантирате, че изпълнявате всяка набелязана цел, като редовно наблюдавате и измервате напредъка и резултатите, като предприемате коригиращи действия, ако е необходимо. </a:t>
            </a:r>
            <a:endParaRPr lang="en-GB" dirty="0"/>
          </a:p>
          <a:p>
            <a:pPr lvl="1"/>
            <a:r>
              <a:rPr lang="ru-RU" dirty="0"/>
              <a:t>Затваряне: Последната стъпка е официалното затваряне на проекта, след като методът на оптимизация постигне целта си.</a:t>
            </a:r>
            <a:endParaRPr lang="en-US" dirty="0"/>
          </a:p>
        </p:txBody>
      </p:sp>
    </p:spTree>
    <p:extLst>
      <p:ext uri="{BB962C8B-B14F-4D97-AF65-F5344CB8AC3E}">
        <p14:creationId xmlns:p14="http://schemas.microsoft.com/office/powerpoint/2010/main" val="109042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50A0-EA4D-F702-BE22-830175636463}"/>
              </a:ext>
            </a:extLst>
          </p:cNvPr>
          <p:cNvSpPr>
            <a:spLocks noGrp="1"/>
          </p:cNvSpPr>
          <p:nvPr>
            <p:ph type="title"/>
          </p:nvPr>
        </p:nvSpPr>
        <p:spPr/>
        <p:txBody>
          <a:bodyPr/>
          <a:lstStyle/>
          <a:p>
            <a:r>
              <a:rPr lang="bg-BG" dirty="0"/>
              <a:t>Процесен метод на добив</a:t>
            </a:r>
            <a:endParaRPr lang="en-US" dirty="0"/>
          </a:p>
        </p:txBody>
      </p:sp>
      <p:sp>
        <p:nvSpPr>
          <p:cNvPr id="3" name="Content Placeholder 2">
            <a:extLst>
              <a:ext uri="{FF2B5EF4-FFF2-40B4-BE49-F238E27FC236}">
                <a16:creationId xmlns:a16="http://schemas.microsoft.com/office/drawing/2014/main" id="{07BC40FD-1060-9348-58F0-C488F1C26DB3}"/>
              </a:ext>
            </a:extLst>
          </p:cNvPr>
          <p:cNvSpPr>
            <a:spLocks noGrp="1"/>
          </p:cNvSpPr>
          <p:nvPr>
            <p:ph idx="1"/>
          </p:nvPr>
        </p:nvSpPr>
        <p:spPr/>
        <p:txBody>
          <a:bodyPr/>
          <a:lstStyle/>
          <a:p>
            <a:r>
              <a:rPr lang="ru-RU" dirty="0"/>
              <a:t>Методът за оптимизация на копаене на процесите е комбинация от техники, които включват елементи от науката за данни. При този метод взимате данни от регистър на събитията и след това анализирате действията на членовете на вашия екип в рамките на бизнеса, като преглеждате стъпките, които те изпълняват, за да изпълнят задължение или задача. След това можете да конвертирате събраните данни в използваеми прозрения, като помагате на други свързани професионалисти да идентифицират проблеми и да оптимизират необходимите процеси.</a:t>
            </a:r>
            <a:endParaRPr lang="en-US" dirty="0"/>
          </a:p>
        </p:txBody>
      </p:sp>
    </p:spTree>
    <p:extLst>
      <p:ext uri="{BB962C8B-B14F-4D97-AF65-F5344CB8AC3E}">
        <p14:creationId xmlns:p14="http://schemas.microsoft.com/office/powerpoint/2010/main" val="322932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38BC-8667-451C-85A1-DEAEEA5DAC3D}"/>
              </a:ext>
            </a:extLst>
          </p:cNvPr>
          <p:cNvSpPr>
            <a:spLocks noGrp="1"/>
          </p:cNvSpPr>
          <p:nvPr>
            <p:ph type="title"/>
          </p:nvPr>
        </p:nvSpPr>
        <p:spPr/>
        <p:txBody>
          <a:bodyPr>
            <a:normAutofit/>
          </a:bodyPr>
          <a:lstStyle/>
          <a:p>
            <a:r>
              <a:rPr lang="ru-RU" dirty="0"/>
              <a:t>Какво е определението за оптимизация?</a:t>
            </a:r>
            <a:endParaRPr lang="en-US" dirty="0"/>
          </a:p>
        </p:txBody>
      </p:sp>
      <p:sp>
        <p:nvSpPr>
          <p:cNvPr id="3" name="Content Placeholder 2">
            <a:extLst>
              <a:ext uri="{FF2B5EF4-FFF2-40B4-BE49-F238E27FC236}">
                <a16:creationId xmlns:a16="http://schemas.microsoft.com/office/drawing/2014/main" id="{804B0526-C26A-492E-A853-476CC7118E65}"/>
              </a:ext>
            </a:extLst>
          </p:cNvPr>
          <p:cNvSpPr>
            <a:spLocks noGrp="1"/>
          </p:cNvSpPr>
          <p:nvPr>
            <p:ph idx="1"/>
          </p:nvPr>
        </p:nvSpPr>
        <p:spPr/>
        <p:txBody>
          <a:bodyPr/>
          <a:lstStyle/>
          <a:p>
            <a:r>
              <a:rPr lang="ru-RU" dirty="0"/>
              <a:t>Оптимизацията означава да извлечете най-доброто от дадена ситуация или ресурсите, с които разполагате. Когато оптимизирате нещо, вие се стремите да увеличите максимално неговия потенциал и да го направите възможно най-полезно.</a:t>
            </a:r>
          </a:p>
          <a:p>
            <a:endParaRPr lang="en-US" dirty="0"/>
          </a:p>
        </p:txBody>
      </p:sp>
      <p:graphicFrame>
        <p:nvGraphicFramePr>
          <p:cNvPr id="6" name="Object 5">
            <a:extLst>
              <a:ext uri="{FF2B5EF4-FFF2-40B4-BE49-F238E27FC236}">
                <a16:creationId xmlns:a16="http://schemas.microsoft.com/office/drawing/2014/main" id="{4D85A30E-EAFC-B3B7-210E-5361FA93F13A}"/>
              </a:ext>
            </a:extLst>
          </p:cNvPr>
          <p:cNvGraphicFramePr>
            <a:graphicFrameLocks noChangeAspect="1"/>
          </p:cNvGraphicFramePr>
          <p:nvPr>
            <p:extLst>
              <p:ext uri="{D42A27DB-BD31-4B8C-83A1-F6EECF244321}">
                <p14:modId xmlns:p14="http://schemas.microsoft.com/office/powerpoint/2010/main" val="941424054"/>
              </p:ext>
            </p:extLst>
          </p:nvPr>
        </p:nvGraphicFramePr>
        <p:xfrm>
          <a:off x="6256643" y="3666298"/>
          <a:ext cx="3325019" cy="2367680"/>
        </p:xfrm>
        <a:graphic>
          <a:graphicData uri="http://schemas.openxmlformats.org/presentationml/2006/ole">
            <mc:AlternateContent xmlns:mc="http://schemas.openxmlformats.org/markup-compatibility/2006">
              <mc:Choice xmlns:v="urn:schemas-microsoft-com:vml" Requires="v">
                <p:oleObj spid="_x0000_s1048" name="Image" r:id="rId3" imgW="13053960" imgH="9295200" progId="Photoshop.Image.16">
                  <p:embed/>
                </p:oleObj>
              </mc:Choice>
              <mc:Fallback>
                <p:oleObj name="Image" r:id="rId3" imgW="13053960" imgH="9295200" progId="Photoshop.Image.16">
                  <p:embed/>
                  <p:pic>
                    <p:nvPicPr>
                      <p:cNvPr id="0" name=""/>
                      <p:cNvPicPr/>
                      <p:nvPr/>
                    </p:nvPicPr>
                    <p:blipFill>
                      <a:blip r:embed="rId4"/>
                      <a:stretch>
                        <a:fillRect/>
                      </a:stretch>
                    </p:blipFill>
                    <p:spPr>
                      <a:xfrm>
                        <a:off x="6256643" y="3666298"/>
                        <a:ext cx="3325019" cy="2367680"/>
                      </a:xfrm>
                      <a:prstGeom prst="rect">
                        <a:avLst/>
                      </a:prstGeom>
                    </p:spPr>
                  </p:pic>
                </p:oleObj>
              </mc:Fallback>
            </mc:AlternateContent>
          </a:graphicData>
        </a:graphic>
      </p:graphicFrame>
    </p:spTree>
    <p:extLst>
      <p:ext uri="{BB962C8B-B14F-4D97-AF65-F5344CB8AC3E}">
        <p14:creationId xmlns:p14="http://schemas.microsoft.com/office/powerpoint/2010/main" val="49277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FC8D-E428-6687-CEA9-95A562A5787C}"/>
              </a:ext>
            </a:extLst>
          </p:cNvPr>
          <p:cNvSpPr>
            <a:spLocks noGrp="1"/>
          </p:cNvSpPr>
          <p:nvPr>
            <p:ph type="title"/>
          </p:nvPr>
        </p:nvSpPr>
        <p:spPr/>
        <p:txBody>
          <a:bodyPr>
            <a:normAutofit fontScale="90000"/>
          </a:bodyPr>
          <a:lstStyle/>
          <a:p>
            <a:r>
              <a:rPr lang="ru-RU" dirty="0"/>
              <a:t>Метод за картографиране на поток от стойност</a:t>
            </a:r>
            <a:r>
              <a:rPr lang="en-GB" dirty="0"/>
              <a:t>( stream mapping)</a:t>
            </a:r>
            <a:endParaRPr lang="en-US" dirty="0"/>
          </a:p>
        </p:txBody>
      </p:sp>
      <p:sp>
        <p:nvSpPr>
          <p:cNvPr id="3" name="Content Placeholder 2">
            <a:extLst>
              <a:ext uri="{FF2B5EF4-FFF2-40B4-BE49-F238E27FC236}">
                <a16:creationId xmlns:a16="http://schemas.microsoft.com/office/drawing/2014/main" id="{ECDD9C9A-89F8-0208-4B79-9A0C12B56DC2}"/>
              </a:ext>
            </a:extLst>
          </p:cNvPr>
          <p:cNvSpPr>
            <a:spLocks noGrp="1"/>
          </p:cNvSpPr>
          <p:nvPr>
            <p:ph idx="1"/>
          </p:nvPr>
        </p:nvSpPr>
        <p:spPr/>
        <p:txBody>
          <a:bodyPr/>
          <a:lstStyle/>
          <a:p>
            <a:r>
              <a:rPr lang="ru-RU" dirty="0"/>
              <a:t>Методът за оптимизиране на картографирането на стойностния поток е процес, който разчита на карта на потока от стойност. Това е графично представяне на различните материали, данни и информация, които протичат в целия проект или инициатива. Основната цел на това е да предостави услугите и продуктите на клиентите или крайните потребители. Този метод е наистина полезен, за да ви помогне да постигнете следните резултати:</a:t>
            </a:r>
            <a:endParaRPr lang="en-GB" dirty="0"/>
          </a:p>
          <a:p>
            <a:r>
              <a:rPr lang="ru-RU" dirty="0"/>
              <a:t>Идентифициране и елиминиране на отпадъците от ресурси</a:t>
            </a:r>
            <a:r>
              <a:rPr lang="en-GB" dirty="0"/>
              <a:t>. </a:t>
            </a:r>
            <a:r>
              <a:rPr lang="ru-RU" dirty="0"/>
              <a:t>Получаване на ценна представа за процесите на вземане на решения и потоците на процесит</a:t>
            </a:r>
            <a:r>
              <a:rPr lang="en-GB" dirty="0"/>
              <a:t>.</a:t>
            </a:r>
            <a:r>
              <a:rPr lang="ru-RU" dirty="0"/>
              <a:t> Поставяне на измерими и реалистични цели за подобряване на процес</a:t>
            </a:r>
            <a:r>
              <a:rPr lang="en-GB" dirty="0"/>
              <a:t>.</a:t>
            </a:r>
            <a:r>
              <a:rPr lang="ru-RU" dirty="0"/>
              <a:t> Определяне на областите, които се нуждаят от подобрение</a:t>
            </a:r>
            <a:endParaRPr lang="en-US" dirty="0"/>
          </a:p>
        </p:txBody>
      </p:sp>
    </p:spTree>
    <p:extLst>
      <p:ext uri="{BB962C8B-B14F-4D97-AF65-F5344CB8AC3E}">
        <p14:creationId xmlns:p14="http://schemas.microsoft.com/office/powerpoint/2010/main" val="388892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3DAC-D93D-3689-A0B4-E60CBF7C9FFF}"/>
              </a:ext>
            </a:extLst>
          </p:cNvPr>
          <p:cNvSpPr>
            <a:spLocks noGrp="1"/>
          </p:cNvSpPr>
          <p:nvPr>
            <p:ph type="title"/>
          </p:nvPr>
        </p:nvSpPr>
        <p:spPr/>
        <p:txBody>
          <a:bodyPr/>
          <a:lstStyle/>
          <a:p>
            <a:r>
              <a:rPr lang="bg-BG" dirty="0"/>
              <a:t>Кайзен метод</a:t>
            </a:r>
            <a:endParaRPr lang="en-US" dirty="0"/>
          </a:p>
        </p:txBody>
      </p:sp>
      <p:sp>
        <p:nvSpPr>
          <p:cNvPr id="3" name="Content Placeholder 2">
            <a:extLst>
              <a:ext uri="{FF2B5EF4-FFF2-40B4-BE49-F238E27FC236}">
                <a16:creationId xmlns:a16="http://schemas.microsoft.com/office/drawing/2014/main" id="{8263E3B7-D64E-9BE5-E962-DF126F6A023E}"/>
              </a:ext>
            </a:extLst>
          </p:cNvPr>
          <p:cNvSpPr>
            <a:spLocks noGrp="1"/>
          </p:cNvSpPr>
          <p:nvPr>
            <p:ph idx="1"/>
          </p:nvPr>
        </p:nvSpPr>
        <p:spPr/>
        <p:txBody>
          <a:bodyPr/>
          <a:lstStyle/>
          <a:p>
            <a:r>
              <a:rPr lang="ru-RU" dirty="0"/>
              <a:t>Методът за оптимизация Kaizen може да работи във връзка с метода PDCA. Това е техника, която работи за подобряване на всички бизнес функции редовно. Някои предимства на този метод включват:</a:t>
            </a:r>
            <a:endParaRPr lang="en-GB" dirty="0"/>
          </a:p>
          <a:p>
            <a:pPr lvl="1"/>
            <a:r>
              <a:rPr lang="ru-RU" dirty="0"/>
              <a:t>Насърчаване на по-бързи резултати и мерки за безопасност </a:t>
            </a:r>
            <a:endParaRPr lang="en-GB" dirty="0"/>
          </a:p>
          <a:p>
            <a:pPr lvl="1"/>
            <a:r>
              <a:rPr lang="ru-RU" dirty="0"/>
              <a:t>Подобряване на удовлетвореността от работата и производителността на екипа </a:t>
            </a:r>
            <a:endParaRPr lang="en-GB" dirty="0"/>
          </a:p>
          <a:p>
            <a:pPr lvl="1"/>
            <a:r>
              <a:rPr lang="ru-RU" dirty="0"/>
              <a:t>Подобряване на всеки бизнес процес </a:t>
            </a:r>
            <a:endParaRPr lang="en-GB" dirty="0"/>
          </a:p>
          <a:p>
            <a:pPr lvl="1"/>
            <a:r>
              <a:rPr lang="ru-RU" dirty="0"/>
              <a:t>Повишаване на качеството на продуктите и оценките на одобрение на клиентите</a:t>
            </a:r>
            <a:endParaRPr lang="en-US" dirty="0"/>
          </a:p>
        </p:txBody>
      </p:sp>
    </p:spTree>
    <p:extLst>
      <p:ext uri="{BB962C8B-B14F-4D97-AF65-F5344CB8AC3E}">
        <p14:creationId xmlns:p14="http://schemas.microsoft.com/office/powerpoint/2010/main" val="419602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35F7-3BE7-18F1-31EB-90BA1DD548D3}"/>
              </a:ext>
            </a:extLst>
          </p:cNvPr>
          <p:cNvSpPr>
            <a:spLocks noGrp="1"/>
          </p:cNvSpPr>
          <p:nvPr>
            <p:ph type="title"/>
          </p:nvPr>
        </p:nvSpPr>
        <p:spPr/>
        <p:txBody>
          <a:bodyPr/>
          <a:lstStyle/>
          <a:p>
            <a:r>
              <a:rPr lang="en-US" dirty="0"/>
              <a:t> DMADV </a:t>
            </a:r>
            <a:r>
              <a:rPr lang="bg-BG" dirty="0"/>
              <a:t>метод</a:t>
            </a:r>
            <a:endParaRPr lang="en-US" dirty="0"/>
          </a:p>
        </p:txBody>
      </p:sp>
      <p:sp>
        <p:nvSpPr>
          <p:cNvPr id="3" name="Content Placeholder 2">
            <a:extLst>
              <a:ext uri="{FF2B5EF4-FFF2-40B4-BE49-F238E27FC236}">
                <a16:creationId xmlns:a16="http://schemas.microsoft.com/office/drawing/2014/main" id="{2FB26A06-0377-2A31-2626-5AD9D972E2CF}"/>
              </a:ext>
            </a:extLst>
          </p:cNvPr>
          <p:cNvSpPr>
            <a:spLocks noGrp="1"/>
          </p:cNvSpPr>
          <p:nvPr>
            <p:ph idx="1"/>
          </p:nvPr>
        </p:nvSpPr>
        <p:spPr/>
        <p:txBody>
          <a:bodyPr/>
          <a:lstStyle/>
          <a:p>
            <a:r>
              <a:rPr lang="ru-RU" dirty="0"/>
              <a:t>Методът за оптимизация DMADV се фокусира върху това да ви помогне да повишите нивата на качество дори след първоначална инициатива за оптимизация. Този метод води до драматична промяна, като напълно заменя стар процес с нов и подобрен. Някои предимства на този метод могат да включват:</a:t>
            </a:r>
            <a:endParaRPr lang="en-GB" dirty="0"/>
          </a:p>
          <a:p>
            <a:pPr lvl="1"/>
            <a:r>
              <a:rPr lang="ru-RU" dirty="0"/>
              <a:t>Увеличаване на вашите приходи и печалби</a:t>
            </a:r>
            <a:endParaRPr lang="en-GB" dirty="0"/>
          </a:p>
          <a:p>
            <a:pPr lvl="1"/>
            <a:r>
              <a:rPr lang="ru-RU" dirty="0"/>
              <a:t>Подобряване на рейтингите и удовлетвореността на клиенти и клиенти </a:t>
            </a:r>
            <a:endParaRPr lang="en-GB" dirty="0"/>
          </a:p>
          <a:p>
            <a:pPr lvl="1"/>
            <a:r>
              <a:rPr lang="ru-RU" dirty="0"/>
              <a:t>Намаляване на броя на възникващите грешки </a:t>
            </a:r>
            <a:endParaRPr lang="en-GB" dirty="0"/>
          </a:p>
          <a:p>
            <a:pPr lvl="1"/>
            <a:r>
              <a:rPr lang="ru-RU" dirty="0"/>
              <a:t>Разработване на цялостни нови продукти и процеси</a:t>
            </a:r>
            <a:endParaRPr lang="en-US" dirty="0"/>
          </a:p>
        </p:txBody>
      </p:sp>
    </p:spTree>
    <p:extLst>
      <p:ext uri="{BB962C8B-B14F-4D97-AF65-F5344CB8AC3E}">
        <p14:creationId xmlns:p14="http://schemas.microsoft.com/office/powerpoint/2010/main" val="265778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DF05-6035-4A15-AC79-51869534C372}"/>
              </a:ext>
            </a:extLst>
          </p:cNvPr>
          <p:cNvSpPr>
            <a:spLocks noGrp="1"/>
          </p:cNvSpPr>
          <p:nvPr>
            <p:ph type="title"/>
          </p:nvPr>
        </p:nvSpPr>
        <p:spPr/>
        <p:txBody>
          <a:bodyPr/>
          <a:lstStyle/>
          <a:p>
            <a:r>
              <a:rPr lang="en-US" dirty="0"/>
              <a:t>DMADV </a:t>
            </a:r>
            <a:r>
              <a:rPr lang="bg-BG" dirty="0"/>
              <a:t>метод</a:t>
            </a:r>
            <a:endParaRPr lang="en-US" dirty="0"/>
          </a:p>
        </p:txBody>
      </p:sp>
      <p:sp>
        <p:nvSpPr>
          <p:cNvPr id="3" name="Content Placeholder 2">
            <a:extLst>
              <a:ext uri="{FF2B5EF4-FFF2-40B4-BE49-F238E27FC236}">
                <a16:creationId xmlns:a16="http://schemas.microsoft.com/office/drawing/2014/main" id="{A73D8696-EDEA-938E-96F3-C9469C696807}"/>
              </a:ext>
            </a:extLst>
          </p:cNvPr>
          <p:cNvSpPr>
            <a:spLocks noGrp="1"/>
          </p:cNvSpPr>
          <p:nvPr>
            <p:ph idx="1"/>
          </p:nvPr>
        </p:nvSpPr>
        <p:spPr/>
        <p:txBody>
          <a:bodyPr/>
          <a:lstStyle/>
          <a:p>
            <a:r>
              <a:rPr lang="ru-RU" dirty="0"/>
              <a:t>Методът за оптимизация DMADV се фокусира върху това да ви помогне да повишите нивата на качество дори след първоначална инициатива за оптимизация. Този метод води до драматична промяна, като напълно заменя стар процес с нов и подобрен. Някои предимства на този метод могат да включват:  </a:t>
            </a:r>
            <a:endParaRPr lang="en-GB" dirty="0"/>
          </a:p>
          <a:p>
            <a:pPr lvl="1"/>
            <a:r>
              <a:rPr lang="ru-RU" dirty="0"/>
              <a:t>Увеличаване на вашите приходи и печалби </a:t>
            </a:r>
            <a:endParaRPr lang="en-GB" dirty="0"/>
          </a:p>
          <a:p>
            <a:pPr lvl="1"/>
            <a:r>
              <a:rPr lang="ru-RU" dirty="0"/>
              <a:t>Подобряване на рейтингите и удовлетвореността на клиенти и клиенти </a:t>
            </a:r>
            <a:endParaRPr lang="en-GB" dirty="0"/>
          </a:p>
          <a:p>
            <a:pPr lvl="1"/>
            <a:r>
              <a:rPr lang="ru-RU" dirty="0"/>
              <a:t>Намаляване на броя на възникващите грешки </a:t>
            </a:r>
            <a:endParaRPr lang="en-GB" dirty="0"/>
          </a:p>
          <a:p>
            <a:pPr lvl="1"/>
            <a:r>
              <a:rPr lang="ru-RU" dirty="0"/>
              <a:t>Разработване на цялостни нови продукти и процеси</a:t>
            </a:r>
            <a:endParaRPr lang="en-US" dirty="0"/>
          </a:p>
        </p:txBody>
      </p:sp>
    </p:spTree>
    <p:extLst>
      <p:ext uri="{BB962C8B-B14F-4D97-AF65-F5344CB8AC3E}">
        <p14:creationId xmlns:p14="http://schemas.microsoft.com/office/powerpoint/2010/main" val="255825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DE17-E66A-CDA0-5B70-6DD5434CBC18}"/>
              </a:ext>
            </a:extLst>
          </p:cNvPr>
          <p:cNvSpPr>
            <a:spLocks noGrp="1"/>
          </p:cNvSpPr>
          <p:nvPr>
            <p:ph type="title"/>
          </p:nvPr>
        </p:nvSpPr>
        <p:spPr/>
        <p:txBody>
          <a:bodyPr/>
          <a:lstStyle/>
          <a:p>
            <a:r>
              <a:rPr lang="bg-BG" dirty="0"/>
              <a:t>Абстрактен</a:t>
            </a:r>
            <a:endParaRPr lang="en-US" dirty="0"/>
          </a:p>
        </p:txBody>
      </p:sp>
      <p:sp>
        <p:nvSpPr>
          <p:cNvPr id="3" name="Content Placeholder 2">
            <a:extLst>
              <a:ext uri="{FF2B5EF4-FFF2-40B4-BE49-F238E27FC236}">
                <a16:creationId xmlns:a16="http://schemas.microsoft.com/office/drawing/2014/main" id="{03C0C5FC-73BE-CCC5-355C-E7AC37424237}"/>
              </a:ext>
            </a:extLst>
          </p:cNvPr>
          <p:cNvSpPr>
            <a:spLocks noGrp="1"/>
          </p:cNvSpPr>
          <p:nvPr>
            <p:ph idx="1"/>
          </p:nvPr>
        </p:nvSpPr>
        <p:spPr/>
        <p:txBody>
          <a:bodyPr>
            <a:normAutofit/>
          </a:bodyPr>
          <a:lstStyle/>
          <a:p>
            <a:r>
              <a:rPr lang="ru-RU" dirty="0"/>
              <a:t>Могат да се прилагат многоцелеви методи за оптимизация, за да се получи възможно най-доброто решение на добре дефиниран проблем. Методите за оптимизация се използват в много области на изследване за намиране на решения, които максимизират или минимизират някои параметри на изследването, като минимизиране на разходите при производството на стока или услуга, максимизиране на печалбите, минимизиране на суровините при разработването на стока или максимизиране на производството. По-специално, те ще бъдат описани като използвани за максимизиране на използването на топлинна енергия, като същевременно производствените разходи ще бъдат сведени до минимум.</a:t>
            </a:r>
            <a:endParaRPr lang="en-US" dirty="0"/>
          </a:p>
        </p:txBody>
      </p:sp>
    </p:spTree>
    <p:extLst>
      <p:ext uri="{BB962C8B-B14F-4D97-AF65-F5344CB8AC3E}">
        <p14:creationId xmlns:p14="http://schemas.microsoft.com/office/powerpoint/2010/main" val="856441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BABFE4C-0FEB-43FE-9966-CDBDADCD0E8F}"/>
              </a:ext>
            </a:extLst>
          </p:cNvPr>
          <p:cNvSpPr>
            <a:spLocks noGrp="1"/>
          </p:cNvSpPr>
          <p:nvPr>
            <p:ph type="title"/>
          </p:nvPr>
        </p:nvSpPr>
        <p:spPr/>
        <p:txBody>
          <a:bodyPr/>
          <a:lstStyle/>
          <a:p>
            <a:r>
              <a:rPr lang="bg-BG" dirty="0"/>
              <a:t>Разпределяне на задачи </a:t>
            </a:r>
            <a:endParaRPr lang="en-US" dirty="0"/>
          </a:p>
        </p:txBody>
      </p:sp>
      <p:sp>
        <p:nvSpPr>
          <p:cNvPr id="3" name="Контейнер за съдържание 2">
            <a:extLst>
              <a:ext uri="{FF2B5EF4-FFF2-40B4-BE49-F238E27FC236}">
                <a16:creationId xmlns:a16="http://schemas.microsoft.com/office/drawing/2014/main" id="{43AB8C9D-65CB-4373-B041-EDC056CEFB02}"/>
              </a:ext>
            </a:extLst>
          </p:cNvPr>
          <p:cNvSpPr>
            <a:spLocks noGrp="1"/>
          </p:cNvSpPr>
          <p:nvPr>
            <p:ph idx="1"/>
          </p:nvPr>
        </p:nvSpPr>
        <p:spPr/>
        <p:txBody>
          <a:bodyPr>
            <a:normAutofit fontScale="92500" lnSpcReduction="10000"/>
          </a:bodyPr>
          <a:lstStyle/>
          <a:p>
            <a:pPr algn="l"/>
            <a:r>
              <a:rPr lang="bg-BG" dirty="0"/>
              <a:t>Разпределянето на задачи се извършва във фазата „Планиране“. </a:t>
            </a:r>
            <a:r>
              <a:rPr lang="ru-RU" dirty="0" err="1"/>
              <a:t>Планирането</a:t>
            </a:r>
            <a:r>
              <a:rPr lang="ru-RU" dirty="0"/>
              <a:t> е </a:t>
            </a:r>
            <a:r>
              <a:rPr lang="ru-RU" dirty="0" err="1"/>
              <a:t>обект</a:t>
            </a:r>
            <a:r>
              <a:rPr lang="ru-RU" dirty="0"/>
              <a:t> на всяка </a:t>
            </a:r>
            <a:r>
              <a:rPr lang="ru-RU" dirty="0" err="1"/>
              <a:t>дейност</a:t>
            </a:r>
            <a:r>
              <a:rPr lang="ru-RU" dirty="0"/>
              <a:t>, </a:t>
            </a:r>
            <a:r>
              <a:rPr lang="ru-RU" dirty="0" err="1"/>
              <a:t>когато</a:t>
            </a:r>
            <a:r>
              <a:rPr lang="ru-RU" dirty="0"/>
              <a:t> </a:t>
            </a:r>
            <a:r>
              <a:rPr lang="ru-RU" dirty="0" err="1"/>
              <a:t>искаме</a:t>
            </a:r>
            <a:r>
              <a:rPr lang="ru-RU" dirty="0"/>
              <a:t> да </a:t>
            </a:r>
            <a:r>
              <a:rPr lang="ru-RU" dirty="0" err="1"/>
              <a:t>открием</a:t>
            </a:r>
            <a:r>
              <a:rPr lang="ru-RU" dirty="0"/>
              <a:t> </a:t>
            </a:r>
            <a:r>
              <a:rPr lang="ru-RU" dirty="0" err="1"/>
              <a:t>нещата</a:t>
            </a:r>
            <a:r>
              <a:rPr lang="ru-RU" dirty="0"/>
              <a:t>, от </a:t>
            </a:r>
            <a:r>
              <a:rPr lang="ru-RU" dirty="0" err="1"/>
              <a:t>които</a:t>
            </a:r>
            <a:r>
              <a:rPr lang="ru-RU" dirty="0"/>
              <a:t> </a:t>
            </a:r>
            <a:r>
              <a:rPr lang="ru-RU" dirty="0" err="1"/>
              <a:t>проектът</a:t>
            </a:r>
            <a:r>
              <a:rPr lang="ru-RU" dirty="0"/>
              <a:t> </a:t>
            </a:r>
            <a:r>
              <a:rPr lang="ru-RU" dirty="0" err="1"/>
              <a:t>има</a:t>
            </a:r>
            <a:r>
              <a:rPr lang="ru-RU" dirty="0"/>
              <a:t> нужда. Важна задача в </a:t>
            </a:r>
            <a:r>
              <a:rPr lang="ru-RU" dirty="0" err="1"/>
              <a:t>създаването</a:t>
            </a:r>
            <a:r>
              <a:rPr lang="ru-RU" dirty="0"/>
              <a:t> на </a:t>
            </a:r>
            <a:r>
              <a:rPr lang="ru-RU" dirty="0" err="1"/>
              <a:t>софтуерна</a:t>
            </a:r>
            <a:r>
              <a:rPr lang="ru-RU" dirty="0"/>
              <a:t> </a:t>
            </a:r>
            <a:r>
              <a:rPr lang="ru-RU" dirty="0" err="1"/>
              <a:t>програма</a:t>
            </a:r>
            <a:r>
              <a:rPr lang="ru-RU" dirty="0"/>
              <a:t> е </a:t>
            </a:r>
            <a:r>
              <a:rPr lang="ru-RU" dirty="0" err="1"/>
              <a:t>извличането</a:t>
            </a:r>
            <a:r>
              <a:rPr lang="ru-RU" dirty="0"/>
              <a:t> на </a:t>
            </a:r>
            <a:r>
              <a:rPr lang="ru-RU" dirty="0" err="1"/>
              <a:t>изискванията</a:t>
            </a:r>
            <a:r>
              <a:rPr lang="ru-RU" dirty="0"/>
              <a:t> и </a:t>
            </a:r>
            <a:r>
              <a:rPr lang="ru-RU" dirty="0" err="1"/>
              <a:t>техния</a:t>
            </a:r>
            <a:r>
              <a:rPr lang="ru-RU" dirty="0"/>
              <a:t> анализ. </a:t>
            </a:r>
            <a:r>
              <a:rPr lang="ru-RU" dirty="0" err="1"/>
              <a:t>Клиентите</a:t>
            </a:r>
            <a:r>
              <a:rPr lang="ru-RU" dirty="0"/>
              <a:t> </a:t>
            </a:r>
            <a:r>
              <a:rPr lang="ru-RU" dirty="0" err="1"/>
              <a:t>обикновено</a:t>
            </a:r>
            <a:r>
              <a:rPr lang="ru-RU" dirty="0"/>
              <a:t> </a:t>
            </a:r>
            <a:r>
              <a:rPr lang="ru-RU" dirty="0" err="1"/>
              <a:t>имат</a:t>
            </a:r>
            <a:r>
              <a:rPr lang="ru-RU" dirty="0"/>
              <a:t> обща </a:t>
            </a:r>
            <a:r>
              <a:rPr lang="ru-RU" dirty="0" err="1"/>
              <a:t>представа</a:t>
            </a:r>
            <a:r>
              <a:rPr lang="ru-RU" dirty="0"/>
              <a:t> за </a:t>
            </a:r>
            <a:r>
              <a:rPr lang="ru-RU" dirty="0" err="1"/>
              <a:t>това</a:t>
            </a:r>
            <a:r>
              <a:rPr lang="ru-RU" dirty="0"/>
              <a:t>, </a:t>
            </a:r>
            <a:r>
              <a:rPr lang="ru-RU" dirty="0" err="1"/>
              <a:t>какво</a:t>
            </a:r>
            <a:r>
              <a:rPr lang="ru-RU" dirty="0"/>
              <a:t> </a:t>
            </a:r>
            <a:r>
              <a:rPr lang="ru-RU" dirty="0" err="1"/>
              <a:t>искат</a:t>
            </a:r>
            <a:r>
              <a:rPr lang="ru-RU" dirty="0"/>
              <a:t> </a:t>
            </a:r>
            <a:r>
              <a:rPr lang="ru-RU" dirty="0" err="1"/>
              <a:t>като</a:t>
            </a:r>
            <a:r>
              <a:rPr lang="ru-RU" dirty="0"/>
              <a:t> </a:t>
            </a:r>
            <a:r>
              <a:rPr lang="ru-RU" dirty="0" err="1"/>
              <a:t>краен</a:t>
            </a:r>
            <a:r>
              <a:rPr lang="ru-RU" dirty="0"/>
              <a:t> </a:t>
            </a:r>
            <a:r>
              <a:rPr lang="ru-RU" dirty="0" err="1"/>
              <a:t>резултат</a:t>
            </a:r>
            <a:r>
              <a:rPr lang="ru-RU" dirty="0"/>
              <a:t>, но не </a:t>
            </a:r>
            <a:r>
              <a:rPr lang="ru-RU" dirty="0" err="1"/>
              <a:t>знаят</a:t>
            </a:r>
            <a:r>
              <a:rPr lang="ru-RU" dirty="0"/>
              <a:t> </a:t>
            </a:r>
            <a:r>
              <a:rPr lang="ru-RU" dirty="0" err="1"/>
              <a:t>какво</a:t>
            </a:r>
            <a:r>
              <a:rPr lang="ru-RU" dirty="0"/>
              <a:t> </a:t>
            </a:r>
            <a:r>
              <a:rPr lang="ru-RU" dirty="0" err="1"/>
              <a:t>трябва</a:t>
            </a:r>
            <a:r>
              <a:rPr lang="ru-RU" dirty="0"/>
              <a:t> да </a:t>
            </a:r>
            <a:r>
              <a:rPr lang="ru-RU" dirty="0" err="1"/>
              <a:t>прави</a:t>
            </a:r>
            <a:r>
              <a:rPr lang="ru-RU" dirty="0"/>
              <a:t> </a:t>
            </a:r>
            <a:r>
              <a:rPr lang="ru-RU" dirty="0" err="1"/>
              <a:t>софтуерът</a:t>
            </a:r>
            <a:r>
              <a:rPr lang="ru-RU" dirty="0"/>
              <a:t>. В </a:t>
            </a:r>
            <a:r>
              <a:rPr lang="ru-RU" dirty="0" err="1"/>
              <a:t>този</a:t>
            </a:r>
            <a:r>
              <a:rPr lang="ru-RU" dirty="0"/>
              <a:t> </a:t>
            </a:r>
            <a:r>
              <a:rPr lang="ru-RU" dirty="0" err="1"/>
              <a:t>етап</a:t>
            </a:r>
            <a:r>
              <a:rPr lang="ru-RU" dirty="0"/>
              <a:t> умели и </a:t>
            </a:r>
            <a:r>
              <a:rPr lang="ru-RU" dirty="0" err="1"/>
              <a:t>опитни</a:t>
            </a:r>
            <a:r>
              <a:rPr lang="ru-RU" dirty="0"/>
              <a:t> </a:t>
            </a:r>
            <a:r>
              <a:rPr lang="ru-RU" dirty="0" err="1"/>
              <a:t>софтуерни</a:t>
            </a:r>
            <a:r>
              <a:rPr lang="ru-RU" dirty="0"/>
              <a:t> </a:t>
            </a:r>
            <a:r>
              <a:rPr lang="ru-RU" dirty="0" err="1"/>
              <a:t>инженери</a:t>
            </a:r>
            <a:r>
              <a:rPr lang="ru-RU" dirty="0"/>
              <a:t> </a:t>
            </a:r>
            <a:r>
              <a:rPr lang="ru-RU" dirty="0" err="1"/>
              <a:t>разпознават</a:t>
            </a:r>
            <a:r>
              <a:rPr lang="ru-RU" dirty="0"/>
              <a:t> </a:t>
            </a:r>
            <a:r>
              <a:rPr lang="ru-RU" dirty="0" err="1"/>
              <a:t>непълните</a:t>
            </a:r>
            <a:r>
              <a:rPr lang="ru-RU" dirty="0"/>
              <a:t>, </a:t>
            </a:r>
            <a:r>
              <a:rPr lang="ru-RU" dirty="0" err="1"/>
              <a:t>двусмислени</a:t>
            </a:r>
            <a:r>
              <a:rPr lang="ru-RU" dirty="0"/>
              <a:t> и </a:t>
            </a:r>
            <a:r>
              <a:rPr lang="ru-RU" dirty="0" err="1"/>
              <a:t>понякога</a:t>
            </a:r>
            <a:r>
              <a:rPr lang="ru-RU" dirty="0"/>
              <a:t> </a:t>
            </a:r>
            <a:r>
              <a:rPr lang="ru-RU" dirty="0" err="1"/>
              <a:t>противоречиви</a:t>
            </a:r>
            <a:r>
              <a:rPr lang="ru-RU" dirty="0"/>
              <a:t> </a:t>
            </a:r>
            <a:r>
              <a:rPr lang="ru-RU" dirty="0" err="1"/>
              <a:t>изисквания</a:t>
            </a:r>
            <a:r>
              <a:rPr lang="ru-RU" dirty="0"/>
              <a:t>.</a:t>
            </a:r>
          </a:p>
          <a:p>
            <a:pPr algn="l"/>
            <a:r>
              <a:rPr lang="ru-RU" dirty="0"/>
              <a:t>След </a:t>
            </a:r>
            <a:r>
              <a:rPr lang="ru-RU" dirty="0" err="1"/>
              <a:t>като</a:t>
            </a:r>
            <a:r>
              <a:rPr lang="ru-RU" dirty="0"/>
              <a:t> </a:t>
            </a:r>
            <a:r>
              <a:rPr lang="ru-RU" dirty="0" err="1"/>
              <a:t>основните</a:t>
            </a:r>
            <a:r>
              <a:rPr lang="ru-RU" dirty="0"/>
              <a:t> </a:t>
            </a:r>
            <a:r>
              <a:rPr lang="ru-RU" dirty="0" err="1"/>
              <a:t>изисквания</a:t>
            </a:r>
            <a:r>
              <a:rPr lang="ru-RU" dirty="0"/>
              <a:t> </a:t>
            </a:r>
            <a:r>
              <a:rPr lang="ru-RU" dirty="0" err="1"/>
              <a:t>са</a:t>
            </a:r>
            <a:r>
              <a:rPr lang="ru-RU" dirty="0"/>
              <a:t> </a:t>
            </a:r>
            <a:r>
              <a:rPr lang="ru-RU" dirty="0" err="1"/>
              <a:t>събрани</a:t>
            </a:r>
            <a:r>
              <a:rPr lang="ru-RU" dirty="0"/>
              <a:t> от клиента, </a:t>
            </a:r>
            <a:r>
              <a:rPr lang="ru-RU" dirty="0" err="1"/>
              <a:t>започва</a:t>
            </a:r>
            <a:r>
              <a:rPr lang="ru-RU" dirty="0"/>
              <a:t> </a:t>
            </a:r>
            <a:r>
              <a:rPr lang="ru-RU" dirty="0" err="1"/>
              <a:t>техния</a:t>
            </a:r>
            <a:r>
              <a:rPr lang="ru-RU" dirty="0"/>
              <a:t> </a:t>
            </a:r>
            <a:r>
              <a:rPr lang="ru-RU" dirty="0" err="1"/>
              <a:t>по-задълбочен</a:t>
            </a:r>
            <a:r>
              <a:rPr lang="ru-RU" dirty="0"/>
              <a:t> анализ. </a:t>
            </a:r>
            <a:r>
              <a:rPr lang="ru-RU" dirty="0" err="1"/>
              <a:t>Определя</a:t>
            </a:r>
            <a:r>
              <a:rPr lang="ru-RU" dirty="0"/>
              <a:t> се обхвата на </a:t>
            </a:r>
            <a:r>
              <a:rPr lang="ru-RU" dirty="0" err="1"/>
              <a:t>разработения</a:t>
            </a:r>
            <a:r>
              <a:rPr lang="ru-RU" dirty="0"/>
              <a:t> продукт </a:t>
            </a:r>
            <a:r>
              <a:rPr lang="ru-RU" dirty="0" err="1"/>
              <a:t>като</a:t>
            </a:r>
            <a:r>
              <a:rPr lang="ru-RU" dirty="0"/>
              <a:t> се поставят </a:t>
            </a:r>
            <a:r>
              <a:rPr lang="ru-RU" dirty="0" err="1"/>
              <a:t>конкретни</a:t>
            </a:r>
            <a:r>
              <a:rPr lang="ru-RU" dirty="0"/>
              <a:t> задачи на проекта и се </a:t>
            </a:r>
            <a:r>
              <a:rPr lang="ru-RU" dirty="0" err="1"/>
              <a:t>изработва</a:t>
            </a:r>
            <a:r>
              <a:rPr lang="ru-RU" dirty="0"/>
              <a:t> </a:t>
            </a:r>
            <a:r>
              <a:rPr lang="ru-RU" dirty="0" err="1"/>
              <a:t>съответната</a:t>
            </a:r>
            <a:r>
              <a:rPr lang="ru-RU" dirty="0"/>
              <a:t> документация (</a:t>
            </a:r>
            <a:r>
              <a:rPr lang="ru-RU" dirty="0" err="1"/>
              <a:t>scope</a:t>
            </a:r>
            <a:r>
              <a:rPr lang="ru-RU" dirty="0"/>
              <a:t> </a:t>
            </a:r>
            <a:r>
              <a:rPr lang="ru-RU" dirty="0" err="1"/>
              <a:t>document</a:t>
            </a:r>
            <a:r>
              <a:rPr lang="ru-RU" dirty="0"/>
              <a:t>).</a:t>
            </a:r>
          </a:p>
          <a:p>
            <a:pPr marL="0" indent="0">
              <a:buNone/>
            </a:pPr>
            <a:br>
              <a:rPr lang="ru-RU" dirty="0"/>
            </a:br>
            <a:endParaRPr lang="en-US" dirty="0"/>
          </a:p>
        </p:txBody>
      </p:sp>
    </p:spTree>
    <p:extLst>
      <p:ext uri="{BB962C8B-B14F-4D97-AF65-F5344CB8AC3E}">
        <p14:creationId xmlns:p14="http://schemas.microsoft.com/office/powerpoint/2010/main" val="292290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4A57C78-B5AD-4DC3-8F63-4F534E69869B}"/>
              </a:ext>
            </a:extLst>
          </p:cNvPr>
          <p:cNvSpPr>
            <a:spLocks noGrp="1"/>
          </p:cNvSpPr>
          <p:nvPr>
            <p:ph type="title"/>
          </p:nvPr>
        </p:nvSpPr>
        <p:spPr/>
        <p:txBody>
          <a:bodyPr/>
          <a:lstStyle/>
          <a:p>
            <a:endParaRPr lang="en-US"/>
          </a:p>
        </p:txBody>
      </p:sp>
      <p:sp>
        <p:nvSpPr>
          <p:cNvPr id="3" name="Контейнер за съдържание 2">
            <a:extLst>
              <a:ext uri="{FF2B5EF4-FFF2-40B4-BE49-F238E27FC236}">
                <a16:creationId xmlns:a16="http://schemas.microsoft.com/office/drawing/2014/main" id="{28143069-084B-4D0E-9C14-CCE04A08B4C2}"/>
              </a:ext>
            </a:extLst>
          </p:cNvPr>
          <p:cNvSpPr>
            <a:spLocks noGrp="1"/>
          </p:cNvSpPr>
          <p:nvPr>
            <p:ph idx="1"/>
          </p:nvPr>
        </p:nvSpPr>
        <p:spPr/>
        <p:txBody>
          <a:bodyPr/>
          <a:lstStyle/>
          <a:p>
            <a:r>
              <a:rPr lang="bg-BG" dirty="0"/>
              <a:t>Разпределението на отговорностите е в основата на правилното разпределение (организация) на работа и на комуникацията между екипите.</a:t>
            </a:r>
          </a:p>
          <a:p>
            <a:r>
              <a:rPr lang="bg-BG" dirty="0"/>
              <a:t>Ръководството на фирмата определя дали и какво да се планира. Основни възражения срещу планирането са, че отнема много време, че е скъпо, че се основава на предположения, които може и да не са верни, че не може да се използва рационално опитът от предишни проекти. В подкрепа на планирането се посочва, че то: подпомага осъществяването на целенасочени действия и резултати; служи за координация и контрол на всички дейности; увеличава ефективността, като предотвратява повторно извършване на определени действия.</a:t>
            </a:r>
          </a:p>
        </p:txBody>
      </p:sp>
    </p:spTree>
    <p:extLst>
      <p:ext uri="{BB962C8B-B14F-4D97-AF65-F5344CB8AC3E}">
        <p14:creationId xmlns:p14="http://schemas.microsoft.com/office/powerpoint/2010/main" val="2343611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7CD5FFA-216D-4657-8CB7-8CDD5501972F}"/>
              </a:ext>
            </a:extLst>
          </p:cNvPr>
          <p:cNvSpPr>
            <a:spLocks noGrp="1"/>
          </p:cNvSpPr>
          <p:nvPr>
            <p:ph type="title"/>
          </p:nvPr>
        </p:nvSpPr>
        <p:spPr>
          <a:xfrm>
            <a:off x="1143000" y="188849"/>
            <a:ext cx="9906000" cy="1382156"/>
          </a:xfrm>
        </p:spPr>
        <p:txBody>
          <a:bodyPr/>
          <a:lstStyle/>
          <a:p>
            <a:r>
              <a:rPr lang="bg-BG" dirty="0"/>
              <a:t>Разпределяне на задачи в структурния подход</a:t>
            </a:r>
            <a:endParaRPr lang="en-US" dirty="0"/>
          </a:p>
        </p:txBody>
      </p:sp>
      <p:sp>
        <p:nvSpPr>
          <p:cNvPr id="3" name="Контейнер за съдържание 2">
            <a:extLst>
              <a:ext uri="{FF2B5EF4-FFF2-40B4-BE49-F238E27FC236}">
                <a16:creationId xmlns:a16="http://schemas.microsoft.com/office/drawing/2014/main" id="{FEC4CBF2-C04C-489D-8563-7C7258DDA326}"/>
              </a:ext>
            </a:extLst>
          </p:cNvPr>
          <p:cNvSpPr>
            <a:spLocks noGrp="1"/>
          </p:cNvSpPr>
          <p:nvPr>
            <p:ph idx="1"/>
          </p:nvPr>
        </p:nvSpPr>
        <p:spPr>
          <a:xfrm>
            <a:off x="1143000" y="1572236"/>
            <a:ext cx="9906000" cy="4024424"/>
          </a:xfrm>
        </p:spPr>
        <p:txBody>
          <a:bodyPr/>
          <a:lstStyle/>
          <a:p>
            <a:r>
              <a:rPr lang="ru-RU" dirty="0"/>
              <a:t>Структурен подход за управление на </a:t>
            </a:r>
            <a:r>
              <a:rPr lang="ru-RU" dirty="0" err="1"/>
              <a:t>проекти</a:t>
            </a:r>
            <a:r>
              <a:rPr lang="ru-RU" dirty="0"/>
              <a:t>: (</a:t>
            </a:r>
            <a:r>
              <a:rPr lang="ru-RU" dirty="0" err="1"/>
              <a:t>Основни</a:t>
            </a:r>
            <a:r>
              <a:rPr lang="ru-RU" dirty="0"/>
              <a:t> цели на проекта – картинка – без правите линии само </a:t>
            </a:r>
            <a:r>
              <a:rPr lang="ru-RU" dirty="0" err="1"/>
              <a:t>стрелките</a:t>
            </a:r>
            <a:r>
              <a:rPr lang="ru-RU" dirty="0"/>
              <a:t>): </a:t>
            </a:r>
            <a:r>
              <a:rPr lang="ru-RU" dirty="0" err="1"/>
              <a:t>прави</a:t>
            </a:r>
            <a:r>
              <a:rPr lang="ru-RU" dirty="0"/>
              <a:t> линии между - обхват и (</a:t>
            </a:r>
            <a:r>
              <a:rPr lang="ru-RU" dirty="0" err="1"/>
              <a:t>структуриране</a:t>
            </a:r>
            <a:r>
              <a:rPr lang="ru-RU" dirty="0"/>
              <a:t> по нива: </a:t>
            </a:r>
            <a:r>
              <a:rPr lang="ru-RU" dirty="0" err="1"/>
              <a:t>интергриращо</a:t>
            </a:r>
            <a:r>
              <a:rPr lang="ru-RU" dirty="0"/>
              <a:t>, </a:t>
            </a:r>
            <a:r>
              <a:rPr lang="ru-RU" dirty="0" err="1"/>
              <a:t>стратегическо</a:t>
            </a:r>
            <a:r>
              <a:rPr lang="ru-RU" dirty="0"/>
              <a:t>, </a:t>
            </a:r>
            <a:r>
              <a:rPr lang="ru-RU" dirty="0" err="1"/>
              <a:t>детайлно</a:t>
            </a:r>
            <a:r>
              <a:rPr lang="ru-RU" dirty="0"/>
              <a:t>); организация и (</a:t>
            </a:r>
            <a:r>
              <a:rPr lang="ru-RU" dirty="0" err="1"/>
              <a:t>йерархичко</a:t>
            </a:r>
            <a:r>
              <a:rPr lang="ru-RU" dirty="0"/>
              <a:t> </a:t>
            </a:r>
            <a:r>
              <a:rPr lang="ru-RU" dirty="0" err="1"/>
              <a:t>структуриране</a:t>
            </a:r>
            <a:r>
              <a:rPr lang="ru-RU" dirty="0"/>
              <a:t> на </a:t>
            </a:r>
            <a:r>
              <a:rPr lang="ru-RU" dirty="0" err="1"/>
              <a:t>организ</a:t>
            </a:r>
            <a:r>
              <a:rPr lang="ru-RU" dirty="0"/>
              <a:t>., </a:t>
            </a:r>
            <a:r>
              <a:rPr lang="ru-RU" dirty="0" err="1"/>
              <a:t>схеми</a:t>
            </a:r>
            <a:r>
              <a:rPr lang="ru-RU" dirty="0"/>
              <a:t> за </a:t>
            </a:r>
            <a:r>
              <a:rPr lang="ru-RU" dirty="0" err="1"/>
              <a:t>разпределение</a:t>
            </a:r>
            <a:r>
              <a:rPr lang="ru-RU" dirty="0"/>
              <a:t> на </a:t>
            </a:r>
            <a:r>
              <a:rPr lang="ru-RU" dirty="0" err="1"/>
              <a:t>отговорностите</a:t>
            </a:r>
            <a:r>
              <a:rPr lang="ru-RU" dirty="0"/>
              <a:t>); </a:t>
            </a:r>
            <a:r>
              <a:rPr lang="ru-RU" dirty="0" err="1"/>
              <a:t>време</a:t>
            </a:r>
            <a:r>
              <a:rPr lang="ru-RU" dirty="0"/>
              <a:t> и (</a:t>
            </a:r>
            <a:r>
              <a:rPr lang="ru-RU" dirty="0" err="1"/>
              <a:t>мрежови</a:t>
            </a:r>
            <a:r>
              <a:rPr lang="ru-RU" dirty="0"/>
              <a:t> </a:t>
            </a:r>
            <a:r>
              <a:rPr lang="ru-RU" dirty="0" err="1"/>
              <a:t>графици</a:t>
            </a:r>
            <a:r>
              <a:rPr lang="ru-RU" dirty="0"/>
              <a:t>, </a:t>
            </a:r>
            <a:r>
              <a:rPr lang="ru-RU" dirty="0" err="1"/>
              <a:t>диаграми</a:t>
            </a:r>
            <a:r>
              <a:rPr lang="ru-RU" dirty="0"/>
              <a:t>); качество и (</a:t>
            </a:r>
            <a:r>
              <a:rPr lang="ru-RU" dirty="0" err="1"/>
              <a:t>осигуряване</a:t>
            </a:r>
            <a:r>
              <a:rPr lang="ru-RU" dirty="0"/>
              <a:t> и </a:t>
            </a:r>
            <a:r>
              <a:rPr lang="ru-RU" dirty="0" err="1"/>
              <a:t>контрол</a:t>
            </a:r>
            <a:r>
              <a:rPr lang="ru-RU" dirty="0"/>
              <a:t> на </a:t>
            </a:r>
            <a:r>
              <a:rPr lang="ru-RU" dirty="0" err="1"/>
              <a:t>качеството</a:t>
            </a:r>
            <a:r>
              <a:rPr lang="ru-RU" dirty="0"/>
              <a:t>); </a:t>
            </a:r>
            <a:r>
              <a:rPr lang="ru-RU" dirty="0" err="1"/>
              <a:t>разходи</a:t>
            </a:r>
            <a:r>
              <a:rPr lang="ru-RU" dirty="0"/>
              <a:t> и (</a:t>
            </a:r>
            <a:r>
              <a:rPr lang="ru-RU" dirty="0" err="1"/>
              <a:t>йерархично</a:t>
            </a:r>
            <a:r>
              <a:rPr lang="ru-RU" dirty="0"/>
              <a:t> </a:t>
            </a:r>
            <a:r>
              <a:rPr lang="ru-RU" dirty="0" err="1"/>
              <a:t>структуриране</a:t>
            </a:r>
            <a:r>
              <a:rPr lang="ru-RU" dirty="0"/>
              <a:t> на </a:t>
            </a:r>
            <a:r>
              <a:rPr lang="ru-RU" dirty="0" err="1"/>
              <a:t>разходите</a:t>
            </a:r>
            <a:r>
              <a:rPr lang="ru-RU" dirty="0"/>
              <a:t>, </a:t>
            </a:r>
            <a:r>
              <a:rPr lang="ru-RU" dirty="0" err="1"/>
              <a:t>контролен</a:t>
            </a:r>
            <a:r>
              <a:rPr lang="ru-RU" dirty="0"/>
              <a:t> куб на </a:t>
            </a:r>
            <a:r>
              <a:rPr lang="ru-RU" dirty="0" err="1"/>
              <a:t>разходите</a:t>
            </a:r>
            <a:r>
              <a:rPr lang="ru-RU" dirty="0"/>
              <a:t>).</a:t>
            </a:r>
            <a:endParaRPr lang="en-US" dirty="0"/>
          </a:p>
        </p:txBody>
      </p:sp>
      <p:pic>
        <p:nvPicPr>
          <p:cNvPr id="4" name="Picture 2">
            <a:extLst>
              <a:ext uri="{FF2B5EF4-FFF2-40B4-BE49-F238E27FC236}">
                <a16:creationId xmlns:a16="http://schemas.microsoft.com/office/drawing/2014/main" id="{2C2B4581-5419-0A34-DA24-FFA72F7E1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872" y="3898092"/>
            <a:ext cx="4655127" cy="295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064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532619C-89AA-446C-B078-08820CFD262C}"/>
              </a:ext>
            </a:extLst>
          </p:cNvPr>
          <p:cNvSpPr>
            <a:spLocks noGrp="1"/>
          </p:cNvSpPr>
          <p:nvPr>
            <p:ph type="title"/>
          </p:nvPr>
        </p:nvSpPr>
        <p:spPr/>
        <p:txBody>
          <a:bodyPr/>
          <a:lstStyle/>
          <a:p>
            <a:r>
              <a:rPr lang="bg-BG" dirty="0"/>
              <a:t>Анализ на събиране на данни </a:t>
            </a:r>
            <a:endParaRPr lang="en-US" dirty="0"/>
          </a:p>
        </p:txBody>
      </p:sp>
      <p:sp>
        <p:nvSpPr>
          <p:cNvPr id="3" name="Контейнер за съдържание 2">
            <a:extLst>
              <a:ext uri="{FF2B5EF4-FFF2-40B4-BE49-F238E27FC236}">
                <a16:creationId xmlns:a16="http://schemas.microsoft.com/office/drawing/2014/main" id="{2D99847E-D768-4633-8E20-9089932D7787}"/>
              </a:ext>
            </a:extLst>
          </p:cNvPr>
          <p:cNvSpPr>
            <a:spLocks noGrp="1"/>
          </p:cNvSpPr>
          <p:nvPr>
            <p:ph idx="1"/>
          </p:nvPr>
        </p:nvSpPr>
        <p:spPr/>
        <p:txBody>
          <a:bodyPr>
            <a:normAutofit/>
          </a:bodyPr>
          <a:lstStyle/>
          <a:p>
            <a:pPr algn="l" fontAlgn="base"/>
            <a:r>
              <a:rPr lang="ru-RU" dirty="0" err="1"/>
              <a:t>Анализът</a:t>
            </a:r>
            <a:r>
              <a:rPr lang="ru-RU" dirty="0"/>
              <a:t> на </a:t>
            </a:r>
            <a:r>
              <a:rPr lang="ru-RU" dirty="0" err="1"/>
              <a:t>данни</a:t>
            </a:r>
            <a:r>
              <a:rPr lang="ru-RU" dirty="0"/>
              <a:t> е </a:t>
            </a:r>
            <a:r>
              <a:rPr lang="ru-RU" dirty="0" err="1"/>
              <a:t>науката</a:t>
            </a:r>
            <a:r>
              <a:rPr lang="ru-RU" dirty="0"/>
              <a:t> за </a:t>
            </a:r>
            <a:r>
              <a:rPr lang="ru-RU" dirty="0" err="1"/>
              <a:t>изследване</a:t>
            </a:r>
            <a:r>
              <a:rPr lang="ru-RU" dirty="0"/>
              <a:t> на набор от </a:t>
            </a:r>
            <a:r>
              <a:rPr lang="ru-RU" dirty="0" err="1"/>
              <a:t>данни</a:t>
            </a:r>
            <a:r>
              <a:rPr lang="ru-RU" dirty="0"/>
              <a:t>, например за </a:t>
            </a:r>
            <a:r>
              <a:rPr lang="ru-RU" dirty="0" err="1"/>
              <a:t>извличане</a:t>
            </a:r>
            <a:r>
              <a:rPr lang="ru-RU" dirty="0"/>
              <a:t> на заключения от </a:t>
            </a:r>
            <a:r>
              <a:rPr lang="ru-RU" dirty="0" err="1"/>
              <a:t>информацията</a:t>
            </a:r>
            <a:r>
              <a:rPr lang="ru-RU" dirty="0"/>
              <a:t>, за да </a:t>
            </a:r>
            <a:r>
              <a:rPr lang="ru-RU" dirty="0" err="1"/>
              <a:t>може</a:t>
            </a:r>
            <a:r>
              <a:rPr lang="ru-RU" dirty="0"/>
              <a:t> да се </a:t>
            </a:r>
            <a:r>
              <a:rPr lang="ru-RU" dirty="0" err="1"/>
              <a:t>вземат</a:t>
            </a:r>
            <a:r>
              <a:rPr lang="ru-RU" dirty="0"/>
              <a:t> важни бизнес решения или просто за </a:t>
            </a:r>
            <a:r>
              <a:rPr lang="ru-RU" dirty="0" err="1"/>
              <a:t>разширяване</a:t>
            </a:r>
            <a:r>
              <a:rPr lang="ru-RU" dirty="0"/>
              <a:t> на </a:t>
            </a:r>
            <a:r>
              <a:rPr lang="ru-RU" dirty="0" err="1"/>
              <a:t>знанията</a:t>
            </a:r>
            <a:r>
              <a:rPr lang="ru-RU" dirty="0"/>
              <a:t> за </a:t>
            </a:r>
            <a:r>
              <a:rPr lang="ru-RU" dirty="0" err="1"/>
              <a:t>различни</a:t>
            </a:r>
            <a:r>
              <a:rPr lang="ru-RU" dirty="0"/>
              <a:t> области. Даниел </a:t>
            </a:r>
            <a:r>
              <a:rPr lang="ru-RU" dirty="0" err="1"/>
              <a:t>Бъръс</a:t>
            </a:r>
            <a:r>
              <a:rPr lang="ru-RU" dirty="0"/>
              <a:t>, бизнес </a:t>
            </a:r>
            <a:r>
              <a:rPr lang="ru-RU" dirty="0" err="1"/>
              <a:t>консултант</a:t>
            </a:r>
            <a:r>
              <a:rPr lang="ru-RU" dirty="0"/>
              <a:t> и лектор по бизнес и </a:t>
            </a:r>
            <a:r>
              <a:rPr lang="ru-RU" dirty="0" err="1"/>
              <a:t>иновации</a:t>
            </a:r>
            <a:r>
              <a:rPr lang="ru-RU" dirty="0"/>
              <a:t>, </a:t>
            </a:r>
            <a:r>
              <a:rPr lang="ru-RU" dirty="0" err="1"/>
              <a:t>казва</a:t>
            </a:r>
            <a:r>
              <a:rPr lang="ru-RU" dirty="0"/>
              <a:t> за анализа на </a:t>
            </a:r>
            <a:r>
              <a:rPr lang="ru-RU" dirty="0" err="1"/>
              <a:t>данни</a:t>
            </a:r>
            <a:r>
              <a:rPr lang="ru-RU" dirty="0"/>
              <a:t>: „Много от </a:t>
            </a:r>
            <a:r>
              <a:rPr lang="ru-RU" dirty="0" err="1"/>
              <a:t>тях</a:t>
            </a:r>
            <a:r>
              <a:rPr lang="ru-RU" dirty="0"/>
              <a:t> </a:t>
            </a:r>
            <a:r>
              <a:rPr lang="ru-RU" dirty="0" err="1"/>
              <a:t>ще</a:t>
            </a:r>
            <a:r>
              <a:rPr lang="ru-RU" dirty="0"/>
              <a:t> </a:t>
            </a:r>
            <a:r>
              <a:rPr lang="ru-RU" dirty="0" err="1"/>
              <a:t>помогнат</a:t>
            </a:r>
            <a:r>
              <a:rPr lang="ru-RU" dirty="0"/>
              <a:t> на </a:t>
            </a:r>
            <a:r>
              <a:rPr lang="ru-RU" dirty="0" err="1"/>
              <a:t>хората</a:t>
            </a:r>
            <a:r>
              <a:rPr lang="ru-RU" dirty="0"/>
              <a:t> да </a:t>
            </a:r>
            <a:r>
              <a:rPr lang="ru-RU" dirty="0" err="1"/>
              <a:t>работят</a:t>
            </a:r>
            <a:r>
              <a:rPr lang="ru-RU" dirty="0"/>
              <a:t> </a:t>
            </a:r>
            <a:r>
              <a:rPr lang="ru-RU" dirty="0" err="1"/>
              <a:t>по-интелигентно</a:t>
            </a:r>
            <a:r>
              <a:rPr lang="ru-RU" dirty="0"/>
              <a:t> и </a:t>
            </a:r>
            <a:r>
              <a:rPr lang="ru-RU" dirty="0" err="1"/>
              <a:t>по-бързо</a:t>
            </a:r>
            <a:r>
              <a:rPr lang="ru-RU" dirty="0"/>
              <a:t>, </a:t>
            </a:r>
            <a:r>
              <a:rPr lang="ru-RU" dirty="0" err="1"/>
              <a:t>защото</a:t>
            </a:r>
            <a:r>
              <a:rPr lang="ru-RU" dirty="0"/>
              <a:t> имаме </a:t>
            </a:r>
            <a:r>
              <a:rPr lang="ru-RU" dirty="0" err="1"/>
              <a:t>данни</a:t>
            </a:r>
            <a:r>
              <a:rPr lang="ru-RU" dirty="0"/>
              <a:t> за </a:t>
            </a:r>
            <a:r>
              <a:rPr lang="ru-RU" dirty="0" err="1"/>
              <a:t>всичко</a:t>
            </a:r>
            <a:r>
              <a:rPr lang="ru-RU" dirty="0"/>
              <a:t>, </a:t>
            </a:r>
            <a:r>
              <a:rPr lang="ru-RU" dirty="0" err="1"/>
              <a:t>което</a:t>
            </a:r>
            <a:r>
              <a:rPr lang="ru-RU" dirty="0"/>
              <a:t> се </a:t>
            </a:r>
            <a:r>
              <a:rPr lang="ru-RU" dirty="0" err="1"/>
              <a:t>случва</a:t>
            </a:r>
            <a:r>
              <a:rPr lang="ru-RU" dirty="0"/>
              <a:t>“.</a:t>
            </a:r>
          </a:p>
          <a:p>
            <a:pPr marL="0" indent="0">
              <a:buNone/>
            </a:pPr>
            <a:br>
              <a:rPr lang="ru-RU" dirty="0"/>
            </a:br>
            <a:endParaRPr lang="en-US" dirty="0"/>
          </a:p>
        </p:txBody>
      </p:sp>
    </p:spTree>
    <p:extLst>
      <p:ext uri="{BB962C8B-B14F-4D97-AF65-F5344CB8AC3E}">
        <p14:creationId xmlns:p14="http://schemas.microsoft.com/office/powerpoint/2010/main" val="350894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F12DA2C-FB65-42C7-BAA7-4550CA0FBF7C}"/>
              </a:ext>
            </a:extLst>
          </p:cNvPr>
          <p:cNvSpPr>
            <a:spLocks noGrp="1"/>
          </p:cNvSpPr>
          <p:nvPr>
            <p:ph type="title"/>
          </p:nvPr>
        </p:nvSpPr>
        <p:spPr/>
        <p:txBody>
          <a:bodyPr/>
          <a:lstStyle/>
          <a:p>
            <a:r>
              <a:rPr lang="ru-RU" dirty="0" err="1"/>
              <a:t>Предимства</a:t>
            </a:r>
            <a:r>
              <a:rPr lang="ru-RU" dirty="0"/>
              <a:t> на анализа на </a:t>
            </a:r>
            <a:r>
              <a:rPr lang="ru-RU" dirty="0" err="1"/>
              <a:t>данни</a:t>
            </a:r>
            <a:br>
              <a:rPr lang="ru-RU" dirty="0"/>
            </a:br>
            <a:endParaRPr lang="en-US" dirty="0"/>
          </a:p>
        </p:txBody>
      </p:sp>
      <p:sp>
        <p:nvSpPr>
          <p:cNvPr id="3" name="Контейнер за съдържание 2">
            <a:extLst>
              <a:ext uri="{FF2B5EF4-FFF2-40B4-BE49-F238E27FC236}">
                <a16:creationId xmlns:a16="http://schemas.microsoft.com/office/drawing/2014/main" id="{A71CD797-E1E5-45A6-AF10-025B7D8D7BCE}"/>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ru-RU" dirty="0" err="1"/>
              <a:t>Вземете</a:t>
            </a:r>
            <a:r>
              <a:rPr lang="ru-RU" dirty="0"/>
              <a:t> </a:t>
            </a:r>
            <a:r>
              <a:rPr lang="ru-RU" dirty="0" err="1"/>
              <a:t>по-бързи</a:t>
            </a:r>
            <a:r>
              <a:rPr lang="ru-RU" dirty="0"/>
              <a:t> и </a:t>
            </a:r>
            <a:r>
              <a:rPr lang="ru-RU" dirty="0" err="1"/>
              <a:t>по-информирани</a:t>
            </a:r>
            <a:r>
              <a:rPr lang="ru-RU" dirty="0"/>
              <a:t> бизнес решения </a:t>
            </a:r>
            <a:r>
              <a:rPr lang="ru-RU" dirty="0" err="1"/>
              <a:t>въз</a:t>
            </a:r>
            <a:r>
              <a:rPr lang="ru-RU" dirty="0"/>
              <a:t> основа на </a:t>
            </a:r>
            <a:r>
              <a:rPr lang="ru-RU" dirty="0" err="1"/>
              <a:t>факти</a:t>
            </a:r>
            <a:r>
              <a:rPr lang="ru-RU" dirty="0"/>
              <a:t>.</a:t>
            </a:r>
          </a:p>
          <a:p>
            <a:pPr algn="l" fontAlgn="base">
              <a:buFont typeface="Arial" panose="020B0604020202020204" pitchFamily="34" charset="0"/>
              <a:buChar char="•"/>
            </a:pPr>
            <a:r>
              <a:rPr lang="ru-RU" dirty="0" err="1"/>
              <a:t>Идентифицирайте</a:t>
            </a:r>
            <a:r>
              <a:rPr lang="ru-RU" dirty="0"/>
              <a:t> </a:t>
            </a:r>
            <a:r>
              <a:rPr lang="ru-RU" dirty="0" err="1"/>
              <a:t>проблеми</a:t>
            </a:r>
            <a:r>
              <a:rPr lang="ru-RU" dirty="0"/>
              <a:t> с </a:t>
            </a:r>
            <a:r>
              <a:rPr lang="ru-RU" dirty="0" err="1"/>
              <a:t>производителността</a:t>
            </a:r>
            <a:r>
              <a:rPr lang="ru-RU" dirty="0"/>
              <a:t>, </a:t>
            </a:r>
            <a:r>
              <a:rPr lang="ru-RU" dirty="0" err="1"/>
              <a:t>които</a:t>
            </a:r>
            <a:r>
              <a:rPr lang="ru-RU" dirty="0"/>
              <a:t> </a:t>
            </a:r>
            <a:r>
              <a:rPr lang="ru-RU" dirty="0" err="1"/>
              <a:t>изискват</a:t>
            </a:r>
            <a:r>
              <a:rPr lang="ru-RU" dirty="0"/>
              <a:t> действие.</a:t>
            </a:r>
          </a:p>
          <a:p>
            <a:pPr algn="l" fontAlgn="base">
              <a:buFont typeface="Arial" panose="020B0604020202020204" pitchFamily="34" charset="0"/>
              <a:buChar char="•"/>
            </a:pPr>
            <a:r>
              <a:rPr lang="ru-RU" dirty="0" err="1"/>
              <a:t>Получете</a:t>
            </a:r>
            <a:r>
              <a:rPr lang="ru-RU" dirty="0"/>
              <a:t> </a:t>
            </a:r>
            <a:r>
              <a:rPr lang="ru-RU" dirty="0" err="1"/>
              <a:t>по-задълбочено</a:t>
            </a:r>
            <a:r>
              <a:rPr lang="ru-RU" dirty="0"/>
              <a:t> </a:t>
            </a:r>
            <a:r>
              <a:rPr lang="ru-RU" dirty="0" err="1"/>
              <a:t>разбиране</a:t>
            </a:r>
            <a:r>
              <a:rPr lang="ru-RU" dirty="0"/>
              <a:t> на </a:t>
            </a:r>
            <a:r>
              <a:rPr lang="ru-RU" dirty="0" err="1"/>
              <a:t>нуждите</a:t>
            </a:r>
            <a:r>
              <a:rPr lang="ru-RU" dirty="0"/>
              <a:t> на </a:t>
            </a:r>
            <a:r>
              <a:rPr lang="ru-RU" dirty="0" err="1"/>
              <a:t>клиентите</a:t>
            </a:r>
            <a:r>
              <a:rPr lang="ru-RU" dirty="0"/>
              <a:t>, </a:t>
            </a:r>
            <a:r>
              <a:rPr lang="ru-RU" dirty="0" err="1"/>
              <a:t>което</a:t>
            </a:r>
            <a:r>
              <a:rPr lang="ru-RU" dirty="0"/>
              <a:t> от своя страна води до </a:t>
            </a:r>
            <a:r>
              <a:rPr lang="ru-RU" dirty="0" err="1"/>
              <a:t>по-добри</a:t>
            </a:r>
            <a:r>
              <a:rPr lang="ru-RU" dirty="0"/>
              <a:t> бизнес отношения.</a:t>
            </a:r>
          </a:p>
          <a:p>
            <a:pPr algn="l" fontAlgn="base">
              <a:buFont typeface="Arial" panose="020B0604020202020204" pitchFamily="34" charset="0"/>
              <a:buChar char="•"/>
            </a:pPr>
            <a:r>
              <a:rPr lang="ru-RU" dirty="0" err="1"/>
              <a:t>Повишаване</a:t>
            </a:r>
            <a:r>
              <a:rPr lang="ru-RU" dirty="0"/>
              <a:t> на </a:t>
            </a:r>
            <a:r>
              <a:rPr lang="ru-RU" dirty="0" err="1"/>
              <a:t>осведомеността</a:t>
            </a:r>
            <a:r>
              <a:rPr lang="ru-RU" dirty="0"/>
              <a:t> за </a:t>
            </a:r>
            <a:r>
              <a:rPr lang="ru-RU" dirty="0" err="1"/>
              <a:t>рисковете</a:t>
            </a:r>
            <a:r>
              <a:rPr lang="ru-RU" dirty="0"/>
              <a:t> за </a:t>
            </a:r>
            <a:r>
              <a:rPr lang="ru-RU" dirty="0" err="1"/>
              <a:t>предприемане</a:t>
            </a:r>
            <a:r>
              <a:rPr lang="ru-RU" dirty="0"/>
              <a:t> на </a:t>
            </a:r>
            <a:r>
              <a:rPr lang="ru-RU" dirty="0" err="1"/>
              <a:t>превантивни</a:t>
            </a:r>
            <a:r>
              <a:rPr lang="ru-RU" dirty="0"/>
              <a:t> мерки.</a:t>
            </a:r>
          </a:p>
          <a:p>
            <a:pPr algn="l" fontAlgn="base">
              <a:buFont typeface="Arial" panose="020B0604020202020204" pitchFamily="34" charset="0"/>
              <a:buChar char="•"/>
            </a:pPr>
            <a:r>
              <a:rPr lang="ru-RU" dirty="0" err="1"/>
              <a:t>Визуализирайте</a:t>
            </a:r>
            <a:r>
              <a:rPr lang="ru-RU" dirty="0"/>
              <a:t> </a:t>
            </a:r>
            <a:r>
              <a:rPr lang="ru-RU" dirty="0" err="1"/>
              <a:t>различни</a:t>
            </a:r>
            <a:r>
              <a:rPr lang="ru-RU" dirty="0"/>
              <a:t> измерения на </a:t>
            </a:r>
            <a:r>
              <a:rPr lang="ru-RU" dirty="0" err="1"/>
              <a:t>данните</a:t>
            </a:r>
            <a:r>
              <a:rPr lang="ru-RU" dirty="0"/>
              <a:t>.</a:t>
            </a:r>
          </a:p>
          <a:p>
            <a:pPr algn="l" fontAlgn="base">
              <a:buFont typeface="Arial" panose="020B0604020202020204" pitchFamily="34" charset="0"/>
              <a:buChar char="•"/>
            </a:pPr>
            <a:r>
              <a:rPr lang="ru-RU" dirty="0" err="1"/>
              <a:t>Създайте</a:t>
            </a:r>
            <a:r>
              <a:rPr lang="ru-RU" dirty="0"/>
              <a:t> </a:t>
            </a:r>
            <a:r>
              <a:rPr lang="ru-RU" dirty="0" err="1"/>
              <a:t>значителни</a:t>
            </a:r>
            <a:r>
              <a:rPr lang="ru-RU" dirty="0"/>
              <a:t> </a:t>
            </a:r>
            <a:r>
              <a:rPr lang="ru-RU" dirty="0" err="1"/>
              <a:t>конкурентни</a:t>
            </a:r>
            <a:r>
              <a:rPr lang="ru-RU" dirty="0"/>
              <a:t> </a:t>
            </a:r>
            <a:r>
              <a:rPr lang="ru-RU" dirty="0" err="1"/>
              <a:t>предимства</a:t>
            </a:r>
            <a:r>
              <a:rPr lang="ru-RU" dirty="0"/>
              <a:t> чрез </a:t>
            </a:r>
            <a:r>
              <a:rPr lang="ru-RU" dirty="0" err="1"/>
              <a:t>интелигентен</a:t>
            </a:r>
            <a:r>
              <a:rPr lang="ru-RU" dirty="0"/>
              <a:t> анализ на </a:t>
            </a:r>
            <a:r>
              <a:rPr lang="ru-RU" dirty="0" err="1"/>
              <a:t>данни</a:t>
            </a:r>
            <a:r>
              <a:rPr lang="ru-RU" dirty="0"/>
              <a:t>.</a:t>
            </a:r>
          </a:p>
          <a:p>
            <a:pPr algn="l" fontAlgn="base">
              <a:buFont typeface="Arial" panose="020B0604020202020204" pitchFamily="34" charset="0"/>
              <a:buChar char="•"/>
            </a:pPr>
            <a:r>
              <a:rPr lang="ru-RU" dirty="0" err="1"/>
              <a:t>По-добре</a:t>
            </a:r>
            <a:r>
              <a:rPr lang="ru-RU" dirty="0"/>
              <a:t> разберете </a:t>
            </a:r>
            <a:r>
              <a:rPr lang="ru-RU" dirty="0" err="1"/>
              <a:t>финансовите</a:t>
            </a:r>
            <a:r>
              <a:rPr lang="ru-RU" dirty="0"/>
              <a:t> </a:t>
            </a:r>
            <a:r>
              <a:rPr lang="ru-RU" dirty="0" err="1"/>
              <a:t>резултати</a:t>
            </a:r>
            <a:r>
              <a:rPr lang="ru-RU" dirty="0"/>
              <a:t> на </a:t>
            </a:r>
            <a:r>
              <a:rPr lang="ru-RU" dirty="0" err="1"/>
              <a:t>компанията</a:t>
            </a:r>
            <a:r>
              <a:rPr lang="ru-RU" dirty="0"/>
              <a:t>.</a:t>
            </a:r>
          </a:p>
          <a:p>
            <a:pPr algn="l" fontAlgn="base">
              <a:buFont typeface="Arial" panose="020B0604020202020204" pitchFamily="34" charset="0"/>
              <a:buChar char="•"/>
            </a:pPr>
            <a:r>
              <a:rPr lang="ru-RU" dirty="0" err="1"/>
              <a:t>Определете</a:t>
            </a:r>
            <a:r>
              <a:rPr lang="ru-RU" dirty="0"/>
              <a:t> начини за </a:t>
            </a:r>
            <a:r>
              <a:rPr lang="ru-RU" dirty="0" err="1"/>
              <a:t>намаляване</a:t>
            </a:r>
            <a:r>
              <a:rPr lang="ru-RU" dirty="0"/>
              <a:t> на </a:t>
            </a:r>
            <a:r>
              <a:rPr lang="ru-RU" dirty="0" err="1"/>
              <a:t>разходите</a:t>
            </a:r>
            <a:r>
              <a:rPr lang="ru-RU" dirty="0"/>
              <a:t> и по </a:t>
            </a:r>
            <a:r>
              <a:rPr lang="ru-RU" dirty="0" err="1"/>
              <a:t>този</a:t>
            </a:r>
            <a:r>
              <a:rPr lang="ru-RU" dirty="0"/>
              <a:t> начин </a:t>
            </a:r>
            <a:r>
              <a:rPr lang="ru-RU" dirty="0" err="1"/>
              <a:t>увеличаване</a:t>
            </a:r>
            <a:r>
              <a:rPr lang="ru-RU" dirty="0"/>
              <a:t> на </a:t>
            </a:r>
            <a:r>
              <a:rPr lang="ru-RU" dirty="0" err="1"/>
              <a:t>печалбите</a:t>
            </a:r>
            <a:r>
              <a:rPr lang="ru-RU" dirty="0"/>
              <a:t>.</a:t>
            </a:r>
          </a:p>
          <a:p>
            <a:br>
              <a:rPr lang="ru-RU" dirty="0"/>
            </a:br>
            <a:endParaRPr lang="en-US" dirty="0"/>
          </a:p>
        </p:txBody>
      </p:sp>
    </p:spTree>
    <p:extLst>
      <p:ext uri="{BB962C8B-B14F-4D97-AF65-F5344CB8AC3E}">
        <p14:creationId xmlns:p14="http://schemas.microsoft.com/office/powerpoint/2010/main" val="86474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CB97-AD3D-4E8F-A914-3A9EBE9B21AD}"/>
              </a:ext>
            </a:extLst>
          </p:cNvPr>
          <p:cNvSpPr>
            <a:spLocks noGrp="1"/>
          </p:cNvSpPr>
          <p:nvPr>
            <p:ph type="title"/>
          </p:nvPr>
        </p:nvSpPr>
        <p:spPr>
          <a:xfrm>
            <a:off x="932447" y="549443"/>
            <a:ext cx="10327105" cy="1824788"/>
          </a:xfrm>
        </p:spPr>
        <p:txBody>
          <a:bodyPr>
            <a:normAutofit/>
          </a:bodyPr>
          <a:lstStyle/>
          <a:p>
            <a:r>
              <a:rPr lang="bg-BG" dirty="0"/>
              <a:t>Защо да оптимизираме процесите?</a:t>
            </a:r>
            <a:endParaRPr lang="en-US" dirty="0"/>
          </a:p>
        </p:txBody>
      </p:sp>
      <p:sp>
        <p:nvSpPr>
          <p:cNvPr id="7" name="Content Placeholder 2">
            <a:extLst>
              <a:ext uri="{FF2B5EF4-FFF2-40B4-BE49-F238E27FC236}">
                <a16:creationId xmlns:a16="http://schemas.microsoft.com/office/drawing/2014/main" id="{996FB695-7737-4D59-8C37-A8FE334D012A}"/>
              </a:ext>
            </a:extLst>
          </p:cNvPr>
          <p:cNvSpPr txBox="1">
            <a:spLocks/>
          </p:cNvSpPr>
          <p:nvPr/>
        </p:nvSpPr>
        <p:spPr>
          <a:xfrm>
            <a:off x="932447" y="2099371"/>
            <a:ext cx="9906000" cy="40244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ru-RU" sz="3600" dirty="0"/>
              <a:t>Когато управлявате множество процеси, оптимизацията е жизненоважна. Може да е трудно да следите всеки бизнес процес, точно затова оптимизацията е толкова важна. Това гарантира, че всеки от тях работи с пълния си потенциал</a:t>
            </a:r>
            <a:r>
              <a:rPr lang="en-US" sz="3600" dirty="0"/>
              <a:t>.</a:t>
            </a:r>
            <a:endParaRPr lang="ru-RU" sz="3600" dirty="0"/>
          </a:p>
          <a:p>
            <a:endParaRPr lang="en-US" dirty="0"/>
          </a:p>
        </p:txBody>
      </p:sp>
      <p:sp>
        <p:nvSpPr>
          <p:cNvPr id="8" name="TextBox 7">
            <a:extLst>
              <a:ext uri="{FF2B5EF4-FFF2-40B4-BE49-F238E27FC236}">
                <a16:creationId xmlns:a16="http://schemas.microsoft.com/office/drawing/2014/main" id="{3F89D73D-D268-4DB3-87F8-3483F4BC5F95}"/>
              </a:ext>
            </a:extLst>
          </p:cNvPr>
          <p:cNvSpPr txBox="1"/>
          <p:nvPr/>
        </p:nvSpPr>
        <p:spPr>
          <a:xfrm>
            <a:off x="1142999" y="-192505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71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4DA7ADC-316D-4359-A07F-F74D94922EC5}"/>
              </a:ext>
            </a:extLst>
          </p:cNvPr>
          <p:cNvSpPr>
            <a:spLocks noGrp="1"/>
          </p:cNvSpPr>
          <p:nvPr>
            <p:ph type="title"/>
          </p:nvPr>
        </p:nvSpPr>
        <p:spPr>
          <a:xfrm>
            <a:off x="1143000" y="627398"/>
            <a:ext cx="9906000" cy="1382156"/>
          </a:xfrm>
        </p:spPr>
        <p:txBody>
          <a:bodyPr>
            <a:normAutofit fontScale="90000"/>
          </a:bodyPr>
          <a:lstStyle/>
          <a:p>
            <a:r>
              <a:rPr lang="ru-RU" dirty="0" err="1"/>
              <a:t>Софтуерни</a:t>
            </a:r>
            <a:r>
              <a:rPr lang="ru-RU" dirty="0"/>
              <a:t> </a:t>
            </a:r>
            <a:r>
              <a:rPr lang="ru-RU" dirty="0" err="1"/>
              <a:t>инструменти</a:t>
            </a:r>
            <a:r>
              <a:rPr lang="ru-RU" dirty="0"/>
              <a:t> за анализ на </a:t>
            </a:r>
            <a:r>
              <a:rPr lang="ru-RU" dirty="0" err="1"/>
              <a:t>данни</a:t>
            </a:r>
            <a:br>
              <a:rPr lang="ru-RU" dirty="0"/>
            </a:br>
            <a:endParaRPr lang="en-US" dirty="0"/>
          </a:p>
        </p:txBody>
      </p:sp>
      <p:sp>
        <p:nvSpPr>
          <p:cNvPr id="3" name="Контейнер за съдържание 2">
            <a:extLst>
              <a:ext uri="{FF2B5EF4-FFF2-40B4-BE49-F238E27FC236}">
                <a16:creationId xmlns:a16="http://schemas.microsoft.com/office/drawing/2014/main" id="{AB5FBCF2-D171-4AD2-A5C3-B52F82BC6F40}"/>
              </a:ext>
            </a:extLst>
          </p:cNvPr>
          <p:cNvSpPr>
            <a:spLocks noGrp="1"/>
          </p:cNvSpPr>
          <p:nvPr>
            <p:ph idx="1"/>
          </p:nvPr>
        </p:nvSpPr>
        <p:spPr/>
        <p:txBody>
          <a:bodyPr>
            <a:normAutofit fontScale="92500"/>
          </a:bodyPr>
          <a:lstStyle/>
          <a:p>
            <a:pPr algn="l"/>
            <a:r>
              <a:rPr lang="ru-RU" dirty="0" err="1"/>
              <a:t>Софтуерните</a:t>
            </a:r>
            <a:r>
              <a:rPr lang="ru-RU" dirty="0"/>
              <a:t> </a:t>
            </a:r>
            <a:r>
              <a:rPr lang="ru-RU" dirty="0" err="1"/>
              <a:t>инструменти</a:t>
            </a:r>
            <a:r>
              <a:rPr lang="ru-RU" dirty="0"/>
              <a:t> за анализ на </a:t>
            </a:r>
            <a:r>
              <a:rPr lang="ru-RU" dirty="0" err="1"/>
              <a:t>данни</a:t>
            </a:r>
            <a:r>
              <a:rPr lang="ru-RU" dirty="0"/>
              <a:t> </a:t>
            </a:r>
            <a:r>
              <a:rPr lang="ru-RU" dirty="0" err="1"/>
              <a:t>улесняват</a:t>
            </a:r>
            <a:r>
              <a:rPr lang="ru-RU" dirty="0"/>
              <a:t> </a:t>
            </a:r>
            <a:r>
              <a:rPr lang="ru-RU" dirty="0" err="1"/>
              <a:t>потребителите</a:t>
            </a:r>
            <a:r>
              <a:rPr lang="ru-RU" dirty="0"/>
              <a:t> да </a:t>
            </a:r>
            <a:r>
              <a:rPr lang="ru-RU" dirty="0" err="1"/>
              <a:t>обработват</a:t>
            </a:r>
            <a:r>
              <a:rPr lang="ru-RU" dirty="0"/>
              <a:t> и </a:t>
            </a:r>
            <a:r>
              <a:rPr lang="ru-RU" dirty="0" err="1"/>
              <a:t>манипулират</a:t>
            </a:r>
            <a:r>
              <a:rPr lang="ru-RU" dirty="0"/>
              <a:t> информация, </a:t>
            </a:r>
            <a:r>
              <a:rPr lang="ru-RU" dirty="0" err="1"/>
              <a:t>анализират</a:t>
            </a:r>
            <a:r>
              <a:rPr lang="ru-RU" dirty="0"/>
              <a:t> </a:t>
            </a:r>
            <a:r>
              <a:rPr lang="ru-RU" dirty="0" err="1"/>
              <a:t>връзките</a:t>
            </a:r>
            <a:r>
              <a:rPr lang="ru-RU" dirty="0"/>
              <a:t> и </a:t>
            </a:r>
            <a:r>
              <a:rPr lang="ru-RU" dirty="0" err="1"/>
              <a:t>корелациите</a:t>
            </a:r>
            <a:r>
              <a:rPr lang="ru-RU" dirty="0"/>
              <a:t> между </a:t>
            </a:r>
            <a:r>
              <a:rPr lang="ru-RU" dirty="0" err="1"/>
              <a:t>наборите</a:t>
            </a:r>
            <a:r>
              <a:rPr lang="ru-RU" dirty="0"/>
              <a:t> от </a:t>
            </a:r>
            <a:r>
              <a:rPr lang="ru-RU" dirty="0" err="1"/>
              <a:t>данни</a:t>
            </a:r>
            <a:r>
              <a:rPr lang="ru-RU" dirty="0"/>
              <a:t>:</a:t>
            </a:r>
          </a:p>
          <a:p>
            <a:pPr algn="l">
              <a:buFont typeface="Arial" panose="020B0604020202020204" pitchFamily="34" charset="0"/>
              <a:buChar char="•"/>
            </a:pPr>
            <a:r>
              <a:rPr lang="ru-RU" dirty="0" err="1"/>
              <a:t>Софтуерът</a:t>
            </a:r>
            <a:r>
              <a:rPr lang="ru-RU" dirty="0"/>
              <a:t> за анализ на </a:t>
            </a:r>
            <a:r>
              <a:rPr lang="ru-RU" dirty="0" err="1"/>
              <a:t>данни</a:t>
            </a:r>
            <a:r>
              <a:rPr lang="ru-RU" dirty="0"/>
              <a:t> </a:t>
            </a:r>
            <a:r>
              <a:rPr lang="ru-RU" dirty="0" err="1"/>
              <a:t>предоставя</a:t>
            </a:r>
            <a:r>
              <a:rPr lang="ru-RU" dirty="0"/>
              <a:t> </a:t>
            </a:r>
            <a:r>
              <a:rPr lang="ru-RU" dirty="0" err="1"/>
              <a:t>инструменти</a:t>
            </a:r>
            <a:r>
              <a:rPr lang="ru-RU" dirty="0"/>
              <a:t> за </a:t>
            </a:r>
            <a:r>
              <a:rPr lang="ru-RU" dirty="0" err="1"/>
              <a:t>подпомагане</a:t>
            </a:r>
            <a:r>
              <a:rPr lang="ru-RU" dirty="0"/>
              <a:t> на качествен анализ </a:t>
            </a:r>
            <a:r>
              <a:rPr lang="ru-RU" dirty="0" err="1"/>
              <a:t>като</a:t>
            </a:r>
            <a:r>
              <a:rPr lang="ru-RU" dirty="0"/>
              <a:t> анализ на </a:t>
            </a:r>
            <a:r>
              <a:rPr lang="ru-RU" dirty="0" err="1"/>
              <a:t>транскрипцията</a:t>
            </a:r>
            <a:r>
              <a:rPr lang="ru-RU" dirty="0"/>
              <a:t>, анализ на </a:t>
            </a:r>
            <a:r>
              <a:rPr lang="ru-RU" dirty="0" err="1"/>
              <a:t>съдържанието</a:t>
            </a:r>
            <a:r>
              <a:rPr lang="ru-RU" dirty="0"/>
              <a:t>, </a:t>
            </a:r>
            <a:r>
              <a:rPr lang="ru-RU" dirty="0" err="1"/>
              <a:t>дискурсен</a:t>
            </a:r>
            <a:r>
              <a:rPr lang="ru-RU" dirty="0"/>
              <a:t> анализ и обоснована теория на </a:t>
            </a:r>
            <a:r>
              <a:rPr lang="ru-RU" dirty="0" err="1"/>
              <a:t>методологията</a:t>
            </a:r>
            <a:r>
              <a:rPr lang="ru-RU" dirty="0"/>
              <a:t>.</a:t>
            </a:r>
          </a:p>
          <a:p>
            <a:pPr algn="l">
              <a:buFont typeface="Arial" panose="020B0604020202020204" pitchFamily="34" charset="0"/>
              <a:buChar char="•"/>
            </a:pPr>
            <a:r>
              <a:rPr lang="ru-RU" dirty="0" err="1"/>
              <a:t>Софтуерът</a:t>
            </a:r>
            <a:r>
              <a:rPr lang="ru-RU" dirty="0"/>
              <a:t> за анализ на </a:t>
            </a:r>
            <a:r>
              <a:rPr lang="ru-RU" dirty="0" err="1"/>
              <a:t>данни</a:t>
            </a:r>
            <a:r>
              <a:rPr lang="ru-RU" dirty="0"/>
              <a:t> </a:t>
            </a:r>
            <a:r>
              <a:rPr lang="ru-RU" dirty="0" err="1"/>
              <a:t>има</a:t>
            </a:r>
            <a:r>
              <a:rPr lang="ru-RU" dirty="0"/>
              <a:t> </a:t>
            </a:r>
            <a:r>
              <a:rPr lang="ru-RU" dirty="0" err="1"/>
              <a:t>статистическа</a:t>
            </a:r>
            <a:r>
              <a:rPr lang="ru-RU" dirty="0"/>
              <a:t> и </a:t>
            </a:r>
            <a:r>
              <a:rPr lang="ru-RU" dirty="0" err="1"/>
              <a:t>аналитична</a:t>
            </a:r>
            <a:r>
              <a:rPr lang="ru-RU" dirty="0"/>
              <a:t> </a:t>
            </a:r>
            <a:r>
              <a:rPr lang="ru-RU" dirty="0" err="1"/>
              <a:t>възможност</a:t>
            </a:r>
            <a:r>
              <a:rPr lang="ru-RU" dirty="0"/>
              <a:t> за </a:t>
            </a:r>
            <a:r>
              <a:rPr lang="ru-RU" dirty="0" err="1"/>
              <a:t>методи</a:t>
            </a:r>
            <a:r>
              <a:rPr lang="ru-RU" dirty="0"/>
              <a:t> за </a:t>
            </a:r>
            <a:r>
              <a:rPr lang="ru-RU" dirty="0" err="1"/>
              <a:t>вземане</a:t>
            </a:r>
            <a:r>
              <a:rPr lang="ru-RU" dirty="0"/>
              <a:t> на решения.</a:t>
            </a:r>
          </a:p>
          <a:p>
            <a:pPr algn="l">
              <a:buFont typeface="Arial" panose="020B0604020202020204" pitchFamily="34" charset="0"/>
              <a:buChar char="•"/>
            </a:pPr>
            <a:r>
              <a:rPr lang="ru-RU" dirty="0"/>
              <a:t>Анализ на </a:t>
            </a:r>
            <a:r>
              <a:rPr lang="ru-RU" dirty="0" err="1"/>
              <a:t>данните</a:t>
            </a:r>
            <a:r>
              <a:rPr lang="ru-RU" dirty="0"/>
              <a:t> </a:t>
            </a:r>
            <a:r>
              <a:rPr lang="ru-RU" dirty="0" err="1"/>
              <a:t>Софтуерният</a:t>
            </a:r>
            <a:r>
              <a:rPr lang="ru-RU" dirty="0"/>
              <a:t> </a:t>
            </a:r>
            <a:r>
              <a:rPr lang="ru-RU" dirty="0" err="1"/>
              <a:t>процес</a:t>
            </a:r>
            <a:r>
              <a:rPr lang="ru-RU" dirty="0"/>
              <a:t> </a:t>
            </a:r>
            <a:r>
              <a:rPr lang="ru-RU" dirty="0" err="1"/>
              <a:t>може</a:t>
            </a:r>
            <a:r>
              <a:rPr lang="ru-RU" dirty="0"/>
              <a:t> да </a:t>
            </a:r>
            <a:r>
              <a:rPr lang="ru-RU" dirty="0" err="1"/>
              <a:t>бъде</a:t>
            </a:r>
            <a:r>
              <a:rPr lang="ru-RU" dirty="0"/>
              <a:t> </a:t>
            </a:r>
            <a:r>
              <a:rPr lang="ru-RU" dirty="0" err="1"/>
              <a:t>класифициран</a:t>
            </a:r>
            <a:r>
              <a:rPr lang="ru-RU" dirty="0"/>
              <a:t> в </a:t>
            </a:r>
            <a:r>
              <a:rPr lang="ru-RU" dirty="0" err="1"/>
              <a:t>описателна</a:t>
            </a:r>
            <a:r>
              <a:rPr lang="ru-RU" dirty="0"/>
              <a:t> статистика, </a:t>
            </a:r>
            <a:r>
              <a:rPr lang="ru-RU" dirty="0" err="1"/>
              <a:t>проучвателен</a:t>
            </a:r>
            <a:r>
              <a:rPr lang="ru-RU" dirty="0"/>
              <a:t> анализ на </a:t>
            </a:r>
            <a:r>
              <a:rPr lang="ru-RU" dirty="0" err="1"/>
              <a:t>данни</a:t>
            </a:r>
            <a:r>
              <a:rPr lang="ru-RU" dirty="0"/>
              <a:t> (EDA) и </a:t>
            </a:r>
            <a:r>
              <a:rPr lang="ru-RU" dirty="0" err="1"/>
              <a:t>потвърдителен</a:t>
            </a:r>
            <a:r>
              <a:rPr lang="ru-RU" dirty="0"/>
              <a:t> анализ на </a:t>
            </a:r>
            <a:r>
              <a:rPr lang="ru-RU" dirty="0" err="1"/>
              <a:t>данни</a:t>
            </a:r>
            <a:r>
              <a:rPr lang="ru-RU" dirty="0"/>
              <a:t> (CDA).</a:t>
            </a:r>
          </a:p>
          <a:p>
            <a:endParaRPr lang="en-US" dirty="0"/>
          </a:p>
        </p:txBody>
      </p:sp>
    </p:spTree>
    <p:extLst>
      <p:ext uri="{BB962C8B-B14F-4D97-AF65-F5344CB8AC3E}">
        <p14:creationId xmlns:p14="http://schemas.microsoft.com/office/powerpoint/2010/main" val="3626791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46A6-8A4B-567B-7FBA-FB1B0B4AA5B1}"/>
              </a:ext>
            </a:extLst>
          </p:cNvPr>
          <p:cNvSpPr>
            <a:spLocks noGrp="1"/>
          </p:cNvSpPr>
          <p:nvPr>
            <p:ph type="title"/>
          </p:nvPr>
        </p:nvSpPr>
        <p:spPr/>
        <p:txBody>
          <a:bodyPr/>
          <a:lstStyle/>
          <a:p>
            <a:r>
              <a:rPr lang="en-US" b="0" i="0" dirty="0">
                <a:solidFill>
                  <a:srgbClr val="000000"/>
                </a:solidFill>
                <a:effectLst/>
                <a:latin typeface="Linux Libertine"/>
              </a:rPr>
              <a:t>Microsoft Project</a:t>
            </a:r>
            <a:endParaRPr lang="en-US" dirty="0"/>
          </a:p>
        </p:txBody>
      </p:sp>
      <p:sp>
        <p:nvSpPr>
          <p:cNvPr id="3" name="Content Placeholder 2">
            <a:extLst>
              <a:ext uri="{FF2B5EF4-FFF2-40B4-BE49-F238E27FC236}">
                <a16:creationId xmlns:a16="http://schemas.microsoft.com/office/drawing/2014/main" id="{BB93D892-9440-D169-CE7E-DA55950BD47E}"/>
              </a:ext>
            </a:extLst>
          </p:cNvPr>
          <p:cNvSpPr>
            <a:spLocks noGrp="1"/>
          </p:cNvSpPr>
          <p:nvPr>
            <p:ph idx="1"/>
          </p:nvPr>
        </p:nvSpPr>
        <p:spPr/>
        <p:txBody>
          <a:bodyPr/>
          <a:lstStyle/>
          <a:p>
            <a:r>
              <a:rPr lang="ru-RU" dirty="0"/>
              <a:t>Microsoft Office Project (или MSP) е софтуерен инструмент за управление на проекти, разработен от Microsoft. Той е създаден, за да подпомогне ръководителите на проекти при разработването на планове, разпределянето на ресурси за задачите, проследяването на напредъка на проекта, управлението на бюджети и анализирането на работните натоварвания</a:t>
            </a:r>
            <a:r>
              <a:rPr lang="en-GB" dirty="0"/>
              <a:t>.</a:t>
            </a:r>
            <a:endParaRPr lang="en-US" dirty="0"/>
          </a:p>
        </p:txBody>
      </p:sp>
      <p:pic>
        <p:nvPicPr>
          <p:cNvPr id="9" name="Picture 8">
            <a:extLst>
              <a:ext uri="{FF2B5EF4-FFF2-40B4-BE49-F238E27FC236}">
                <a16:creationId xmlns:a16="http://schemas.microsoft.com/office/drawing/2014/main" id="{12B0FBCA-9FED-8DF6-8AD8-ECBF29294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895" y="609599"/>
            <a:ext cx="1404301" cy="1226423"/>
          </a:xfrm>
          <a:prstGeom prst="rect">
            <a:avLst/>
          </a:prstGeom>
        </p:spPr>
      </p:pic>
    </p:spTree>
    <p:extLst>
      <p:ext uri="{BB962C8B-B14F-4D97-AF65-F5344CB8AC3E}">
        <p14:creationId xmlns:p14="http://schemas.microsoft.com/office/powerpoint/2010/main" val="86523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2FC0E10-73D0-9348-2AB4-174566FD0196}"/>
              </a:ext>
            </a:extLst>
          </p:cNvPr>
          <p:cNvSpPr>
            <a:spLocks noGrp="1"/>
          </p:cNvSpPr>
          <p:nvPr>
            <p:ph type="title"/>
          </p:nvPr>
        </p:nvSpPr>
        <p:spPr/>
        <p:txBody>
          <a:bodyPr/>
          <a:lstStyle/>
          <a:p>
            <a:endParaRPr lang="en-US"/>
          </a:p>
        </p:txBody>
      </p:sp>
      <p:sp>
        <p:nvSpPr>
          <p:cNvPr id="3" name="Контейнер за съдържание 2">
            <a:extLst>
              <a:ext uri="{FF2B5EF4-FFF2-40B4-BE49-F238E27FC236}">
                <a16:creationId xmlns:a16="http://schemas.microsoft.com/office/drawing/2014/main" id="{D52B1449-8035-17E9-C79D-0023195DB776}"/>
              </a:ext>
            </a:extLst>
          </p:cNvPr>
          <p:cNvSpPr>
            <a:spLocks noGrp="1"/>
          </p:cNvSpPr>
          <p:nvPr>
            <p:ph idx="1"/>
          </p:nvPr>
        </p:nvSpPr>
        <p:spPr/>
        <p:txBody>
          <a:bodyPr/>
          <a:lstStyle/>
          <a:p>
            <a:r>
              <a:rPr lang="bg-BG" dirty="0"/>
              <a:t>Дизайнът на софтуера е удобен и позволява лесно откриване на последния работещ проект от началния екран.</a:t>
            </a:r>
          </a:p>
          <a:p>
            <a:r>
              <a:rPr lang="en-US" dirty="0"/>
              <a:t> </a:t>
            </a:r>
            <a:r>
              <a:rPr lang="bg-BG" dirty="0"/>
              <a:t>Софтуерът притежава възможности за много методи като </a:t>
            </a:r>
            <a:r>
              <a:rPr lang="en-US" dirty="0"/>
              <a:t>support-</a:t>
            </a:r>
            <a:r>
              <a:rPr lang="bg-BG" dirty="0"/>
              <a:t>ва </a:t>
            </a:r>
            <a:r>
              <a:rPr lang="en-US" dirty="0"/>
              <a:t>Scrum, Kanban </a:t>
            </a:r>
            <a:r>
              <a:rPr lang="bg-BG" dirty="0"/>
              <a:t>както и възможност за </a:t>
            </a:r>
            <a:r>
              <a:rPr lang="en-US" dirty="0"/>
              <a:t>custom </a:t>
            </a:r>
            <a:r>
              <a:rPr lang="bg-BG" dirty="0"/>
              <a:t>работна среда. Може също да бъдат използвани и </a:t>
            </a:r>
            <a:r>
              <a:rPr lang="en-US" dirty="0"/>
              <a:t>waterfall project management, </a:t>
            </a:r>
            <a:r>
              <a:rPr lang="bg-BG" dirty="0"/>
              <a:t>или дори </a:t>
            </a:r>
            <a:r>
              <a:rPr lang="en-US" dirty="0"/>
              <a:t>hybrid </a:t>
            </a:r>
            <a:r>
              <a:rPr lang="bg-BG"/>
              <a:t>методи</a:t>
            </a:r>
            <a:r>
              <a:rPr lang="en-US"/>
              <a:t>.</a:t>
            </a:r>
            <a:endParaRPr lang="en-US" dirty="0"/>
          </a:p>
          <a:p>
            <a:endParaRPr lang="en-US" dirty="0"/>
          </a:p>
          <a:p>
            <a:endParaRPr lang="en-US" dirty="0"/>
          </a:p>
        </p:txBody>
      </p:sp>
    </p:spTree>
    <p:extLst>
      <p:ext uri="{BB962C8B-B14F-4D97-AF65-F5344CB8AC3E}">
        <p14:creationId xmlns:p14="http://schemas.microsoft.com/office/powerpoint/2010/main" val="373017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505488-861B-2D02-CF2A-F42F2B49BDEC}"/>
              </a:ext>
            </a:extLst>
          </p:cNvPr>
          <p:cNvPicPr>
            <a:picLocks noChangeAspect="1"/>
          </p:cNvPicPr>
          <p:nvPr/>
        </p:nvPicPr>
        <p:blipFill>
          <a:blip r:embed="rId2"/>
          <a:stretch>
            <a:fillRect/>
          </a:stretch>
        </p:blipFill>
        <p:spPr>
          <a:xfrm>
            <a:off x="2540000" y="1514691"/>
            <a:ext cx="7112000" cy="3828617"/>
          </a:xfrm>
          <a:prstGeom prst="rect">
            <a:avLst/>
          </a:prstGeom>
        </p:spPr>
      </p:pic>
    </p:spTree>
    <p:extLst>
      <p:ext uri="{BB962C8B-B14F-4D97-AF65-F5344CB8AC3E}">
        <p14:creationId xmlns:p14="http://schemas.microsoft.com/office/powerpoint/2010/main" val="1798561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E0C3248-CD17-B906-15E7-4BFD68DC040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7160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79A41E-83F8-4216-A77B-BF552B7E1B66}"/>
              </a:ext>
            </a:extLst>
          </p:cNvPr>
          <p:cNvSpPr txBox="1">
            <a:spLocks noGrp="1"/>
          </p:cNvSpPr>
          <p:nvPr>
            <p:ph idx="1"/>
          </p:nvPr>
        </p:nvSpPr>
        <p:spPr>
          <a:xfrm>
            <a:off x="1143000" y="773723"/>
            <a:ext cx="9906000" cy="526036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3200" dirty="0"/>
              <a:t>Оптимизацията на процесите също е неразделна част от Agile управлението на проекти. Процесът на разработка на софтуер изисква итеративен подход, при който стъпките се повтарят и се правят последователни промени. Един пример може да бъде екип за разработка на видеоигри, който редовно внедрява корекции на грешки. Това гарантира, че софтуерният продукт е напълно готов, преди да бъде стартиран.</a:t>
            </a:r>
          </a:p>
        </p:txBody>
      </p:sp>
    </p:spTree>
    <p:extLst>
      <p:ext uri="{BB962C8B-B14F-4D97-AF65-F5344CB8AC3E}">
        <p14:creationId xmlns:p14="http://schemas.microsoft.com/office/powerpoint/2010/main" val="217737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091E-AE75-4289-B4F9-3C86DBBB6E68}"/>
              </a:ext>
            </a:extLst>
          </p:cNvPr>
          <p:cNvSpPr>
            <a:spLocks noGrp="1"/>
          </p:cNvSpPr>
          <p:nvPr>
            <p:ph type="title"/>
          </p:nvPr>
        </p:nvSpPr>
        <p:spPr/>
        <p:txBody>
          <a:bodyPr>
            <a:normAutofit/>
          </a:bodyPr>
          <a:lstStyle/>
          <a:p>
            <a:r>
              <a:rPr lang="ru-RU" sz="2800" dirty="0">
                <a:latin typeface="Calibri" panose="020F0502020204030204" pitchFamily="34" charset="0"/>
              </a:rPr>
              <a:t>Когато оптимизирате процесите за управление на проекти, вие увеличавате вероятността от множество ползи. Те включват:</a:t>
            </a:r>
            <a:endParaRPr lang="en-US" sz="6000" dirty="0"/>
          </a:p>
        </p:txBody>
      </p:sp>
      <p:sp>
        <p:nvSpPr>
          <p:cNvPr id="3" name="Content Placeholder 2">
            <a:extLst>
              <a:ext uri="{FF2B5EF4-FFF2-40B4-BE49-F238E27FC236}">
                <a16:creationId xmlns:a16="http://schemas.microsoft.com/office/drawing/2014/main" id="{8CAA7A05-7712-44C3-948A-316049EAA22C}"/>
              </a:ext>
            </a:extLst>
          </p:cNvPr>
          <p:cNvSpPr>
            <a:spLocks noGrp="1"/>
          </p:cNvSpPr>
          <p:nvPr>
            <p:ph idx="1"/>
          </p:nvPr>
        </p:nvSpPr>
        <p:spPr>
          <a:xfrm>
            <a:off x="1143000" y="2134600"/>
            <a:ext cx="9906000" cy="4024424"/>
          </a:xfrm>
        </p:spPr>
        <p:txBody>
          <a:bodyPr/>
          <a:lstStyle/>
          <a:p>
            <a:r>
              <a:rPr lang="bg-BG" dirty="0"/>
              <a:t>Рационализирани операции</a:t>
            </a:r>
            <a:endParaRPr lang="en-US" dirty="0"/>
          </a:p>
          <a:p>
            <a:r>
              <a:rPr lang="bg-BG" dirty="0"/>
              <a:t>По-добро управление на ресурсите</a:t>
            </a:r>
            <a:endParaRPr lang="en-US" dirty="0"/>
          </a:p>
          <a:p>
            <a:r>
              <a:rPr lang="bg-BG" dirty="0"/>
              <a:t>Намалена грешка</a:t>
            </a:r>
            <a:endParaRPr lang="en-US" dirty="0"/>
          </a:p>
          <a:p>
            <a:r>
              <a:rPr lang="bg-BG" dirty="0"/>
              <a:t>Подобрено осигуряване на качество</a:t>
            </a:r>
            <a:endParaRPr lang="en-US" dirty="0"/>
          </a:p>
          <a:p>
            <a:r>
              <a:rPr lang="bg-BG" dirty="0"/>
              <a:t>Удовлетвореност на клиентите</a:t>
            </a:r>
            <a:endParaRPr lang="en-US" dirty="0"/>
          </a:p>
        </p:txBody>
      </p:sp>
    </p:spTree>
    <p:extLst>
      <p:ext uri="{BB962C8B-B14F-4D97-AF65-F5344CB8AC3E}">
        <p14:creationId xmlns:p14="http://schemas.microsoft.com/office/powerpoint/2010/main" val="118090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3AB3-6A41-4304-8C81-6E3A794CE00E}"/>
              </a:ext>
            </a:extLst>
          </p:cNvPr>
          <p:cNvSpPr>
            <a:spLocks noGrp="1"/>
          </p:cNvSpPr>
          <p:nvPr>
            <p:ph type="title"/>
          </p:nvPr>
        </p:nvSpPr>
        <p:spPr/>
        <p:txBody>
          <a:bodyPr/>
          <a:lstStyle/>
          <a:p>
            <a:r>
              <a:rPr lang="bg-BG" dirty="0"/>
              <a:t>Рационализирани операции</a:t>
            </a:r>
            <a:endParaRPr lang="en-US" dirty="0"/>
          </a:p>
        </p:txBody>
      </p:sp>
      <p:sp>
        <p:nvSpPr>
          <p:cNvPr id="3" name="Content Placeholder 2">
            <a:extLst>
              <a:ext uri="{FF2B5EF4-FFF2-40B4-BE49-F238E27FC236}">
                <a16:creationId xmlns:a16="http://schemas.microsoft.com/office/drawing/2014/main" id="{A26ADDEA-4405-4518-BE95-B24F79446A1B}"/>
              </a:ext>
            </a:extLst>
          </p:cNvPr>
          <p:cNvSpPr>
            <a:spLocks noGrp="1"/>
          </p:cNvSpPr>
          <p:nvPr>
            <p:ph idx="1"/>
          </p:nvPr>
        </p:nvSpPr>
        <p:spPr/>
        <p:txBody>
          <a:bodyPr/>
          <a:lstStyle/>
          <a:p>
            <a:r>
              <a:rPr lang="ru-RU" sz="3200" dirty="0"/>
              <a:t>Успешният план за оптимизация може да преразгледа остарелите, повтарящи се практики и да ги автоматизира, за да създаде по-интелигентна система. Освен това предоставя по-ясен поглед върху бизнес процесите, като обединява всички операции в едно решение.</a:t>
            </a:r>
            <a:endParaRPr lang="en-US" sz="3200" dirty="0"/>
          </a:p>
          <a:p>
            <a:pPr marL="0" indent="0">
              <a:buNone/>
            </a:pPr>
            <a:endParaRPr lang="en-US" sz="3200" dirty="0"/>
          </a:p>
          <a:p>
            <a:pPr marL="0" indent="0">
              <a:buNone/>
            </a:pPr>
            <a:endParaRPr lang="ru-RU" sz="3200" dirty="0"/>
          </a:p>
          <a:p>
            <a:endParaRPr lang="en-US" dirty="0"/>
          </a:p>
        </p:txBody>
      </p:sp>
    </p:spTree>
    <p:extLst>
      <p:ext uri="{BB962C8B-B14F-4D97-AF65-F5344CB8AC3E}">
        <p14:creationId xmlns:p14="http://schemas.microsoft.com/office/powerpoint/2010/main" val="1879424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6C94-889A-4164-93A4-E8B54824D6C7}"/>
              </a:ext>
            </a:extLst>
          </p:cNvPr>
          <p:cNvSpPr>
            <a:spLocks noGrp="1"/>
          </p:cNvSpPr>
          <p:nvPr>
            <p:ph type="title"/>
          </p:nvPr>
        </p:nvSpPr>
        <p:spPr/>
        <p:txBody>
          <a:bodyPr/>
          <a:lstStyle/>
          <a:p>
            <a:r>
              <a:rPr lang="bg-BG" dirty="0"/>
              <a:t>По-добро управление на ресурсите</a:t>
            </a:r>
            <a:endParaRPr lang="en-US" dirty="0"/>
          </a:p>
        </p:txBody>
      </p:sp>
      <p:sp>
        <p:nvSpPr>
          <p:cNvPr id="3" name="Content Placeholder 2">
            <a:extLst>
              <a:ext uri="{FF2B5EF4-FFF2-40B4-BE49-F238E27FC236}">
                <a16:creationId xmlns:a16="http://schemas.microsoft.com/office/drawing/2014/main" id="{8B65F611-43AC-4400-B872-73762AEBE1F0}"/>
              </a:ext>
            </a:extLst>
          </p:cNvPr>
          <p:cNvSpPr>
            <a:spLocks noGrp="1"/>
          </p:cNvSpPr>
          <p:nvPr>
            <p:ph idx="1"/>
          </p:nvPr>
        </p:nvSpPr>
        <p:spPr/>
        <p:txBody>
          <a:bodyPr>
            <a:normAutofit/>
          </a:bodyPr>
          <a:lstStyle/>
          <a:p>
            <a:r>
              <a:rPr lang="ru-RU" sz="3200" dirty="0"/>
              <a:t>Търсейки начини за намаляване на отпадъците и увеличаване на ресурсите, проектните екипи ще станат много по-ефективни, спестявайки време и пари.</a:t>
            </a:r>
            <a:endParaRPr lang="en-US" sz="3200" dirty="0"/>
          </a:p>
        </p:txBody>
      </p:sp>
    </p:spTree>
    <p:extLst>
      <p:ext uri="{BB962C8B-B14F-4D97-AF65-F5344CB8AC3E}">
        <p14:creationId xmlns:p14="http://schemas.microsoft.com/office/powerpoint/2010/main" val="311684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1D73-0E1D-4CB5-B2C9-10710959F5BD}"/>
              </a:ext>
            </a:extLst>
          </p:cNvPr>
          <p:cNvSpPr>
            <a:spLocks noGrp="1"/>
          </p:cNvSpPr>
          <p:nvPr>
            <p:ph type="title"/>
          </p:nvPr>
        </p:nvSpPr>
        <p:spPr/>
        <p:txBody>
          <a:bodyPr/>
          <a:lstStyle/>
          <a:p>
            <a:r>
              <a:rPr lang="bg-BG" dirty="0"/>
              <a:t>Намалена грешка</a:t>
            </a:r>
            <a:endParaRPr lang="en-US" dirty="0"/>
          </a:p>
        </p:txBody>
      </p:sp>
      <p:sp>
        <p:nvSpPr>
          <p:cNvPr id="3" name="Content Placeholder 2">
            <a:extLst>
              <a:ext uri="{FF2B5EF4-FFF2-40B4-BE49-F238E27FC236}">
                <a16:creationId xmlns:a16="http://schemas.microsoft.com/office/drawing/2014/main" id="{335ACB80-CBFE-4762-B91D-BF806A108893}"/>
              </a:ext>
            </a:extLst>
          </p:cNvPr>
          <p:cNvSpPr>
            <a:spLocks noGrp="1"/>
          </p:cNvSpPr>
          <p:nvPr>
            <p:ph idx="1"/>
          </p:nvPr>
        </p:nvSpPr>
        <p:spPr/>
        <p:txBody>
          <a:bodyPr/>
          <a:lstStyle/>
          <a:p>
            <a:r>
              <a:rPr lang="en-US" dirty="0"/>
              <a:t> </a:t>
            </a:r>
            <a:r>
              <a:rPr lang="ru-RU" sz="3200" dirty="0"/>
              <a:t>С постоянна оптимизация на всеки етап екипите могат да открият рисковите фактори и проблеми рано и да ги коригират, преди да ескалират. Автоматизацията може също да помогне за намаляване на човешките грешки и подобряване на отчетността.</a:t>
            </a:r>
          </a:p>
          <a:p>
            <a:endParaRPr lang="en-US" dirty="0"/>
          </a:p>
        </p:txBody>
      </p:sp>
    </p:spTree>
    <p:extLst>
      <p:ext uri="{BB962C8B-B14F-4D97-AF65-F5344CB8AC3E}">
        <p14:creationId xmlns:p14="http://schemas.microsoft.com/office/powerpoint/2010/main" val="121610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A854-F1FB-40E1-9B0E-1BCFB295AD1D}"/>
              </a:ext>
            </a:extLst>
          </p:cNvPr>
          <p:cNvSpPr>
            <a:spLocks noGrp="1"/>
          </p:cNvSpPr>
          <p:nvPr>
            <p:ph type="title"/>
          </p:nvPr>
        </p:nvSpPr>
        <p:spPr/>
        <p:txBody>
          <a:bodyPr/>
          <a:lstStyle/>
          <a:p>
            <a:r>
              <a:rPr lang="bg-BG" dirty="0"/>
              <a:t>Подобрено осигуряване на качество</a:t>
            </a:r>
            <a:endParaRPr lang="en-US" dirty="0"/>
          </a:p>
        </p:txBody>
      </p:sp>
      <p:sp>
        <p:nvSpPr>
          <p:cNvPr id="3" name="Content Placeholder 2">
            <a:extLst>
              <a:ext uri="{FF2B5EF4-FFF2-40B4-BE49-F238E27FC236}">
                <a16:creationId xmlns:a16="http://schemas.microsoft.com/office/drawing/2014/main" id="{ED186326-FFDF-4527-A8A7-CD1985973BD2}"/>
              </a:ext>
            </a:extLst>
          </p:cNvPr>
          <p:cNvSpPr>
            <a:spLocks noGrp="1"/>
          </p:cNvSpPr>
          <p:nvPr>
            <p:ph idx="1"/>
          </p:nvPr>
        </p:nvSpPr>
        <p:spPr/>
        <p:txBody>
          <a:bodyPr/>
          <a:lstStyle/>
          <a:p>
            <a:r>
              <a:rPr lang="ru-RU" dirty="0"/>
              <a:t> </a:t>
            </a:r>
            <a:r>
              <a:rPr lang="ru-RU" sz="3200" dirty="0"/>
              <a:t>Когато екипите последователно оценяват ефективността на своите проекти и правят редовни промени за подобряване на продукцията, те ще повишат своите стандарти за качество.</a:t>
            </a:r>
          </a:p>
          <a:p>
            <a:endParaRPr lang="en-US" dirty="0"/>
          </a:p>
        </p:txBody>
      </p:sp>
    </p:spTree>
    <p:extLst>
      <p:ext uri="{BB962C8B-B14F-4D97-AF65-F5344CB8AC3E}">
        <p14:creationId xmlns:p14="http://schemas.microsoft.com/office/powerpoint/2010/main" val="406461396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BrushVTI">
  <a:themeElements>
    <a:clrScheme name="AnalogousFromRegularSeedRightStep">
      <a:dk1>
        <a:srgbClr val="000000"/>
      </a:dk1>
      <a:lt1>
        <a:srgbClr val="FFFFFF"/>
      </a:lt1>
      <a:dk2>
        <a:srgbClr val="1B3028"/>
      </a:dk2>
      <a:lt2>
        <a:srgbClr val="F0F0F3"/>
      </a:lt2>
      <a:accent1>
        <a:srgbClr val="A0A641"/>
      </a:accent1>
      <a:accent2>
        <a:srgbClr val="78AF3A"/>
      </a:accent2>
      <a:accent3>
        <a:srgbClr val="53B547"/>
      </a:accent3>
      <a:accent4>
        <a:srgbClr val="3BB15F"/>
      </a:accent4>
      <a:accent5>
        <a:srgbClr val="46B294"/>
      </a:accent5>
      <a:accent6>
        <a:srgbClr val="3BA1B1"/>
      </a:accent6>
      <a:hlink>
        <a:srgbClr val="6F6ACD"/>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998</TotalTime>
  <Words>2355</Words>
  <Application>Microsoft Office PowerPoint</Application>
  <PresentationFormat>Широк екран</PresentationFormat>
  <Paragraphs>122</Paragraphs>
  <Slides>34</Slides>
  <Notes>0</Notes>
  <HiddenSlides>0</HiddenSlides>
  <MMClips>0</MMClips>
  <ScaleCrop>false</ScaleCrop>
  <HeadingPairs>
    <vt:vector size="8" baseType="variant">
      <vt:variant>
        <vt:lpstr>Използвани шрифтове</vt:lpstr>
      </vt:variant>
      <vt:variant>
        <vt:i4>7</vt:i4>
      </vt:variant>
      <vt:variant>
        <vt:lpstr>Тема</vt:lpstr>
      </vt:variant>
      <vt:variant>
        <vt:i4>2</vt:i4>
      </vt:variant>
      <vt:variant>
        <vt:lpstr>Вградени OLE сървъри</vt:lpstr>
      </vt:variant>
      <vt:variant>
        <vt:i4>1</vt:i4>
      </vt:variant>
      <vt:variant>
        <vt:lpstr>Заглавия на слайдовете</vt:lpstr>
      </vt:variant>
      <vt:variant>
        <vt:i4>34</vt:i4>
      </vt:variant>
    </vt:vector>
  </HeadingPairs>
  <TitlesOfParts>
    <vt:vector size="44" baseType="lpstr">
      <vt:lpstr>Arial</vt:lpstr>
      <vt:lpstr>Calibri</vt:lpstr>
      <vt:lpstr>Century Gothic</vt:lpstr>
      <vt:lpstr>Elephant</vt:lpstr>
      <vt:lpstr>Linux Libertine</vt:lpstr>
      <vt:lpstr>Univers Condensed Light</vt:lpstr>
      <vt:lpstr>Walbaum Display Light</vt:lpstr>
      <vt:lpstr>AngleLinesVTI</vt:lpstr>
      <vt:lpstr>BrushVTI</vt:lpstr>
      <vt:lpstr>Image</vt:lpstr>
      <vt:lpstr>Оптимизиращи процеси в управлението на софтуерни процеси. Разпределение на задачите. Анализ на събиране на данни. Използване на Project Server &amp; Project Web Access.</vt:lpstr>
      <vt:lpstr>Какво е определението за оптимизация?</vt:lpstr>
      <vt:lpstr>Защо да оптимизираме процесите?</vt:lpstr>
      <vt:lpstr>Презентация на PowerPoint</vt:lpstr>
      <vt:lpstr>Когато оптимизирате процесите за управление на проекти, вие увеличавате вероятността от множество ползи. Те включват:</vt:lpstr>
      <vt:lpstr>Рационализирани операции</vt:lpstr>
      <vt:lpstr>По-добро управление на ресурсите</vt:lpstr>
      <vt:lpstr>Намалена грешка</vt:lpstr>
      <vt:lpstr>Подобрено осигуряване на качество</vt:lpstr>
      <vt:lpstr>Удовлетвореност на клиентите</vt:lpstr>
      <vt:lpstr>Какви са предизвикателствата на оптимизацията на процесите?</vt:lpstr>
      <vt:lpstr>Методи</vt:lpstr>
      <vt:lpstr>Математическа оптимизация</vt:lpstr>
      <vt:lpstr>Презентация на PowerPoint</vt:lpstr>
      <vt:lpstr>симплексния метод</vt:lpstr>
      <vt:lpstr>Презентация на PowerPoint</vt:lpstr>
      <vt:lpstr>PDSA метод</vt:lpstr>
      <vt:lpstr> BPO метод за управление на проекти</vt:lpstr>
      <vt:lpstr>Процесен метод на добив</vt:lpstr>
      <vt:lpstr>Метод за картографиране на поток от стойност( stream mapping)</vt:lpstr>
      <vt:lpstr>Кайзен метод</vt:lpstr>
      <vt:lpstr> DMADV метод</vt:lpstr>
      <vt:lpstr>DMADV метод</vt:lpstr>
      <vt:lpstr>Абстрактен</vt:lpstr>
      <vt:lpstr>Разпределяне на задачи </vt:lpstr>
      <vt:lpstr>Презентация на PowerPoint</vt:lpstr>
      <vt:lpstr>Разпределяне на задачи в структурния подход</vt:lpstr>
      <vt:lpstr>Анализ на събиране на данни </vt:lpstr>
      <vt:lpstr>Предимства на анализа на данни </vt:lpstr>
      <vt:lpstr>Софтуерни инструменти за анализ на данни </vt:lpstr>
      <vt:lpstr>Microsoft Project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Оптимизиращи процеси в управлението на софтуерни процеси. Разпределение на задачите. Анализ на събиране на данни. Използване на Project Server &amp; Project Web Access.</dc:title>
  <dc:creator>ivo rum</dc:creator>
  <cp:lastModifiedBy>Lotus Lotus</cp:lastModifiedBy>
  <cp:revision>28</cp:revision>
  <dcterms:created xsi:type="dcterms:W3CDTF">2022-04-05T10:26:39Z</dcterms:created>
  <dcterms:modified xsi:type="dcterms:W3CDTF">2022-05-08T09:48:28Z</dcterms:modified>
</cp:coreProperties>
</file>