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AA5E-70A8-BAA6-C3A2-7FCEAF81E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8A602-99D5-D0AA-3D6F-F4FFE9EF1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E0A1-C0F7-252D-6EC8-9D436FFC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785D-E92D-9117-020C-929EA2CE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05DF-1A7E-114B-934E-2386316E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82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B1CE-7F07-7D4F-FF8E-4B50830C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6471F-C4AA-A0D3-DD65-4BB87D91B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516E-9783-BDE0-F637-25C54847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56E2-ECC5-9486-8C0B-FD689602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6F973-1241-E53C-25EA-E0B3261A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0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BE244-DA7A-3177-64E7-8E4E2AA44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C793B-0F72-0DFE-5A9F-514B1F2E5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4BDBC-C42D-08A8-FC77-02C08F19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6A212-E16F-6B74-E81C-2A4EA398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BB713-E7FC-D1B5-8554-E88E1C6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4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60E2-4C25-CF38-467E-E1FF414B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A981-012E-5275-E1AA-104A6805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D524F-5E3C-E9DC-7434-A1C67E58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7540-EA06-DD95-D4AE-E9D49EF4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1225-BF05-8D2B-8948-4F957540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7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EFFF-9CD1-720C-F057-75A981C4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AA00-4F7B-0483-D329-12E7C994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5A87-B4D2-037B-1EF1-E81E228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56F1-2A17-B8E9-284C-F1827F28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FCBA-42DC-0A49-22FC-B85730F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68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9750-A672-4F83-6D7A-F1EFE323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13CB-AD05-AEDE-1090-0BDB426AB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BB60B-55DC-0700-F283-69CF15AD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B1070-1491-3E68-5691-FD14E11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0EA0-D0C6-7123-2F95-7849F36E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39C7E-4585-0981-8F6B-50FA46DB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3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D7FB-212D-D471-4AD4-F487AE25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C986F-5581-C4D7-45BD-809CDC64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40C33-AE29-AA27-AC6B-70F3E694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CC13-88CD-E833-6EC6-8AC2CC414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451C0-870E-54EF-C079-BE89B457F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28A1E-8327-F972-8668-5E631CC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131D2-35C1-8034-1019-B0CCAB72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94DD-6BCA-3E4F-9517-F2D3AA0F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9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9616-66AC-B452-2D7B-ADEBC138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5730D2-C4BB-C9F9-3F9D-2EADC9A7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25AD0-7755-3C04-D122-7933C4A9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77D33-B389-65D9-4320-9ECDE82C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4C66E-8474-6640-5A02-507857B9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53565-A11B-9EC2-611B-713B29EF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B3875-FE06-8624-9C77-D63BCC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57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E379-5D19-E7FC-59B2-FC01A5E8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2DCD-0B9A-2E4F-5905-2FEBD7259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A4790-D61D-8808-4714-F4F755E9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98A03-BDF9-D055-027A-4EC8B748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A4A8A-EADF-57BD-6049-2FFFB155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B8E3-B484-E7D5-6493-08DABD0A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5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5A2A-74F8-8A0F-6067-D43C31A3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75AEE-9A0F-1387-53FA-F4C830C6C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B3C28-DF2D-B09B-048F-2FE446E1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F0AE-DFAE-FE48-B4B6-CF30812E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9DCBA-4065-6FB4-453D-A3E41731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8487-0DCD-EB3B-BB10-D265C63B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48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2F69F-B1CF-C9A1-B0BE-72454F32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AA7C-85F4-C4A4-9451-BD98E3F0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C422-2D2C-12F7-8614-B5B8577BB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1DFB3-E282-4CE7-A615-A955B358D520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3ED5-7EAF-30E4-0ED1-BAA81EC92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BE1D-A9CE-FC80-B5BC-3F99981D1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A699E-9996-4205-84DC-24806E4FB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9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7588-BA25-8E6E-317A-6D29FE975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CE359-BC3B-D4A2-1E98-119B1DE1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- EDA</a:t>
            </a:r>
          </a:p>
          <a:p>
            <a:r>
              <a:rPr lang="en-US" dirty="0"/>
              <a:t>Deepak 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61226-6E1D-66C9-3239-489BC99B5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43E627-6852-E589-BB1D-DB06A0FB7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839D7-098E-3983-A47C-86E81FAE777D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8. What is the overall trend in subscribers gained in the last 30 days across all channels?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D7413AD-DDB4-D797-7CEA-586BE07DD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8105D0-DA5A-D0AC-B5E0-F1E50A6EB15A}"/>
              </a:ext>
            </a:extLst>
          </p:cNvPr>
          <p:cNvSpPr txBox="1"/>
          <p:nvPr/>
        </p:nvSpPr>
        <p:spPr>
          <a:xfrm>
            <a:off x="630936" y="2807208"/>
            <a:ext cx="3429000" cy="1959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sub_data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('category')['subscribers_for_last_30_days'].mean().</a:t>
            </a:r>
            <a:r>
              <a:rPr lang="en-US" sz="2000" dirty="0" err="1"/>
              <a:t>sort_values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sns.barplot</a:t>
            </a:r>
            <a:r>
              <a:rPr lang="en-US" sz="2000" dirty="0"/>
              <a:t>(data = </a:t>
            </a:r>
            <a:r>
              <a:rPr lang="en-US" sz="2000" dirty="0" err="1"/>
              <a:t>sub_data</a:t>
            </a:r>
            <a:r>
              <a:rPr lang="en-US" sz="2000" dirty="0"/>
              <a:t>, orient = 'h')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111C6-0D30-BAD4-B696-A6F979F8249D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75A0E-5441-0FA9-47AB-099D389D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132" y="1238072"/>
            <a:ext cx="5723249" cy="3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F59EE-ECE9-7429-1F31-4DEA2BD4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2FAF4E4-71D0-F374-7D38-14A21A024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E9FAB-7220-7ABE-F71D-769E8BB725BA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9. Are there any outliers in terms of yearly earnings from YouTube channels?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B3BCA6D-32ED-2E31-038C-561334FE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58991-0976-6DE8-5579-E231774EAF7D}"/>
              </a:ext>
            </a:extLst>
          </p:cNvPr>
          <p:cNvSpPr txBox="1"/>
          <p:nvPr/>
        </p:nvSpPr>
        <p:spPr>
          <a:xfrm>
            <a:off x="630936" y="2807208"/>
            <a:ext cx="3429000" cy="1959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width = 20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height = 8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sns.set</a:t>
            </a:r>
            <a:r>
              <a:rPr lang="en-US" sz="2000" dirty="0"/>
              <a:t>(</a:t>
            </a:r>
            <a:r>
              <a:rPr lang="en-US" sz="2000" dirty="0" err="1"/>
              <a:t>rc</a:t>
            </a:r>
            <a:r>
              <a:rPr lang="en-US" sz="2000" dirty="0"/>
              <a:t> = {'</a:t>
            </a:r>
            <a:r>
              <a:rPr lang="en-US" sz="2000" dirty="0" err="1"/>
              <a:t>figure.figsize</a:t>
            </a:r>
            <a:r>
              <a:rPr lang="en-US" sz="2000" dirty="0"/>
              <a:t>':(width, height)})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sns.boxplot</a:t>
            </a:r>
            <a:r>
              <a:rPr lang="en-US" sz="2000" dirty="0"/>
              <a:t>(data = </a:t>
            </a:r>
            <a:r>
              <a:rPr lang="en-US" sz="2000" dirty="0" err="1"/>
              <a:t>df</a:t>
            </a:r>
            <a:r>
              <a:rPr lang="en-US" sz="2000" dirty="0"/>
              <a:t>['</a:t>
            </a:r>
            <a:r>
              <a:rPr lang="en-US" sz="2000" dirty="0" err="1"/>
              <a:t>highest_monthly_earnings</a:t>
            </a:r>
            <a:r>
              <a:rPr lang="en-US" sz="2000" dirty="0"/>
              <a:t>'], orient = 'h')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C802D2-D950-9730-0E43-4D18C175C17A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DA3F2-19AD-CF1C-3074-7CFA4D5C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4" y="1888171"/>
            <a:ext cx="6857850" cy="28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7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4A8D6-D626-73C3-7BF1-7E7408DC0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B2C088-B9DD-489E-6FC9-4A7EA7C14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52677-F26D-230D-78D6-F1152FA16F47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10. What is the distribution of channel creation dates? Is there any trend over time?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B134357F-7595-2FB8-FC9C-10606E178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85A8E1-F676-4F36-80F3-AB58956BD292}"/>
              </a:ext>
            </a:extLst>
          </p:cNvPr>
          <p:cNvSpPr txBox="1"/>
          <p:nvPr/>
        </p:nvSpPr>
        <p:spPr>
          <a:xfrm>
            <a:off x="630936" y="2807208"/>
            <a:ext cx="3429000" cy="1959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sns.displot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['</a:t>
            </a:r>
            <a:r>
              <a:rPr lang="en-US" sz="2000" dirty="0" err="1"/>
              <a:t>created_date</a:t>
            </a:r>
            <a:r>
              <a:rPr lang="en-US" sz="2000" dirty="0"/>
              <a:t>'])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plt.close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time_trend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('</a:t>
            </a:r>
            <a:r>
              <a:rPr lang="en-US" sz="2000" dirty="0" err="1"/>
              <a:t>created_year</a:t>
            </a:r>
            <a:r>
              <a:rPr lang="en-US" sz="2000" dirty="0"/>
              <a:t>')['Title'].count().</a:t>
            </a:r>
            <a:r>
              <a:rPr lang="en-US" sz="2000" dirty="0" err="1"/>
              <a:t>sort_values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sns.barplot</a:t>
            </a:r>
            <a:r>
              <a:rPr lang="en-US" sz="2000" dirty="0"/>
              <a:t>(data = </a:t>
            </a:r>
            <a:r>
              <a:rPr lang="en-US" sz="2000" dirty="0" err="1"/>
              <a:t>time_trend</a:t>
            </a:r>
            <a:r>
              <a:rPr lang="en-US" sz="20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EBF774-2196-6D79-2D87-D088A289C312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56290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FCE58-C0AB-FF07-DA16-DA8AA2D63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BE3946-20B9-414A-AC96-FCF85CF33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8F375-D404-B0BE-3CA3-6F3DF49B0C6E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11.	Is there a relationship between gross tertiary education enrollment and the number of YouTube channels in a country?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77856A5-3A0A-D203-7CE5-7BF4B41C0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6CE05-66A7-8234-979D-DBCF83AC16F8}"/>
              </a:ext>
            </a:extLst>
          </p:cNvPr>
          <p:cNvSpPr txBox="1"/>
          <p:nvPr/>
        </p:nvSpPr>
        <p:spPr>
          <a:xfrm>
            <a:off x="630936" y="2807208"/>
            <a:ext cx="3429000" cy="1959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youtuber_data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('Country of origin')['Youtuber'].count()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employment_data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('Country of origin')['Gross tertiary education enrollment (%)'].max()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youtuber_data</a:t>
            </a:r>
            <a:r>
              <a:rPr lang="en-US" sz="2000" dirty="0"/>
              <a:t> = 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youtuber_data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employment_channel_data</a:t>
            </a:r>
            <a:r>
              <a:rPr lang="en-US" sz="2000" dirty="0"/>
              <a:t> = </a:t>
            </a:r>
            <a:r>
              <a:rPr lang="en-US" sz="2000" dirty="0" err="1"/>
              <a:t>youtuber_data.merge</a:t>
            </a:r>
            <a:r>
              <a:rPr lang="en-US" sz="2000" dirty="0"/>
              <a:t>(</a:t>
            </a:r>
            <a:r>
              <a:rPr lang="en-US" sz="2000" dirty="0" err="1"/>
              <a:t>employment_data</a:t>
            </a:r>
            <a:r>
              <a:rPr lang="en-US" sz="2000" dirty="0"/>
              <a:t>, on = 'Country of origin')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employment_channel_data.corr</a:t>
            </a:r>
            <a:r>
              <a:rPr lang="en-US" sz="2000" dirty="0"/>
              <a:t>()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sns.scatterplot</a:t>
            </a:r>
            <a:r>
              <a:rPr lang="en-US" sz="2000" dirty="0"/>
              <a:t>(data = </a:t>
            </a:r>
            <a:r>
              <a:rPr lang="en-US" sz="2000" dirty="0" err="1"/>
              <a:t>employment_channel_data</a:t>
            </a:r>
            <a:r>
              <a:rPr lang="en-US" sz="2000" dirty="0"/>
              <a:t>, x = 'Gross tertiary education enrollment (%)', y = 'Youtuber')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887D1-6CF5-8E4E-D562-37A6900EA115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EDD1D-BFF8-A0C1-4B25-DE10EEEF1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187" y="2807208"/>
            <a:ext cx="7252877" cy="2982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E74EE5-2533-9710-7495-3C426A374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1853897"/>
            <a:ext cx="6284362" cy="4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3916A-B62E-9BA7-5EDF-F90CD8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C933C90-C2CB-53B9-7E59-60A9779C0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7A48E-B0B1-CFCB-CA52-458A8C9B8F05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12. How does the unemployment rate vary among the top 10 countries with the highest number of YouTube channels?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21CA7E6-4E38-4CE6-2EEF-D71CA6A3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4405-1FE4-5736-3D05-0D4E28063FF9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BA4BD-4616-7702-4365-86DBBEF0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1980452"/>
            <a:ext cx="7101191" cy="3319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2A898-1C7B-34F6-76E6-6FBB2A018617}"/>
              </a:ext>
            </a:extLst>
          </p:cNvPr>
          <p:cNvSpPr txBox="1"/>
          <p:nvPr/>
        </p:nvSpPr>
        <p:spPr>
          <a:xfrm>
            <a:off x="549158" y="2769383"/>
            <a:ext cx="351077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um_employ_data</a:t>
            </a:r>
            <a:r>
              <a:rPr lang="en-GB" sz="1400" dirty="0"/>
              <a:t> = </a:t>
            </a:r>
            <a:r>
              <a:rPr lang="en-GB" sz="1400" dirty="0" err="1"/>
              <a:t>pd.DataFrame</a:t>
            </a:r>
            <a:r>
              <a:rPr lang="en-GB" sz="1400" dirty="0"/>
              <a:t>(</a:t>
            </a:r>
            <a:r>
              <a:rPr lang="en-GB" sz="1400" dirty="0" err="1"/>
              <a:t>df.groupby</a:t>
            </a:r>
            <a:r>
              <a:rPr lang="en-GB" sz="1400" dirty="0"/>
              <a:t>('Country of origin')['Unemployment rate'].max().</a:t>
            </a:r>
            <a:r>
              <a:rPr lang="en-GB" sz="1400" dirty="0" err="1"/>
              <a:t>sort_values</a:t>
            </a:r>
            <a:r>
              <a:rPr lang="en-GB" sz="1400" dirty="0"/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youtuber_data</a:t>
            </a:r>
            <a:r>
              <a:rPr lang="en-GB" sz="1400" dirty="0"/>
              <a:t> = </a:t>
            </a:r>
            <a:r>
              <a:rPr lang="en-GB" sz="1400" dirty="0" err="1"/>
              <a:t>pd.DataFrame</a:t>
            </a:r>
            <a:r>
              <a:rPr lang="en-GB" sz="1400" dirty="0"/>
              <a:t>(</a:t>
            </a:r>
            <a:r>
              <a:rPr lang="en-GB" sz="1400" dirty="0" err="1"/>
              <a:t>df.groupby</a:t>
            </a:r>
            <a:r>
              <a:rPr lang="en-GB" sz="1400" dirty="0"/>
              <a:t>('Country of origin')['Youtuber'].count().</a:t>
            </a:r>
            <a:r>
              <a:rPr lang="en-GB" sz="1400" dirty="0" err="1"/>
              <a:t>sort_values</a:t>
            </a:r>
            <a:r>
              <a:rPr lang="en-GB" sz="1400" dirty="0"/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merge_data</a:t>
            </a:r>
            <a:r>
              <a:rPr lang="en-GB" sz="1400" dirty="0"/>
              <a:t> = </a:t>
            </a:r>
            <a:r>
              <a:rPr lang="en-GB" sz="1400" dirty="0" err="1"/>
              <a:t>um_employ_data.merge</a:t>
            </a:r>
            <a:r>
              <a:rPr lang="en-GB" sz="1400" dirty="0"/>
              <a:t>(</a:t>
            </a:r>
            <a:r>
              <a:rPr lang="en-GB" sz="1400" dirty="0" err="1"/>
              <a:t>youtuber_data</a:t>
            </a:r>
            <a:r>
              <a:rPr lang="en-GB" sz="1400" dirty="0"/>
              <a:t>, on = 'Country of origin')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plot_data</a:t>
            </a:r>
            <a:r>
              <a:rPr lang="en-GB" sz="1400" dirty="0"/>
              <a:t> = </a:t>
            </a:r>
            <a:r>
              <a:rPr lang="en-GB" sz="1400" dirty="0" err="1"/>
              <a:t>merge_data.sort_values</a:t>
            </a:r>
            <a:r>
              <a:rPr lang="en-GB" sz="1400" dirty="0"/>
              <a:t>(by = 'Youtuber', ascending = False).head(10).</a:t>
            </a:r>
            <a:r>
              <a:rPr lang="en-GB" sz="1400" dirty="0" err="1"/>
              <a:t>reset_index</a:t>
            </a:r>
            <a:r>
              <a:rPr lang="en-GB" sz="14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sns.barplot</a:t>
            </a:r>
            <a:r>
              <a:rPr lang="en-GB" sz="1400" dirty="0"/>
              <a:t>(x = 'Country of origin', y = 'Unemployment rate', data = </a:t>
            </a:r>
            <a:r>
              <a:rPr lang="en-GB" sz="1400" dirty="0" err="1"/>
              <a:t>plot_data</a:t>
            </a:r>
            <a:r>
              <a:rPr lang="en-GB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plt.xticks</a:t>
            </a:r>
            <a:r>
              <a:rPr lang="en-GB" sz="1400" dirty="0"/>
              <a:t>(rotation = 60)</a:t>
            </a:r>
          </a:p>
        </p:txBody>
      </p:sp>
    </p:spTree>
    <p:extLst>
      <p:ext uri="{BB962C8B-B14F-4D97-AF65-F5344CB8AC3E}">
        <p14:creationId xmlns:p14="http://schemas.microsoft.com/office/powerpoint/2010/main" val="367923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C00048-4C00-4214-4112-1CBB8245F0F5}"/>
              </a:ext>
            </a:extLst>
          </p:cNvPr>
          <p:cNvSpPr txBox="1"/>
          <p:nvPr/>
        </p:nvSpPr>
        <p:spPr>
          <a:xfrm>
            <a:off x="1036008" y="2274838"/>
            <a:ext cx="101199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import pandas as pd</a:t>
            </a:r>
          </a:p>
          <a:p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r>
              <a:rPr lang="en-GB" dirty="0"/>
              <a:t>import seaborn as </a:t>
            </a:r>
            <a:r>
              <a:rPr lang="en-GB" dirty="0" err="1"/>
              <a:t>sns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numpy</a:t>
            </a:r>
            <a:r>
              <a:rPr lang="en-GB" dirty="0"/>
              <a:t> as np</a:t>
            </a:r>
          </a:p>
          <a:p>
            <a:r>
              <a:rPr lang="en-GB" dirty="0" err="1"/>
              <a:t>df</a:t>
            </a:r>
            <a:r>
              <a:rPr lang="en-GB" dirty="0"/>
              <a:t> = </a:t>
            </a:r>
            <a:r>
              <a:rPr lang="en-GB" dirty="0" err="1"/>
              <a:t>pd.read_csv</a:t>
            </a:r>
            <a:r>
              <a:rPr lang="en-GB" dirty="0"/>
              <a:t>(</a:t>
            </a:r>
            <a:r>
              <a:rPr lang="en-GB" dirty="0" err="1"/>
              <a:t>r"C</a:t>
            </a:r>
            <a:r>
              <a:rPr lang="en-GB" dirty="0"/>
              <a:t>:\Users\sgdee\OneDrive\Documents\Finlatics - Data Science Experience Program\Assignments\</a:t>
            </a:r>
            <a:r>
              <a:rPr lang="en-GB" dirty="0" err="1"/>
              <a:t>DsResearch</a:t>
            </a:r>
            <a:r>
              <a:rPr lang="en-GB" dirty="0"/>
              <a:t>\Media and Technology\Media and Technology\Global YouTube Statistics.csv", encoding = 'latin-1')</a:t>
            </a:r>
          </a:p>
          <a:p>
            <a:r>
              <a:rPr lang="en-GB" dirty="0"/>
              <a:t>print(</a:t>
            </a:r>
            <a:r>
              <a:rPr lang="en-GB" dirty="0" err="1"/>
              <a:t>df.head</a:t>
            </a:r>
            <a:r>
              <a:rPr lang="en-GB" dirty="0"/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D4DC0-E3A6-08C4-DD0D-EBB81D347F75}"/>
              </a:ext>
            </a:extLst>
          </p:cNvPr>
          <p:cNvSpPr txBox="1"/>
          <p:nvPr/>
        </p:nvSpPr>
        <p:spPr>
          <a:xfrm>
            <a:off x="4254790" y="255181"/>
            <a:ext cx="3682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/>
              <a:t>Importing basic modules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76147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14DCD-3A69-131D-A061-D0B51277ED1B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What are the top 10 YouTube channels based on the number of subscribers ?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D7A1F-EA7F-FBB8-F926-EBB6EB274369}"/>
              </a:ext>
            </a:extLst>
          </p:cNvPr>
          <p:cNvSpPr txBox="1"/>
          <p:nvPr/>
        </p:nvSpPr>
        <p:spPr>
          <a:xfrm>
            <a:off x="630936" y="2807208"/>
            <a:ext cx="3429000" cy="2073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df_sorted</a:t>
            </a:r>
            <a:r>
              <a:rPr lang="en-US" sz="1400" dirty="0"/>
              <a:t> = </a:t>
            </a:r>
            <a:r>
              <a:rPr lang="en-US" sz="1400" dirty="0" err="1"/>
              <a:t>df.sort_values</a:t>
            </a:r>
            <a:r>
              <a:rPr lang="en-US" sz="1400" dirty="0"/>
              <a:t>(by=['subscribers'], ascending=False)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top_channels</a:t>
            </a:r>
            <a:r>
              <a:rPr lang="en-US" sz="1400" dirty="0"/>
              <a:t> = </a:t>
            </a:r>
            <a:r>
              <a:rPr lang="en-US" sz="1400" dirty="0" err="1"/>
              <a:t>df_sorted</a:t>
            </a:r>
            <a:r>
              <a:rPr lang="en-US" sz="1400" dirty="0"/>
              <a:t>[['</a:t>
            </a:r>
            <a:r>
              <a:rPr lang="en-US" sz="1400" dirty="0" err="1"/>
              <a:t>Youtuber','subscribers</a:t>
            </a:r>
            <a:r>
              <a:rPr lang="en-US" sz="1400" dirty="0"/>
              <a:t>']].head(10)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print(</a:t>
            </a:r>
            <a:r>
              <a:rPr lang="en-US" sz="1400" dirty="0" err="1"/>
              <a:t>top_channels</a:t>
            </a:r>
            <a:r>
              <a:rPr lang="en-US" sz="1400" dirty="0"/>
              <a:t>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sns.barplot</a:t>
            </a:r>
            <a:r>
              <a:rPr lang="en-US" sz="1400" dirty="0"/>
              <a:t>(data = </a:t>
            </a:r>
            <a:r>
              <a:rPr lang="en-US" sz="1400" dirty="0" err="1"/>
              <a:t>top_channels</a:t>
            </a:r>
            <a:r>
              <a:rPr lang="en-US" sz="1400" dirty="0"/>
              <a:t>, x = 'Youtuber', y= 'subscribers')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7B4F82-4DBC-8C94-8D35-F0F3B57B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32" y="639520"/>
            <a:ext cx="5610090" cy="597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6AD4DE-5336-1994-D8EA-B65BA9BE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1589E-B6D5-72DB-97E7-BC71E18911B7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Average of the subscribers grouped by category and order by descending to display the highest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F8FFC-88AA-0E45-0EEF-54F58AF4DB4C}"/>
              </a:ext>
            </a:extLst>
          </p:cNvPr>
          <p:cNvSpPr txBox="1"/>
          <p:nvPr/>
        </p:nvSpPr>
        <p:spPr>
          <a:xfrm>
            <a:off x="630936" y="2807208"/>
            <a:ext cx="3429000" cy="1692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category_subscribers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</a:t>
            </a:r>
            <a:r>
              <a:rPr lang="en-US" sz="1400" dirty="0" err="1"/>
              <a:t>df.groupby</a:t>
            </a:r>
            <a:r>
              <a:rPr lang="en-US" sz="1400" dirty="0"/>
              <a:t>('category')['subscribers'].mean().</a:t>
            </a:r>
            <a:r>
              <a:rPr lang="en-US" sz="1400" dirty="0" err="1"/>
              <a:t>sort_values</a:t>
            </a:r>
            <a:r>
              <a:rPr lang="en-US" sz="1400" dirty="0"/>
              <a:t>(ascending=False))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sns.barplot</a:t>
            </a:r>
            <a:r>
              <a:rPr lang="en-US" sz="1400" dirty="0"/>
              <a:t>(data = </a:t>
            </a:r>
            <a:r>
              <a:rPr lang="en-US" sz="1400" dirty="0" err="1"/>
              <a:t>category_subscribers</a:t>
            </a:r>
            <a:r>
              <a:rPr lang="en-US" sz="1400" dirty="0"/>
              <a:t>, x = 'category', y= 'subscribers')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plt.xticks</a:t>
            </a:r>
            <a:r>
              <a:rPr lang="en-US" sz="1400" dirty="0"/>
              <a:t>(rotation = 90) </a:t>
            </a:r>
          </a:p>
        </p:txBody>
      </p:sp>
      <p:pic>
        <p:nvPicPr>
          <p:cNvPr id="8" name="Picture 7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8966FAED-AAFC-14EE-0700-EB7780BB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460" y="639520"/>
            <a:ext cx="5787758" cy="5577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4864464-4CD9-4CDE-1308-A41A4E30196F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240792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8E690-51F5-46E3-BB9A-9668BC22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774EB-5552-7799-2C58-BA71E8A1BF11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How many videos, on average, are uploaded by YouTube channels in each category?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BECB5-440A-0F28-6E26-66F71087EFC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upload_category</a:t>
            </a:r>
            <a:r>
              <a:rPr lang="en-US" sz="1900" dirty="0"/>
              <a:t> = </a:t>
            </a:r>
            <a:r>
              <a:rPr lang="en-US" sz="1900" dirty="0" err="1"/>
              <a:t>pd.DataFrame</a:t>
            </a:r>
            <a:r>
              <a:rPr lang="en-US" sz="1900" dirty="0"/>
              <a:t>(</a:t>
            </a:r>
            <a:r>
              <a:rPr lang="en-US" sz="1900" dirty="0" err="1"/>
              <a:t>df.groupby</a:t>
            </a:r>
            <a:r>
              <a:rPr lang="en-US" sz="1900" dirty="0"/>
              <a:t>("category")['uploads'].mean().</a:t>
            </a:r>
            <a:r>
              <a:rPr lang="en-US" sz="1900" dirty="0" err="1"/>
              <a:t>sort_values</a:t>
            </a:r>
            <a:r>
              <a:rPr lang="en-US" sz="1900" dirty="0"/>
              <a:t>(ascending = False)).</a:t>
            </a:r>
            <a:r>
              <a:rPr lang="en-US" sz="1900" dirty="0" err="1"/>
              <a:t>reset_index</a:t>
            </a:r>
            <a:r>
              <a:rPr lang="en-US" sz="19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sns.barplot</a:t>
            </a:r>
            <a:r>
              <a:rPr lang="en-US" sz="1900" dirty="0"/>
              <a:t>(data = </a:t>
            </a:r>
            <a:r>
              <a:rPr lang="en-US" sz="1900" dirty="0" err="1"/>
              <a:t>upload_category</a:t>
            </a:r>
            <a:r>
              <a:rPr lang="en-US" sz="1900" dirty="0"/>
              <a:t>, x = 'category', y= 'uploads')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plt.xticks</a:t>
            </a:r>
            <a:r>
              <a:rPr lang="en-US" sz="1900" dirty="0"/>
              <a:t>(rotation = 90)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plt.ylabel</a:t>
            </a:r>
            <a:r>
              <a:rPr lang="en-US" sz="1900" dirty="0"/>
              <a:t>("Average uploads")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print(</a:t>
            </a:r>
            <a:r>
              <a:rPr lang="en-US" sz="1900" dirty="0" err="1"/>
              <a:t>upload_category</a:t>
            </a:r>
            <a:r>
              <a:rPr lang="en-US" sz="1900" dirty="0"/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257C78-4448-4072-CA67-1F5637A8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36" y="640080"/>
            <a:ext cx="6304040" cy="5577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F481A8-878B-63C8-16E7-D856BC90ACF0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58507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9626C-3DB6-EFEB-A61F-3F4D981D0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BE0B5-451F-9196-5A5A-90130EA8F970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What are the top 5 countries with the highest number of YouTube channels?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0C7B9-2E30-DB8F-50BE-FEAAA13F516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channels_country</a:t>
            </a:r>
            <a:r>
              <a:rPr lang="en-US" sz="2000" dirty="0"/>
              <a:t> = 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df.groupby</a:t>
            </a:r>
            <a:r>
              <a:rPr lang="en-US" sz="2000" dirty="0"/>
              <a:t>('Country of origin')['Title'].count().</a:t>
            </a:r>
            <a:r>
              <a:rPr lang="en-US" sz="2000" dirty="0" err="1"/>
              <a:t>sort_values</a:t>
            </a:r>
            <a:r>
              <a:rPr lang="en-US" sz="2000" dirty="0"/>
              <a:t>(ascending  = False)).</a:t>
            </a:r>
            <a:r>
              <a:rPr lang="en-US" sz="2000" dirty="0" err="1"/>
              <a:t>reset_index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print(</a:t>
            </a:r>
            <a:r>
              <a:rPr lang="en-US" sz="2000" dirty="0" err="1"/>
              <a:t>channels_country</a:t>
            </a:r>
            <a:r>
              <a:rPr lang="en-US" sz="20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sns.barplot</a:t>
            </a:r>
            <a:r>
              <a:rPr lang="en-US" sz="2000" dirty="0"/>
              <a:t>(data = </a:t>
            </a:r>
            <a:r>
              <a:rPr lang="en-US" sz="2000" dirty="0" err="1"/>
              <a:t>channels_country.head</a:t>
            </a:r>
            <a:r>
              <a:rPr lang="en-US" sz="2000" dirty="0"/>
              <a:t>(5), x = 'Country of origin', y= 'Title')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plt.ylabel</a:t>
            </a:r>
            <a:r>
              <a:rPr lang="en-US" sz="2000" dirty="0"/>
              <a:t>("No. of </a:t>
            </a:r>
            <a:r>
              <a:rPr lang="en-US" sz="2000" dirty="0" err="1"/>
              <a:t>Youtube</a:t>
            </a:r>
            <a:r>
              <a:rPr lang="en-US" sz="2000" dirty="0"/>
              <a:t> channels")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plt.xticks</a:t>
            </a:r>
            <a:r>
              <a:rPr lang="en-US" sz="2000" dirty="0"/>
              <a:t>(rotation = 90)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049F3-CC99-1251-63A7-E7691D966576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8E099C-368B-C914-EED6-56912D2D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37" y="462036"/>
            <a:ext cx="6931825" cy="593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3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D52F6-3473-D71B-12C3-C9D117D7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AF1B3F2-A885-A944-187D-B2880C08F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01B6A-AFDA-DE3F-FBA4-6E07ADC096EE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What is the distribution of channel types across different categories 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B8087940-9B8C-D253-1C2E-C5CCFB690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4C776-448C-EAD3-9200-1D46B46D7D9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hist_data</a:t>
            </a:r>
            <a:r>
              <a:rPr lang="en-US" sz="2000" dirty="0"/>
              <a:t> = </a:t>
            </a:r>
            <a:r>
              <a:rPr lang="en-US" sz="2000" dirty="0" err="1"/>
              <a:t>pd.DataFrame</a:t>
            </a:r>
            <a:r>
              <a:rPr lang="en-US" sz="2000" dirty="0"/>
              <a:t>(</a:t>
            </a:r>
            <a:r>
              <a:rPr lang="en-US" sz="2000" dirty="0" err="1"/>
              <a:t>df.groupby</a:t>
            </a:r>
            <a:r>
              <a:rPr lang="en-US" sz="2000" dirty="0"/>
              <a:t>('category')['Title'].count()).</a:t>
            </a:r>
            <a:r>
              <a:rPr lang="en-US" sz="2000" dirty="0" err="1"/>
              <a:t>reset_index</a:t>
            </a:r>
            <a:r>
              <a:rPr lang="en-US" sz="2000" dirty="0"/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sns.barplot</a:t>
            </a:r>
            <a:r>
              <a:rPr lang="en-US" sz="2000" dirty="0"/>
              <a:t>(data = </a:t>
            </a:r>
            <a:r>
              <a:rPr lang="en-US" sz="2000" dirty="0" err="1"/>
              <a:t>hist_data</a:t>
            </a:r>
            <a:r>
              <a:rPr lang="en-US" sz="2000" dirty="0"/>
              <a:t>, x = 'category', y= 'Title')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plt.xticks</a:t>
            </a:r>
            <a:r>
              <a:rPr lang="en-US" sz="2000" dirty="0"/>
              <a:t>(rotation = 90)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plt.ylabel</a:t>
            </a:r>
            <a:r>
              <a:rPr lang="en-US" sz="2000" dirty="0"/>
              <a:t>("No. of Channels")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C3AE5-8226-D597-48FB-77411C993F0B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8D70-D689-2070-1A65-40154425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435346"/>
            <a:ext cx="6451696" cy="59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12B9A-A062-0620-8AC2-3FEA739D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66E402-8260-6162-F6E8-5DB4E3E21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61CF9-378D-C1B3-14BC-C3A02FF7B6D9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Is there a correlation between the number of subscribers and total video views for YouTube channels 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9D6C0858-99B6-6376-4BED-9193672AB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F09A54-3901-B75E-66A8-F6B109F65F1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corr_data</a:t>
            </a:r>
            <a:r>
              <a:rPr lang="en-US" sz="2000" dirty="0"/>
              <a:t> = </a:t>
            </a:r>
            <a:r>
              <a:rPr lang="en-US" sz="2000" dirty="0" err="1"/>
              <a:t>df</a:t>
            </a:r>
            <a:r>
              <a:rPr lang="en-US" sz="2000" dirty="0"/>
              <a:t>[['</a:t>
            </a:r>
            <a:r>
              <a:rPr lang="en-US" sz="2000" dirty="0" err="1"/>
              <a:t>subscribers','video</a:t>
            </a:r>
            <a:r>
              <a:rPr lang="en-US" sz="2000" dirty="0"/>
              <a:t> views']]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print(</a:t>
            </a:r>
            <a:r>
              <a:rPr lang="en-US" sz="2000" dirty="0" err="1"/>
              <a:t>corr_data.corr</a:t>
            </a:r>
            <a:r>
              <a:rPr lang="en-US" sz="2000" dirty="0"/>
              <a:t>())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sns.scatterplot</a:t>
            </a:r>
            <a:r>
              <a:rPr lang="en-US" sz="2000" dirty="0"/>
              <a:t>(</a:t>
            </a:r>
            <a:r>
              <a:rPr lang="en-US" sz="2000" dirty="0" err="1"/>
              <a:t>corr_data</a:t>
            </a:r>
            <a:r>
              <a:rPr lang="en-US" sz="2000" dirty="0"/>
              <a:t>, x = 'subscribers', y = 'video views')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6E0F3-04E0-D7E5-A37D-340AB016F0E6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59EE2-7038-40C0-E709-04A784F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2235"/>
            <a:ext cx="4093275" cy="795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5A5D0-A9AA-6BBE-E773-43F30E2F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28" y="1713954"/>
            <a:ext cx="6263802" cy="44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85B95-EB56-345B-ECA1-1F3CC5B9B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C40A40-2D2A-B75F-7539-14F7D7ACC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B28A2-4648-93A3-9207-15C10C4798DA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7. How do the monthly earnings vary throughout different categories?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EF386C-A136-0226-C96A-CCF6D49C6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69CA4-2124-3026-3CFF-522321B73D9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plt.figure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hist_high_earnings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('category')['</a:t>
            </a:r>
            <a:r>
              <a:rPr lang="en-US" sz="2000" dirty="0" err="1"/>
              <a:t>highest_monthly_earnings</a:t>
            </a:r>
            <a:r>
              <a:rPr lang="en-US" sz="2000" dirty="0"/>
              <a:t>'].sum().</a:t>
            </a:r>
            <a:r>
              <a:rPr lang="en-US" sz="2000" dirty="0" err="1"/>
              <a:t>sort_values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sns.barplot</a:t>
            </a:r>
            <a:r>
              <a:rPr lang="en-US" sz="2000" dirty="0"/>
              <a:t>(data = </a:t>
            </a:r>
            <a:r>
              <a:rPr lang="en-US" sz="2000" dirty="0" err="1"/>
              <a:t>hist_high_earnings</a:t>
            </a:r>
            <a:r>
              <a:rPr lang="en-US" sz="2000" dirty="0"/>
              <a:t>, orient = 'h')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plt.figure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hist_high_earnings</a:t>
            </a:r>
            <a:r>
              <a:rPr lang="en-US" sz="2000" dirty="0"/>
              <a:t> = </a:t>
            </a:r>
            <a:r>
              <a:rPr lang="en-US" sz="2000" dirty="0" err="1"/>
              <a:t>df.groupby</a:t>
            </a:r>
            <a:r>
              <a:rPr lang="en-US" sz="2000" dirty="0"/>
              <a:t>('category')['</a:t>
            </a:r>
            <a:r>
              <a:rPr lang="en-US" sz="2000" dirty="0" err="1"/>
              <a:t>lowest_monthly_earnings</a:t>
            </a:r>
            <a:r>
              <a:rPr lang="en-US" sz="2000" dirty="0"/>
              <a:t>'].sum().</a:t>
            </a:r>
            <a:r>
              <a:rPr lang="en-US" sz="2000" dirty="0" err="1"/>
              <a:t>sort_values</a:t>
            </a:r>
            <a:r>
              <a:rPr lang="en-US" sz="2000" dirty="0"/>
              <a:t>()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sns.barplot</a:t>
            </a:r>
            <a:r>
              <a:rPr lang="en-US" sz="2000" dirty="0"/>
              <a:t>(data = </a:t>
            </a:r>
            <a:r>
              <a:rPr lang="en-US" sz="2000" dirty="0" err="1"/>
              <a:t>hist_high_earnings</a:t>
            </a:r>
            <a:r>
              <a:rPr lang="en-US" sz="2000" dirty="0"/>
              <a:t>, orient = 'h')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85988-C229-F28F-FF8B-69A301035E9E}"/>
              </a:ext>
            </a:extLst>
          </p:cNvPr>
          <p:cNvSpPr txBox="1"/>
          <p:nvPr/>
        </p:nvSpPr>
        <p:spPr>
          <a:xfrm>
            <a:off x="573011" y="255181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B32F-0139-EE7F-C29C-D3AC63A7A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27521"/>
            <a:ext cx="4205686" cy="303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EDBD6-3C59-1D91-AD7F-FA49D155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8203"/>
            <a:ext cx="4205687" cy="30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2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1083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</dc:creator>
  <cp:lastModifiedBy>Deepak S</cp:lastModifiedBy>
  <cp:revision>1</cp:revision>
  <dcterms:created xsi:type="dcterms:W3CDTF">2024-11-30T16:17:24Z</dcterms:created>
  <dcterms:modified xsi:type="dcterms:W3CDTF">2024-11-30T19:31:42Z</dcterms:modified>
</cp:coreProperties>
</file>